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74" r:id="rId2"/>
    <p:sldId id="265" r:id="rId3"/>
    <p:sldId id="266" r:id="rId4"/>
    <p:sldId id="267" r:id="rId5"/>
    <p:sldId id="271" r:id="rId6"/>
    <p:sldId id="268" r:id="rId7"/>
    <p:sldId id="269" r:id="rId8"/>
    <p:sldId id="270" r:id="rId9"/>
    <p:sldId id="27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DDDDDD"/>
    <a:srgbClr val="A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64" autoAdjust="0"/>
  </p:normalViewPr>
  <p:slideViewPr>
    <p:cSldViewPr>
      <p:cViewPr>
        <p:scale>
          <a:sx n="75" d="100"/>
          <a:sy n="75" d="100"/>
        </p:scale>
        <p:origin x="-36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RITZ\ADMAPPS\IEPOOL\IR_Office\IR_website\Reports\staff_counts_ao0119201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RITZ\ADMAPPS\IEPOOL\Annual_Report\IE_Profile\Enrollments_ao0426201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RITZ\ADMAPPS\IEPOOL\IR_Office\IR_website\Reports\deg_cert_chart_ao0119201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1.4189149433243918E-2"/>
          <c:y val="1.1494285128987999E-2"/>
          <c:w val="0.96912912808975804"/>
          <c:h val="0.84482995698061791"/>
        </c:manualLayout>
      </c:layout>
      <c:barChart>
        <c:barDir val="col"/>
        <c:grouping val="clustered"/>
        <c:ser>
          <c:idx val="2"/>
          <c:order val="0"/>
          <c:tx>
            <c:strRef>
              <c:f>VVCCD!$D$2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 w="3175">
              <a:solidFill>
                <a:srgbClr val="000000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c:spPr>
          <c:dLbls>
            <c:dLbl>
              <c:idx val="2"/>
              <c:layout>
                <c:manualLayout>
                  <c:x val="0"/>
                  <c:y val="-1.4141414141414142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VVCCD!$A$3:$A$6</c:f>
              <c:strCache>
                <c:ptCount val="4"/>
                <c:pt idx="0">
                  <c:v>Full-time faculty</c:v>
                </c:pt>
                <c:pt idx="1">
                  <c:v>Part-time faculty</c:v>
                </c:pt>
                <c:pt idx="2">
                  <c:v>Administrators</c:v>
                </c:pt>
                <c:pt idx="3">
                  <c:v>Classified Employees</c:v>
                </c:pt>
              </c:strCache>
            </c:strRef>
          </c:cat>
          <c:val>
            <c:numRef>
              <c:f>VVCCD!$D$3:$D$6</c:f>
              <c:numCache>
                <c:formatCode>General</c:formatCode>
                <c:ptCount val="4"/>
                <c:pt idx="0">
                  <c:v>132</c:v>
                </c:pt>
                <c:pt idx="1">
                  <c:v>389</c:v>
                </c:pt>
                <c:pt idx="2">
                  <c:v>12</c:v>
                </c:pt>
                <c:pt idx="3">
                  <c:v>216</c:v>
                </c:pt>
              </c:numCache>
            </c:numRef>
          </c:val>
        </c:ser>
        <c:ser>
          <c:idx val="0"/>
          <c:order val="1"/>
          <c:tx>
            <c:strRef>
              <c:f>VVCCD!$E$2</c:f>
              <c:strCache>
                <c:ptCount val="1"/>
                <c:pt idx="0">
                  <c:v>2009</c:v>
                </c:pt>
              </c:strCache>
            </c:strRef>
          </c:tx>
          <c:spPr>
            <a:gradFill>
              <a:gsLst>
                <a:gs pos="0">
                  <a:srgbClr val="969696">
                    <a:gamma/>
                    <a:tint val="0"/>
                    <a:invGamma/>
                  </a:srgbClr>
                </a:gs>
                <a:gs pos="100000">
                  <a:srgbClr val="969696"/>
                </a:gs>
              </a:gsLst>
              <a:lin ang="10800000" scaled="1"/>
            </a:gradFill>
            <a:ln w="635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2"/>
              <c:layout>
                <c:manualLayout>
                  <c:x val="0"/>
                  <c:y val="-1.4141414141414142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VVCCD!$A$3:$A$6</c:f>
              <c:strCache>
                <c:ptCount val="4"/>
                <c:pt idx="0">
                  <c:v>Full-time faculty</c:v>
                </c:pt>
                <c:pt idx="1">
                  <c:v>Part-time faculty</c:v>
                </c:pt>
                <c:pt idx="2">
                  <c:v>Administrators</c:v>
                </c:pt>
                <c:pt idx="3">
                  <c:v>Classified Employees</c:v>
                </c:pt>
              </c:strCache>
            </c:strRef>
          </c:cat>
          <c:val>
            <c:numRef>
              <c:f>VVCCD!$E$3:$E$6</c:f>
              <c:numCache>
                <c:formatCode>General</c:formatCode>
                <c:ptCount val="4"/>
                <c:pt idx="0">
                  <c:v>133</c:v>
                </c:pt>
                <c:pt idx="1">
                  <c:v>441</c:v>
                </c:pt>
                <c:pt idx="2">
                  <c:v>14</c:v>
                </c:pt>
                <c:pt idx="3">
                  <c:v>213</c:v>
                </c:pt>
              </c:numCache>
            </c:numRef>
          </c:val>
        </c:ser>
        <c:ser>
          <c:idx val="1"/>
          <c:order val="2"/>
          <c:tx>
            <c:strRef>
              <c:f>VVCCD!$F$2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782327"/>
            </a:solidFill>
            <a:ln w="635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2"/>
              <c:layout>
                <c:manualLayout>
                  <c:x val="1.4652014652014656E-3"/>
                  <c:y val="-2.0202020202020211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Val val="1"/>
            </c:dLbl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VVCCD!$A$3:$A$6</c:f>
              <c:strCache>
                <c:ptCount val="4"/>
                <c:pt idx="0">
                  <c:v>Full-time faculty</c:v>
                </c:pt>
                <c:pt idx="1">
                  <c:v>Part-time faculty</c:v>
                </c:pt>
                <c:pt idx="2">
                  <c:v>Administrators</c:v>
                </c:pt>
                <c:pt idx="3">
                  <c:v>Classified Employees</c:v>
                </c:pt>
              </c:strCache>
            </c:strRef>
          </c:cat>
          <c:val>
            <c:numRef>
              <c:f>VVCCD!$F$3:$F$6</c:f>
              <c:numCache>
                <c:formatCode>General</c:formatCode>
                <c:ptCount val="4"/>
                <c:pt idx="0">
                  <c:v>130</c:v>
                </c:pt>
                <c:pt idx="1">
                  <c:v>444</c:v>
                </c:pt>
                <c:pt idx="2">
                  <c:v>12</c:v>
                </c:pt>
                <c:pt idx="3">
                  <c:v>211</c:v>
                </c:pt>
              </c:numCache>
            </c:numRef>
          </c:val>
        </c:ser>
        <c:dLbls>
          <c:showVal val="1"/>
        </c:dLbls>
        <c:gapWidth val="10"/>
        <c:axId val="59417728"/>
        <c:axId val="59419264"/>
      </c:barChart>
      <c:catAx>
        <c:axId val="59417728"/>
        <c:scaling>
          <c:orientation val="minMax"/>
        </c:scaling>
        <c:axPos val="b"/>
        <c:numFmt formatCode="General" sourceLinked="1"/>
        <c:majorTickMark val="none"/>
        <c:tickLblPos val="low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19264"/>
        <c:crosses val="autoZero"/>
        <c:auto val="1"/>
        <c:lblAlgn val="ctr"/>
        <c:lblOffset val="100"/>
        <c:tickLblSkip val="1"/>
        <c:tickMarkSkip val="1"/>
      </c:catAx>
      <c:valAx>
        <c:axId val="59419264"/>
        <c:scaling>
          <c:orientation val="minMax"/>
        </c:scaling>
        <c:axPos val="l"/>
        <c:majorGridlines>
          <c:spPr>
            <a:ln w="3175">
              <a:solidFill>
                <a:srgbClr val="969696"/>
              </a:solidFill>
              <a:prstDash val="sysDash"/>
            </a:ln>
          </c:spPr>
        </c:majorGridlines>
        <c:numFmt formatCode="General" sourceLinked="1"/>
        <c:majorTickMark val="none"/>
        <c:tickLblPos val="none"/>
        <c:spPr>
          <a:ln w="25400">
            <a:noFill/>
            <a:prstDash val="solid"/>
          </a:ln>
        </c:spPr>
        <c:crossAx val="594177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5828698335784952"/>
          <c:y val="5.7886264216972898E-2"/>
          <c:w val="0.1005370482535837"/>
          <c:h val="0.19296237970253721"/>
        </c:manualLayout>
      </c:layout>
      <c:spPr>
        <a:solidFill>
          <a:schemeClr val="bg1"/>
        </a:solidFill>
        <a:ln w="3175">
          <a:solidFill>
            <a:srgbClr val="0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1.6112676628153105E-2"/>
          <c:y val="9.0180967368095458E-2"/>
          <c:w val="0.95678873086086214"/>
          <c:h val="0.88761980946169983"/>
        </c:manualLayout>
      </c:layout>
      <c:lineChart>
        <c:grouping val="standard"/>
        <c:ser>
          <c:idx val="1"/>
          <c:order val="0"/>
          <c:tx>
            <c:strRef>
              <c:f>data!$B$22</c:f>
              <c:strCache>
                <c:ptCount val="1"/>
                <c:pt idx="0">
                  <c:v>Unduplicated Headcount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</a:ln>
          </c:spPr>
          <c:marker>
            <c:symbol val="triangle"/>
            <c:size val="1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Pt>
            <c:idx val="6"/>
            <c:marker>
              <c:spPr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c:spPr>
            </c:marker>
            <c:spPr>
              <a:ln w="12700">
                <a:solidFill>
                  <a:schemeClr val="bg1">
                    <a:lumMod val="50000"/>
                  </a:schemeClr>
                </a:solidFill>
                <a:prstDash val="dash"/>
              </a:ln>
            </c:spPr>
          </c:dPt>
          <c:dPt>
            <c:idx val="7"/>
            <c:marker>
              <c:spPr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c:spPr>
            </c:marker>
            <c:spPr>
              <a:ln w="12700">
                <a:solidFill>
                  <a:schemeClr val="bg1">
                    <a:lumMod val="50000"/>
                  </a:schemeClr>
                </a:solidFill>
                <a:prstDash val="dash"/>
              </a:ln>
            </c:spPr>
          </c:dPt>
          <c:dPt>
            <c:idx val="8"/>
            <c:marker>
              <c:spPr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c:spPr>
            </c:marker>
            <c:spPr>
              <a:ln w="12700">
                <a:solidFill>
                  <a:schemeClr val="bg1">
                    <a:lumMod val="50000"/>
                  </a:schemeClr>
                </a:solidFill>
                <a:prstDash val="dash"/>
              </a:ln>
            </c:spPr>
          </c:dPt>
          <c:dLbls>
            <c:dLbl>
              <c:idx val="5"/>
              <c:layout>
                <c:manualLayout>
                  <c:x val="7.3239439218877244E-3"/>
                  <c:y val="4.0362223945827032E-3"/>
                </c:manualLayout>
              </c:layout>
              <c:dLblPos val="t"/>
              <c:showVal val="1"/>
            </c:dLbl>
            <c:dLbl>
              <c:idx val="6"/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dLbl>
              <c:idx val="7"/>
              <c:layout>
                <c:manualLayout>
                  <c:x val="0"/>
                  <c:y val="2.0181111972913664E-3"/>
                </c:manualLayout>
              </c:layout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dLblPos val="t"/>
              <c:showVal val="1"/>
            </c:dLbl>
            <c:dLbl>
              <c:idx val="8"/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t"/>
            <c:showVal val="1"/>
          </c:dLbls>
          <c:cat>
            <c:strRef>
              <c:f>data!$A$7:$A$15</c:f>
              <c:strCache>
                <c:ptCount val="9"/>
                <c:pt idx="0">
                  <c:v>04-05</c:v>
                </c:pt>
                <c:pt idx="1">
                  <c:v>05-06</c:v>
                </c:pt>
                <c:pt idx="2">
                  <c:v>06-07</c:v>
                </c:pt>
                <c:pt idx="3">
                  <c:v>07-08</c:v>
                </c:pt>
                <c:pt idx="4">
                  <c:v>08-09</c:v>
                </c:pt>
                <c:pt idx="5">
                  <c:v>09-10</c:v>
                </c:pt>
                <c:pt idx="6">
                  <c:v>10-11</c:v>
                </c:pt>
                <c:pt idx="7">
                  <c:v>11-12</c:v>
                </c:pt>
                <c:pt idx="8">
                  <c:v>12-13</c:v>
                </c:pt>
              </c:strCache>
            </c:strRef>
          </c:cat>
          <c:val>
            <c:numRef>
              <c:f>data!$B$23:$B$31</c:f>
              <c:numCache>
                <c:formatCode>#,##0</c:formatCode>
                <c:ptCount val="9"/>
                <c:pt idx="0">
                  <c:v>16539</c:v>
                </c:pt>
                <c:pt idx="1">
                  <c:v>16927</c:v>
                </c:pt>
                <c:pt idx="2">
                  <c:v>17272</c:v>
                </c:pt>
                <c:pt idx="3">
                  <c:v>18773</c:v>
                </c:pt>
                <c:pt idx="4">
                  <c:v>21112</c:v>
                </c:pt>
                <c:pt idx="5">
                  <c:v>19439</c:v>
                </c:pt>
                <c:pt idx="6">
                  <c:v>19827.78</c:v>
                </c:pt>
                <c:pt idx="7">
                  <c:v>20224.335599999999</c:v>
                </c:pt>
                <c:pt idx="8">
                  <c:v>20628.822312</c:v>
                </c:pt>
              </c:numCache>
            </c:numRef>
          </c:val>
          <c:smooth val="1"/>
        </c:ser>
        <c:ser>
          <c:idx val="0"/>
          <c:order val="1"/>
          <c:tx>
            <c:strRef>
              <c:f>data!$B$1</c:f>
              <c:strCache>
                <c:ptCount val="1"/>
                <c:pt idx="0">
                  <c:v>Reported FTES</c:v>
                </c:pt>
              </c:strCache>
            </c:strRef>
          </c:tx>
          <c:spPr>
            <a:ln w="25400">
              <a:solidFill>
                <a:srgbClr val="782327"/>
              </a:solidFill>
            </a:ln>
          </c:spPr>
          <c:marker>
            <c:symbol val="triangle"/>
            <c:size val="10"/>
            <c:spPr>
              <a:solidFill>
                <a:srgbClr val="782327"/>
              </a:solidFill>
              <a:ln>
                <a:solidFill>
                  <a:srgbClr val="782327"/>
                </a:solidFill>
              </a:ln>
            </c:spPr>
          </c:marker>
          <c:dPt>
            <c:idx val="6"/>
            <c:marker>
              <c:spPr>
                <a:solidFill>
                  <a:schemeClr val="bg1"/>
                </a:solidFill>
                <a:ln>
                  <a:solidFill>
                    <a:srgbClr val="782327"/>
                  </a:solidFill>
                </a:ln>
              </c:spPr>
            </c:marker>
            <c:spPr>
              <a:ln w="12700">
                <a:solidFill>
                  <a:srgbClr val="782327"/>
                </a:solidFill>
                <a:prstDash val="dash"/>
              </a:ln>
            </c:spPr>
          </c:dPt>
          <c:dPt>
            <c:idx val="7"/>
            <c:marker>
              <c:spPr>
                <a:solidFill>
                  <a:sysClr val="window" lastClr="FFFFFF"/>
                </a:solidFill>
                <a:ln>
                  <a:solidFill>
                    <a:srgbClr val="782327"/>
                  </a:solidFill>
                </a:ln>
              </c:spPr>
            </c:marker>
            <c:spPr>
              <a:ln w="12700">
                <a:solidFill>
                  <a:srgbClr val="782327"/>
                </a:solidFill>
                <a:prstDash val="dash"/>
              </a:ln>
            </c:spPr>
          </c:dPt>
          <c:dPt>
            <c:idx val="8"/>
            <c:marker>
              <c:spPr>
                <a:solidFill>
                  <a:sysClr val="window" lastClr="FFFFFF"/>
                </a:solidFill>
                <a:ln>
                  <a:solidFill>
                    <a:srgbClr val="782327"/>
                  </a:solidFill>
                </a:ln>
              </c:spPr>
            </c:marker>
            <c:spPr>
              <a:ln w="12700">
                <a:solidFill>
                  <a:srgbClr val="782327"/>
                </a:solidFill>
                <a:prstDash val="dash"/>
              </a:ln>
            </c:spPr>
          </c:dPt>
          <c:dLbls>
            <c:dLbl>
              <c:idx val="6"/>
              <c:numFmt formatCode="#,##0" sourceLinked="0"/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dLbl>
              <c:idx val="7"/>
              <c:numFmt formatCode="#,##0" sourceLinked="0"/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dLbl>
              <c:idx val="8"/>
              <c:numFmt formatCode="#,##0" sourceLinked="0"/>
              <c:spPr>
                <a:solidFill>
                  <a:schemeClr val="bg1"/>
                </a:solidFill>
                <a:ln>
                  <a:solidFill>
                    <a:sysClr val="window" lastClr="FFFFFF">
                      <a:lumMod val="50000"/>
                    </a:sysClr>
                  </a:solidFill>
                </a:ln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b"/>
            <c:showVal val="1"/>
          </c:dLbls>
          <c:cat>
            <c:strRef>
              <c:f>data!$A$7:$A$15</c:f>
              <c:strCache>
                <c:ptCount val="9"/>
                <c:pt idx="0">
                  <c:v>04-05</c:v>
                </c:pt>
                <c:pt idx="1">
                  <c:v>05-06</c:v>
                </c:pt>
                <c:pt idx="2">
                  <c:v>06-07</c:v>
                </c:pt>
                <c:pt idx="3">
                  <c:v>07-08</c:v>
                </c:pt>
                <c:pt idx="4">
                  <c:v>08-09</c:v>
                </c:pt>
                <c:pt idx="5">
                  <c:v>09-10</c:v>
                </c:pt>
                <c:pt idx="6">
                  <c:v>10-11</c:v>
                </c:pt>
                <c:pt idx="7">
                  <c:v>11-12</c:v>
                </c:pt>
                <c:pt idx="8">
                  <c:v>12-13</c:v>
                </c:pt>
              </c:strCache>
            </c:strRef>
          </c:cat>
          <c:val>
            <c:numRef>
              <c:f>data!$B$7:$B$15</c:f>
              <c:numCache>
                <c:formatCode>_(* #,##0.00_);_(* \(#,##0.00\);_(* "-"??_);_(@_)</c:formatCode>
                <c:ptCount val="9"/>
                <c:pt idx="0">
                  <c:v>9307.7800000000007</c:v>
                </c:pt>
                <c:pt idx="1">
                  <c:v>9048.61</c:v>
                </c:pt>
                <c:pt idx="2">
                  <c:v>8802.6999999999989</c:v>
                </c:pt>
                <c:pt idx="3">
                  <c:v>9211.31</c:v>
                </c:pt>
                <c:pt idx="4">
                  <c:v>10027.24</c:v>
                </c:pt>
                <c:pt idx="5">
                  <c:v>10022</c:v>
                </c:pt>
                <c:pt idx="6">
                  <c:v>10151</c:v>
                </c:pt>
                <c:pt idx="7">
                  <c:v>10455.530000000001</c:v>
                </c:pt>
                <c:pt idx="8">
                  <c:v>10768.9</c:v>
                </c:pt>
              </c:numCache>
            </c:numRef>
          </c:val>
          <c:smooth val="1"/>
        </c:ser>
        <c:marker val="1"/>
        <c:axId val="70558848"/>
        <c:axId val="70560768"/>
      </c:lineChart>
      <c:catAx>
        <c:axId val="70558848"/>
        <c:scaling>
          <c:orientation val="minMax"/>
        </c:scaling>
        <c:axPos val="b"/>
        <c:numFmt formatCode="@" sourceLinked="0"/>
        <c:majorTickMark val="in"/>
        <c:tickLblPos val="high"/>
        <c:spPr>
          <a:ln>
            <a:noFill/>
          </a:ln>
        </c:spPr>
        <c:txPr>
          <a:bodyPr/>
          <a:lstStyle/>
          <a:p>
            <a:pPr>
              <a:defRPr sz="1200" b="1" u="sng"/>
            </a:pPr>
            <a:endParaRPr lang="en-US"/>
          </a:p>
        </c:txPr>
        <c:crossAx val="70560768"/>
        <c:crosses val="autoZero"/>
        <c:auto val="1"/>
        <c:lblAlgn val="ctr"/>
        <c:lblOffset val="100"/>
      </c:catAx>
      <c:valAx>
        <c:axId val="70560768"/>
        <c:scaling>
          <c:orientation val="minMax"/>
          <c:max val="25000"/>
          <c:min val="5000"/>
        </c:scaling>
        <c:axPos val="l"/>
        <c:majorGridlines>
          <c:spPr>
            <a:ln w="6350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_(* #,##0_);_(* \(#,##0\);_(* &quot;-&quot;_);_(@_)" sourceLinked="0"/>
        <c:majorTickMark val="none"/>
        <c:tickLblPos val="none"/>
        <c:spPr>
          <a:ln w="0">
            <a:noFill/>
          </a:ln>
        </c:spPr>
        <c:crossAx val="70558848"/>
        <c:crosses val="autoZero"/>
        <c:crossBetween val="between"/>
        <c:majorUnit val="1000"/>
        <c:minorUnit val="500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13211264525629884"/>
          <c:y val="0.16078991096951487"/>
          <c:w val="0.19261972514564837"/>
          <c:h val="7.2986659967173184E-2"/>
        </c:manualLayout>
      </c:layout>
      <c:spPr>
        <a:solidFill>
          <a:schemeClr val="bg1"/>
        </a:solidFill>
        <a:ln w="12700" cap="rnd" cmpd="sng">
          <a:solidFill>
            <a:sysClr val="windowText" lastClr="000000">
              <a:tint val="75000"/>
              <a:shade val="95000"/>
              <a:satMod val="105000"/>
            </a:sysClr>
          </a:solidFill>
          <a:beve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1.1765806501910043E-2"/>
          <c:y val="4.7463121572738388E-2"/>
          <c:w val="0.96365482530841984"/>
          <c:h val="0.85796436503129425"/>
        </c:manualLayout>
      </c:layout>
      <c:barChart>
        <c:barDir val="col"/>
        <c:grouping val="clustered"/>
        <c:ser>
          <c:idx val="0"/>
          <c:order val="0"/>
          <c:tx>
            <c:strRef>
              <c:f>deg_cert_chart!$E$4</c:f>
              <c:strCache>
                <c:ptCount val="1"/>
                <c:pt idx="0">
                  <c:v>Associate's Degrees</c:v>
                </c:pt>
              </c:strCache>
            </c:strRef>
          </c:tx>
          <c:spPr>
            <a:solidFill>
              <a:srgbClr val="782327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deg_cert_chart!$H$3:$J$3</c:f>
              <c:strCache>
                <c:ptCount val="3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</c:strCache>
            </c:strRef>
          </c:cat>
          <c:val>
            <c:numRef>
              <c:f>deg_cert_chart!$H$4:$J$4</c:f>
              <c:numCache>
                <c:formatCode>General</c:formatCode>
                <c:ptCount val="3"/>
                <c:pt idx="0">
                  <c:v>1030</c:v>
                </c:pt>
                <c:pt idx="1">
                  <c:v>1036</c:v>
                </c:pt>
                <c:pt idx="2">
                  <c:v>1035</c:v>
                </c:pt>
              </c:numCache>
            </c:numRef>
          </c:val>
        </c:ser>
        <c:ser>
          <c:idx val="1"/>
          <c:order val="1"/>
          <c:tx>
            <c:strRef>
              <c:f>deg_cert_chart!$E$5</c:f>
              <c:strCache>
                <c:ptCount val="1"/>
                <c:pt idx="0">
                  <c:v>Certificates</c:v>
                </c:pt>
              </c:strCache>
            </c:strRef>
          </c:tx>
          <c:spPr>
            <a:gradFill flip="none" rotWithShape="1">
              <a:gsLst>
                <a:gs pos="0">
                  <a:srgbClr val="969696">
                    <a:gamma/>
                    <a:tint val="0"/>
                    <a:invGamma/>
                  </a:srgbClr>
                </a:gs>
                <a:gs pos="100000">
                  <a:srgbClr val="969696"/>
                </a:gs>
              </a:gsLst>
              <a:lin ang="2700000" scaled="1"/>
              <a:tileRect/>
            </a:gra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deg_cert_chart!$H$3:$J$3</c:f>
              <c:strCache>
                <c:ptCount val="3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</c:strCache>
            </c:strRef>
          </c:cat>
          <c:val>
            <c:numRef>
              <c:f>deg_cert_chart!$H$5:$J$5</c:f>
              <c:numCache>
                <c:formatCode>General</c:formatCode>
                <c:ptCount val="3"/>
                <c:pt idx="0">
                  <c:v>772</c:v>
                </c:pt>
                <c:pt idx="1">
                  <c:v>221</c:v>
                </c:pt>
                <c:pt idx="2">
                  <c:v>191</c:v>
                </c:pt>
              </c:numCache>
            </c:numRef>
          </c:val>
        </c:ser>
        <c:gapWidth val="100"/>
        <c:axId val="60076416"/>
        <c:axId val="60078720"/>
      </c:barChart>
      <c:catAx>
        <c:axId val="60076416"/>
        <c:scaling>
          <c:orientation val="minMax"/>
        </c:scaling>
        <c:axPos val="b"/>
        <c:numFmt formatCode="General" sourceLinked="1"/>
        <c:tickLblPos val="low"/>
        <c:spPr>
          <a:ln w="38100">
            <a:noFill/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078720"/>
        <c:crosses val="autoZero"/>
        <c:auto val="1"/>
        <c:lblAlgn val="ctr"/>
        <c:lblOffset val="100"/>
        <c:tickLblSkip val="1"/>
        <c:tickMarkSkip val="1"/>
      </c:catAx>
      <c:valAx>
        <c:axId val="60078720"/>
        <c:scaling>
          <c:orientation val="minMax"/>
        </c:scaling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ysDash"/>
            </a:ln>
          </c:spPr>
        </c:majorGridlines>
        <c:numFmt formatCode="General" sourceLinked="1"/>
        <c:majorTickMark val="none"/>
        <c:tickLblPos val="none"/>
        <c:spPr>
          <a:ln w="38100">
            <a:noFill/>
            <a:prstDash val="solid"/>
          </a:ln>
        </c:spPr>
        <c:crossAx val="600764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2511446220951197"/>
          <c:y val="6.1883202099737536E-2"/>
          <c:w val="0.16801111082236841"/>
          <c:h val="9.927742782152231E-2"/>
        </c:manualLayout>
      </c:layout>
      <c:spPr>
        <a:solidFill>
          <a:srgbClr val="FFFFFF"/>
        </a:solidFill>
        <a:ln w="25400">
          <a:solidFill>
            <a:srgbClr val="969696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/>
            </a:lvl1pPr>
          </a:lstStyle>
          <a:p>
            <a:r>
              <a:rPr lang="en-US"/>
              <a:t>VVCC Institutional Research Office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fld id="{78358AD3-03DF-4D05-AE42-EA7687E9C0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/>
              <a:t>VVCC Institutional Research Office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8141A14C-EA81-4D46-94C5-B02D5D5E2C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2C36E7-2A10-45EA-9905-9C6593EE4893}" type="slidenum">
              <a:rPr lang="en-US"/>
              <a:pPr/>
              <a:t>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CD8F1-4411-4CB0-938C-02BBB839E6EC}" type="slidenum">
              <a:rPr lang="en-US"/>
              <a:pPr/>
              <a:t>3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A8F44-AA07-4652-B061-8AA34ABD753C}" type="slidenum">
              <a:rPr lang="en-US"/>
              <a:pPr/>
              <a:t>4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663D9C-119A-4505-A5C2-5D10D58DCCBB}" type="slidenum">
              <a:rPr lang="en-US"/>
              <a:pPr/>
              <a:t>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221712-7320-4B67-A086-E8A0B649CB39}" type="slidenum">
              <a:rPr lang="en-US"/>
              <a:pPr/>
              <a:t>6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94E10-7140-49A4-8B6C-AE3BF71B3F38}" type="slidenum">
              <a:rPr lang="en-US"/>
              <a:pPr/>
              <a:t>7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VVCC Institutional Research Office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7B73B-FFC5-4ECD-85D4-03C720ACEF16}" type="slidenum">
              <a:rPr lang="en-US"/>
              <a:pPr/>
              <a:t>8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 userDrawn="1"/>
        </p:nvSpPr>
        <p:spPr bwMode="auto">
          <a:xfrm rot="15710046">
            <a:off x="0" y="381000"/>
            <a:ext cx="5484813" cy="5484813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>
            <a:lvl1pPr marL="0" indent="0" algn="ctr">
              <a:defRPr sz="2400" i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32780" name="Group 12"/>
          <p:cNvGrpSpPr>
            <a:grpSpLocks/>
          </p:cNvGrpSpPr>
          <p:nvPr userDrawn="1"/>
        </p:nvGrpSpPr>
        <p:grpSpPr bwMode="auto">
          <a:xfrm>
            <a:off x="0" y="5918200"/>
            <a:ext cx="8934450" cy="638175"/>
            <a:chOff x="0" y="3728"/>
            <a:chExt cx="5628" cy="402"/>
          </a:xfrm>
        </p:grpSpPr>
        <p:sp>
          <p:nvSpPr>
            <p:cNvPr id="32774" name="WordArt 6"/>
            <p:cNvSpPr>
              <a:spLocks noChangeArrowheads="1" noChangeShapeType="1" noTextEdit="1"/>
            </p:cNvSpPr>
            <p:nvPr userDrawn="1"/>
          </p:nvSpPr>
          <p:spPr bwMode="auto">
            <a:xfrm>
              <a:off x="4656" y="3728"/>
              <a:ext cx="972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PerspectiveTopLeft"/>
                <a:lightRig rig="legacyNormal3" dir="r"/>
              </a:scene3d>
              <a:sp3d extrusionH="201600" prstMaterial="legacyMetal">
                <a:extrusionClr>
                  <a:srgbClr val="FFFFFF"/>
                </a:extrusionClr>
              </a:sp3d>
            </a:bodyPr>
            <a:lstStyle/>
            <a:p>
              <a:pPr algn="ctr"/>
              <a:r>
                <a:rPr lang="en-US" sz="4400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20000"/>
                      </a:gs>
                      <a:gs pos="100000">
                        <a:srgbClr val="A200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atin typeface="Times New Roman"/>
                  <a:cs typeface="Times New Roman"/>
                </a:rPr>
                <a:t>VVCC</a:t>
              </a:r>
            </a:p>
          </p:txBody>
        </p:sp>
        <p:sp>
          <p:nvSpPr>
            <p:cNvPr id="32775" name="Rectangle 7"/>
            <p:cNvSpPr>
              <a:spLocks noChangeArrowheads="1"/>
            </p:cNvSpPr>
            <p:nvPr userDrawn="1"/>
          </p:nvSpPr>
          <p:spPr bwMode="auto">
            <a:xfrm>
              <a:off x="0" y="4008"/>
              <a:ext cx="4664" cy="96"/>
            </a:xfrm>
            <a:prstGeom prst="rect">
              <a:avLst/>
            </a:prstGeom>
            <a:gradFill rotWithShape="1">
              <a:gsLst>
                <a:gs pos="0">
                  <a:srgbClr val="A20000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6" name="Rectangle 8"/>
            <p:cNvSpPr>
              <a:spLocks noChangeArrowheads="1"/>
            </p:cNvSpPr>
            <p:nvPr userDrawn="1"/>
          </p:nvSpPr>
          <p:spPr bwMode="auto">
            <a:xfrm>
              <a:off x="0" y="3776"/>
              <a:ext cx="4578" cy="96"/>
            </a:xfrm>
            <a:prstGeom prst="rect">
              <a:avLst/>
            </a:prstGeom>
            <a:gradFill rotWithShape="1">
              <a:gsLst>
                <a:gs pos="0">
                  <a:srgbClr val="A20000"/>
                </a:gs>
                <a:gs pos="100000">
                  <a:srgbClr val="DDDDDD"/>
                </a:gs>
              </a:gsLst>
              <a:path path="rect">
                <a:fillToRect l="100000" b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Text Box 9"/>
            <p:cNvSpPr txBox="1">
              <a:spLocks noChangeArrowheads="1"/>
            </p:cNvSpPr>
            <p:nvPr userDrawn="1"/>
          </p:nvSpPr>
          <p:spPr bwMode="auto">
            <a:xfrm>
              <a:off x="96" y="3848"/>
              <a:ext cx="42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4D4D4D"/>
                  </a:solidFill>
                  <a:latin typeface="Century Gothic" pitchFamily="34" charset="0"/>
                </a:rPr>
                <a:t>STELLAR       |       TRUSTWORTHY       |       ACCESSIBLE       |       RELEVANT</a:t>
              </a:r>
              <a:endParaRPr lang="en-US">
                <a:solidFill>
                  <a:srgbClr val="4D4D4D"/>
                </a:solidFill>
              </a:endParaRPr>
            </a:p>
          </p:txBody>
        </p:sp>
      </p:grp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9624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624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96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6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50000">
              <a:srgbClr val="DDDDD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 userDrawn="1"/>
        </p:nvSpPr>
        <p:spPr bwMode="auto">
          <a:xfrm rot="15710046">
            <a:off x="0" y="381000"/>
            <a:ext cx="5484813" cy="5484813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31755" name="Group 11"/>
          <p:cNvGrpSpPr>
            <a:grpSpLocks/>
          </p:cNvGrpSpPr>
          <p:nvPr userDrawn="1"/>
        </p:nvGrpSpPr>
        <p:grpSpPr bwMode="auto">
          <a:xfrm>
            <a:off x="0" y="5943600"/>
            <a:ext cx="8934450" cy="914400"/>
            <a:chOff x="0" y="3744"/>
            <a:chExt cx="5628" cy="576"/>
          </a:xfrm>
        </p:grpSpPr>
        <p:sp>
          <p:nvSpPr>
            <p:cNvPr id="31749" name="Text Box 5"/>
            <p:cNvSpPr txBox="1">
              <a:spLocks noChangeArrowheads="1"/>
            </p:cNvSpPr>
            <p:nvPr userDrawn="1"/>
          </p:nvSpPr>
          <p:spPr bwMode="auto">
            <a:xfrm>
              <a:off x="0" y="4147"/>
              <a:ext cx="230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0">
                  <a:latin typeface="Century Gothic" pitchFamily="34" charset="0"/>
                </a:rPr>
                <a:t>Institutional Research @ VVCC</a:t>
              </a:r>
            </a:p>
          </p:txBody>
        </p:sp>
        <p:sp>
          <p:nvSpPr>
            <p:cNvPr id="31751" name="WordArt 7"/>
            <p:cNvSpPr>
              <a:spLocks noChangeArrowheads="1" noChangeShapeType="1" noTextEdit="1"/>
            </p:cNvSpPr>
            <p:nvPr userDrawn="1"/>
          </p:nvSpPr>
          <p:spPr bwMode="auto">
            <a:xfrm>
              <a:off x="4656" y="3744"/>
              <a:ext cx="972" cy="40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PerspectiveTopLeft"/>
                <a:lightRig rig="legacyNormal3" dir="r"/>
              </a:scene3d>
              <a:sp3d extrusionH="201600" prstMaterial="legacyMetal">
                <a:extrusionClr>
                  <a:srgbClr val="FFFFFF"/>
                </a:extrusionClr>
              </a:sp3d>
            </a:bodyPr>
            <a:lstStyle/>
            <a:p>
              <a:pPr algn="ctr"/>
              <a:r>
                <a:rPr lang="en-US" sz="4400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20000"/>
                      </a:gs>
                      <a:gs pos="100000">
                        <a:srgbClr val="A200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atin typeface="Times New Roman"/>
                  <a:cs typeface="Times New Roman"/>
                </a:rPr>
                <a:t>VVCC</a:t>
              </a:r>
            </a:p>
          </p:txBody>
        </p:sp>
        <p:sp>
          <p:nvSpPr>
            <p:cNvPr id="31752" name="Rectangle 8"/>
            <p:cNvSpPr>
              <a:spLocks noChangeArrowheads="1"/>
            </p:cNvSpPr>
            <p:nvPr userDrawn="1"/>
          </p:nvSpPr>
          <p:spPr bwMode="auto">
            <a:xfrm>
              <a:off x="0" y="3984"/>
              <a:ext cx="4664" cy="96"/>
            </a:xfrm>
            <a:prstGeom prst="rect">
              <a:avLst/>
            </a:prstGeom>
            <a:gradFill rotWithShape="1">
              <a:gsLst>
                <a:gs pos="0">
                  <a:srgbClr val="A20000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3" name="Rectangle 9"/>
          <p:cNvSpPr>
            <a:spLocks noChangeArrowheads="1"/>
          </p:cNvSpPr>
          <p:nvPr userDrawn="1"/>
        </p:nvSpPr>
        <p:spPr bwMode="auto">
          <a:xfrm>
            <a:off x="0" y="6019800"/>
            <a:ext cx="7267575" cy="152400"/>
          </a:xfrm>
          <a:prstGeom prst="rect">
            <a:avLst/>
          </a:prstGeom>
          <a:gradFill rotWithShape="1">
            <a:gsLst>
              <a:gs pos="0">
                <a:srgbClr val="A20000"/>
              </a:gs>
              <a:gs pos="100000">
                <a:srgbClr val="DDDDDD"/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itannic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A20000"/>
        </a:buClr>
        <a:buFont typeface="Wingdings" pitchFamily="2" charset="2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A20000"/>
        </a:buClr>
        <a:buFont typeface="Wingdings" pitchFamily="2" charset="2"/>
        <a:buChar char="«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Font typeface="Wingdings" pitchFamily="2" charset="2"/>
        <a:buChar char="«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200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Victor Valley Community College District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33400"/>
          </a:xfrm>
        </p:spPr>
        <p:txBody>
          <a:bodyPr/>
          <a:lstStyle/>
          <a:p>
            <a:r>
              <a:rPr lang="en-US"/>
              <a:t>Student focus. Student success.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SOME BASIC FACTS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3429000" cy="4267200"/>
          </a:xfrm>
        </p:spPr>
        <p:txBody>
          <a:bodyPr/>
          <a:lstStyle/>
          <a:p>
            <a:pPr marL="0" indent="0">
              <a:buFont typeface="Wingdings" pitchFamily="2" charset="2"/>
              <a:buChar char="«"/>
            </a:pPr>
            <a:r>
              <a:rPr lang="en-US" sz="2000" b="1" dirty="0"/>
              <a:t>Established in 1961</a:t>
            </a:r>
          </a:p>
          <a:p>
            <a:pPr marL="0" indent="0"/>
            <a:endParaRPr lang="en-US" sz="2000" b="1" dirty="0"/>
          </a:p>
          <a:p>
            <a:pPr marL="0" indent="0">
              <a:buFont typeface="Wingdings" pitchFamily="2" charset="2"/>
              <a:buChar char="«"/>
            </a:pPr>
            <a:r>
              <a:rPr lang="en-US" sz="2000" b="1" dirty="0"/>
              <a:t>Accredited by WASC</a:t>
            </a:r>
          </a:p>
          <a:p>
            <a:pPr marL="0" indent="0"/>
            <a:endParaRPr lang="en-US" sz="2000" b="1" dirty="0"/>
          </a:p>
          <a:p>
            <a:pPr marL="0" indent="0">
              <a:lnSpc>
                <a:spcPct val="70000"/>
              </a:lnSpc>
              <a:buFont typeface="Wingdings" pitchFamily="2" charset="2"/>
              <a:buChar char="«"/>
            </a:pPr>
            <a:r>
              <a:rPr lang="en-US" sz="2000" b="1" dirty="0"/>
              <a:t>Total Enrollment</a:t>
            </a:r>
          </a:p>
          <a:p>
            <a:pPr marL="0" indent="0">
              <a:lnSpc>
                <a:spcPct val="70000"/>
              </a:lnSpc>
            </a:pPr>
            <a:r>
              <a:rPr lang="en-US" sz="2000" b="1" dirty="0"/>
              <a:t>    (</a:t>
            </a:r>
            <a:r>
              <a:rPr lang="en-US" sz="2000" b="1" dirty="0" smtClean="0"/>
              <a:t>2009-2010): 19,439</a:t>
            </a:r>
            <a:endParaRPr lang="en-US" sz="2000" b="1" dirty="0"/>
          </a:p>
          <a:p>
            <a:pPr marL="0" indent="0"/>
            <a:endParaRPr lang="en-US" sz="2000" b="1" dirty="0"/>
          </a:p>
          <a:p>
            <a:pPr marL="0" indent="0">
              <a:lnSpc>
                <a:spcPct val="70000"/>
              </a:lnSpc>
              <a:buFont typeface="Wingdings" pitchFamily="2" charset="2"/>
              <a:buChar char="«"/>
            </a:pPr>
            <a:r>
              <a:rPr lang="en-US" sz="2000" b="1" dirty="0"/>
              <a:t>Full-Time Equivalent</a:t>
            </a:r>
          </a:p>
          <a:p>
            <a:pPr marL="0" indent="0">
              <a:lnSpc>
                <a:spcPct val="70000"/>
              </a:lnSpc>
            </a:pPr>
            <a:r>
              <a:rPr lang="en-US" sz="2000" b="1" dirty="0"/>
              <a:t>   Students (</a:t>
            </a:r>
            <a:r>
              <a:rPr lang="en-US" sz="2000" b="1" dirty="0" smtClean="0"/>
              <a:t>2009-2010):</a:t>
            </a:r>
            <a:endParaRPr lang="en-US" sz="2000" b="1" dirty="0"/>
          </a:p>
          <a:p>
            <a:pPr marL="0" indent="0">
              <a:lnSpc>
                <a:spcPct val="70000"/>
              </a:lnSpc>
            </a:pPr>
            <a:r>
              <a:rPr lang="en-US" sz="2000" b="1" dirty="0"/>
              <a:t>   </a:t>
            </a:r>
            <a:r>
              <a:rPr lang="en-US" sz="2000" b="1" dirty="0" smtClean="0"/>
              <a:t>10,022</a:t>
            </a:r>
            <a:endParaRPr lang="en-US" sz="2000" b="1" dirty="0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4762500" y="1600200"/>
            <a:ext cx="3657600" cy="685800"/>
          </a:xfrm>
          <a:prstGeom prst="bevel">
            <a:avLst>
              <a:gd name="adj" fmla="val 12500"/>
            </a:avLst>
          </a:prstGeom>
          <a:solidFill>
            <a:srgbClr val="3333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Century Gothic" pitchFamily="34" charset="0"/>
              </a:rPr>
              <a:t>BOARD OF TRUSTEES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0" y="2717800"/>
            <a:ext cx="2514600" cy="609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SUPERINTENDENT/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>
                <a:solidFill>
                  <a:schemeClr val="bg1"/>
                </a:solidFill>
              </a:rPr>
              <a:t>PRESIDENT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486400" y="3759200"/>
            <a:ext cx="2209800" cy="609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DEPUTY SUPERINTENDENT/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EXEC VICE PRESIDENT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6705600" y="4749800"/>
            <a:ext cx="2209800" cy="609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VICE PRESIDENT</a:t>
            </a:r>
          </a:p>
          <a:p>
            <a:pPr algn="ctr"/>
            <a:r>
              <a:rPr lang="en-US" sz="1200">
                <a:solidFill>
                  <a:schemeClr val="bg1"/>
                </a:solidFill>
              </a:rPr>
              <a:t>HUMAN RESOURCES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267200" y="4749800"/>
            <a:ext cx="2209800" cy="609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VICE PRESIDENT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ADMIN SERVICES</a:t>
            </a:r>
          </a:p>
        </p:txBody>
      </p:sp>
      <p:cxnSp>
        <p:nvCxnSpPr>
          <p:cNvPr id="34826" name="AutoShape 10"/>
          <p:cNvCxnSpPr>
            <a:cxnSpLocks noChangeShapeType="1"/>
            <a:stCxn id="34820" idx="2"/>
            <a:endCxn id="34821" idx="0"/>
          </p:cNvCxnSpPr>
          <p:nvPr/>
        </p:nvCxnSpPr>
        <p:spPr bwMode="auto">
          <a:xfrm rot="5400000">
            <a:off x="6375400" y="2501900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4827" name="AutoShape 11"/>
          <p:cNvCxnSpPr>
            <a:cxnSpLocks noChangeShapeType="1"/>
            <a:stCxn id="34821" idx="2"/>
            <a:endCxn id="34822" idx="0"/>
          </p:cNvCxnSpPr>
          <p:nvPr/>
        </p:nvCxnSpPr>
        <p:spPr bwMode="auto">
          <a:xfrm rot="5400000">
            <a:off x="6375400" y="3543300"/>
            <a:ext cx="431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4828" name="AutoShape 12"/>
          <p:cNvCxnSpPr>
            <a:cxnSpLocks noChangeShapeType="1"/>
            <a:stCxn id="34821" idx="1"/>
          </p:cNvCxnSpPr>
          <p:nvPr/>
        </p:nvCxnSpPr>
        <p:spPr bwMode="auto">
          <a:xfrm rot="10800000" flipV="1">
            <a:off x="5143500" y="3022600"/>
            <a:ext cx="190500" cy="180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4829" name="AutoShape 13"/>
          <p:cNvCxnSpPr>
            <a:cxnSpLocks noChangeShapeType="1"/>
            <a:stCxn id="34821" idx="3"/>
          </p:cNvCxnSpPr>
          <p:nvPr/>
        </p:nvCxnSpPr>
        <p:spPr bwMode="auto">
          <a:xfrm>
            <a:off x="7848600" y="3022600"/>
            <a:ext cx="228600" cy="1727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4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VVC_boundary_0126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685800"/>
            <a:ext cx="7924800" cy="3943350"/>
          </a:xfrm>
          <a:prstGeom prst="rect">
            <a:avLst/>
          </a:prstGeom>
          <a:noFill/>
        </p:spPr>
      </p:pic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4646613"/>
            <a:ext cx="79248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2100" indent="-292100"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600" dirty="0"/>
              <a:t>The District is located in the High desert region of California, approximately 90 miles northeast of Los Angeles and 35 miles north of San Bernardino.</a:t>
            </a:r>
          </a:p>
          <a:p>
            <a:pPr marL="292100" indent="-292100"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600" dirty="0"/>
              <a:t>Encompassing approximately </a:t>
            </a:r>
            <a:r>
              <a:rPr lang="en-US" sz="1600" dirty="0" smtClean="0"/>
              <a:t>1,800 </a:t>
            </a:r>
            <a:r>
              <a:rPr lang="en-US" sz="1600" dirty="0"/>
              <a:t>square miles, the District serves nearly 385,000 people in one of largest geographical areas in the State.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/>
              <a:t>DISTRICT BOUNDARIES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620000" cy="4267200"/>
          </a:xfrm>
        </p:spPr>
        <p:txBody>
          <a:bodyPr/>
          <a:lstStyle/>
          <a:p>
            <a:r>
              <a:rPr lang="en-US" sz="1800" b="1" u="sng"/>
              <a:t>Existing Infrastructure</a:t>
            </a:r>
          </a:p>
          <a:p>
            <a:pPr>
              <a:buFont typeface="Wingdings" pitchFamily="2" charset="2"/>
              <a:buChar char="«"/>
            </a:pPr>
            <a:r>
              <a:rPr lang="en-US" sz="1800"/>
              <a:t>40 principal buildings</a:t>
            </a:r>
          </a:p>
          <a:p>
            <a:pPr>
              <a:buFont typeface="Wingdings" pitchFamily="2" charset="2"/>
              <a:buChar char="«"/>
            </a:pPr>
            <a:r>
              <a:rPr lang="en-US" sz="1800"/>
              <a:t>710 rooms</a:t>
            </a:r>
          </a:p>
          <a:p>
            <a:pPr>
              <a:buFont typeface="Wingdings" pitchFamily="2" charset="2"/>
              <a:buChar char="«"/>
            </a:pPr>
            <a:r>
              <a:rPr lang="en-US" sz="1800"/>
              <a:t>377,209 gross square feet of building space</a:t>
            </a:r>
          </a:p>
          <a:p>
            <a:pPr>
              <a:buFont typeface="Wingdings" pitchFamily="2" charset="2"/>
              <a:buChar char="«"/>
            </a:pPr>
            <a:r>
              <a:rPr lang="en-US" sz="1800"/>
              <a:t>485,244 gross square feet of outside space</a:t>
            </a:r>
          </a:p>
          <a:p>
            <a:endParaRPr lang="en-US" sz="1800"/>
          </a:p>
          <a:p>
            <a:r>
              <a:rPr lang="en-US" sz="1800" b="1" u="sng"/>
              <a:t>Future Developments</a:t>
            </a:r>
            <a:r>
              <a:rPr lang="en-US" sz="1800"/>
              <a:t> ($297.5M general obligation bond)</a:t>
            </a:r>
          </a:p>
          <a:p>
            <a:pPr>
              <a:buFont typeface="Wingdings" pitchFamily="2" charset="2"/>
              <a:buChar char="«"/>
            </a:pPr>
            <a:r>
              <a:rPr lang="en-US" sz="1800"/>
              <a:t>Public Safety Training Center—Educational complex in partnership with Apple Valley Fire Protection District</a:t>
            </a:r>
          </a:p>
          <a:p>
            <a:endParaRPr lang="en-US" sz="1800"/>
          </a:p>
          <a:p>
            <a:pPr>
              <a:buFont typeface="Wingdings" pitchFamily="2" charset="2"/>
              <a:buChar char="«"/>
            </a:pPr>
            <a:r>
              <a:rPr lang="en-US" sz="1800"/>
              <a:t>Workforce Development Job Training Center—Includes a Business Academy and a Health Sciences Academy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FACILITIES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1066800" y="5562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600" dirty="0"/>
              <a:t> On average, </a:t>
            </a:r>
            <a:r>
              <a:rPr lang="en-US" sz="1600" dirty="0" smtClean="0"/>
              <a:t>VVCCD </a:t>
            </a:r>
            <a:r>
              <a:rPr lang="en-US" sz="1600" dirty="0"/>
              <a:t>employs </a:t>
            </a:r>
            <a:r>
              <a:rPr lang="en-US" sz="1600" dirty="0" smtClean="0"/>
              <a:t>nearly </a:t>
            </a:r>
            <a:r>
              <a:rPr lang="en-US" sz="1600" dirty="0" smtClean="0"/>
              <a:t>800 </a:t>
            </a:r>
            <a:r>
              <a:rPr lang="en-US" sz="1600" dirty="0"/>
              <a:t>individuals each year.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STAFFING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304800" y="1066800"/>
          <a:ext cx="85344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r>
              <a:rPr lang="en-US" sz="4000" dirty="0" smtClean="0"/>
              <a:t>ENROLLMENTS</a:t>
            </a:r>
            <a:endParaRPr lang="en-US" sz="4000" dirty="0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57200" y="4876800"/>
            <a:ext cx="77724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400" dirty="0"/>
              <a:t>Projected enrollments </a:t>
            </a:r>
            <a:r>
              <a:rPr lang="en-US" sz="1400" dirty="0" smtClean="0"/>
              <a:t>are shown in boxes</a:t>
            </a:r>
            <a:r>
              <a:rPr lang="en-US" sz="1400" dirty="0"/>
              <a:t>.</a:t>
            </a:r>
          </a:p>
          <a:p>
            <a:pPr marL="228600" indent="-228600"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400" dirty="0" smtClean="0"/>
              <a:t>The pattern of increased full-time equivalents and decreases in unduplicated headcounts indicates students are taking higher loads—that is, they are more committed, focused, and pursuing specific educational/career goals.</a:t>
            </a:r>
            <a:endParaRPr lang="en-US" sz="1200" b="0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236904" y="914400"/>
          <a:ext cx="8678496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717925" y="4303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PROGRAMS OF DISTINCTION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77200" cy="4419600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«"/>
            </a:pPr>
            <a:r>
              <a:rPr lang="en-US" sz="1600" b="1" dirty="0"/>
              <a:t>“BRIDGE” PROGRAM</a:t>
            </a:r>
            <a:r>
              <a:rPr lang="en-US" sz="1600" dirty="0"/>
              <a:t>—In an effort to improve student transition from high schools to colleges and universities, area superintendents, board members, administrators, principals, and other educational leaders created a program known as “Bridge.” This program utilizes senior advisory teachers to instruct students on how to navigate the college’s financial aid, placement, enrollment, and registration processes.</a:t>
            </a:r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endParaRPr lang="en-US" sz="1600" dirty="0"/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r>
              <a:rPr lang="en-US" sz="1600" b="1" dirty="0"/>
              <a:t>HIGH CALIBER NURSING PROGRAM</a:t>
            </a:r>
            <a:r>
              <a:rPr lang="en-US" sz="1600" dirty="0"/>
              <a:t>—Consistently posts high retention rates (88%), graduated 758 students over the last five years, and placement rates on the National Council Licensure Examination-Registered Nursing (NCLEX-RN) have consistently been above 85%. </a:t>
            </a:r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endParaRPr lang="en-US" sz="1600" dirty="0"/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r>
              <a:rPr lang="en-US" sz="1600" b="1" dirty="0"/>
              <a:t>MODEL UNITED NATIONS</a:t>
            </a:r>
            <a:r>
              <a:rPr lang="en-US" sz="1600" dirty="0"/>
              <a:t>—A competitive exercise that gives our students the opportunity to represent countries through the world in problem-solving exercises. For the last </a:t>
            </a:r>
            <a:r>
              <a:rPr lang="en-US" sz="1600" dirty="0" smtClean="0"/>
              <a:t>five </a:t>
            </a:r>
            <a:r>
              <a:rPr lang="en-US" sz="1600" dirty="0"/>
              <a:t>years, VVCC students have been awarded the two top awards that a delegation can receive at the annual conference in New York city.</a:t>
            </a:r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endParaRPr lang="en-US" sz="1600" dirty="0"/>
          </a:p>
          <a:p>
            <a:pPr>
              <a:spcBef>
                <a:spcPct val="0"/>
              </a:spcBef>
              <a:buFont typeface="Wingdings" pitchFamily="2" charset="2"/>
              <a:buChar char="«"/>
            </a:pPr>
            <a:r>
              <a:rPr lang="en-US" sz="1600" b="1" dirty="0"/>
              <a:t>PERFORMING ARTS CENTER</a:t>
            </a:r>
            <a:r>
              <a:rPr lang="en-US" sz="1600" dirty="0"/>
              <a:t>—Having completed a 20,563 square foot addition to the Performing Arts Center, this venue continues to represent the cultural center of the High Desert region.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GRADUATES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81000" y="4724400"/>
            <a:ext cx="81534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600" dirty="0"/>
              <a:t> </a:t>
            </a:r>
            <a:r>
              <a:rPr lang="en-US" sz="1400" dirty="0"/>
              <a:t>Annually, VVCC graduates </a:t>
            </a:r>
            <a:r>
              <a:rPr lang="en-US" sz="1400" dirty="0" smtClean="0"/>
              <a:t>over 1,000 </a:t>
            </a:r>
            <a:r>
              <a:rPr lang="en-US" sz="1400" dirty="0"/>
              <a:t>students with an associate’s degree.</a:t>
            </a:r>
            <a:r>
              <a:rPr lang="en-US" sz="1400" b="0" dirty="0"/>
              <a:t> </a:t>
            </a:r>
            <a:endParaRPr lang="en-US" sz="1400" dirty="0" smtClean="0"/>
          </a:p>
          <a:p>
            <a:pPr>
              <a:spcBef>
                <a:spcPct val="50000"/>
              </a:spcBef>
              <a:buClr>
                <a:srgbClr val="A20000"/>
              </a:buClr>
              <a:buFont typeface="Wingdings" pitchFamily="2" charset="2"/>
              <a:buChar char="«"/>
            </a:pPr>
            <a:r>
              <a:rPr lang="en-US" sz="1400" dirty="0" smtClean="0"/>
              <a:t> Decrease in certificates in 2008-09 due to change in legal requirement to formally report</a:t>
            </a:r>
            <a:br>
              <a:rPr lang="en-US" sz="1400" dirty="0" smtClean="0"/>
            </a:br>
            <a:r>
              <a:rPr lang="en-US" sz="1400" dirty="0" smtClean="0"/>
              <a:t>    low-credit certificates—those are still conferred but not reported to State.</a:t>
            </a:r>
            <a:endParaRPr lang="en-US" sz="1400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28600" y="838200"/>
          <a:ext cx="8672513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Victor Valley Community College District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/>
              <a:t>18422 Bear Valley Road</a:t>
            </a:r>
            <a:br>
              <a:rPr lang="en-US" sz="1800"/>
            </a:br>
            <a:r>
              <a:rPr lang="en-US" sz="1800"/>
              <a:t>Victorville, California 92395</a:t>
            </a:r>
            <a:br>
              <a:rPr lang="en-US" sz="1800"/>
            </a:br>
            <a:r>
              <a:rPr lang="en-US" sz="1800"/>
              <a:t>www.vvc.edu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292929"/>
      </a:lt2>
      <a:accent1>
        <a:srgbClr val="006600"/>
      </a:accent1>
      <a:accent2>
        <a:srgbClr val="990000"/>
      </a:accent2>
      <a:accent3>
        <a:srgbClr val="FFFFFF"/>
      </a:accent3>
      <a:accent4>
        <a:srgbClr val="000000"/>
      </a:accent4>
      <a:accent5>
        <a:srgbClr val="AAB8AA"/>
      </a:accent5>
      <a:accent6>
        <a:srgbClr val="8A0000"/>
      </a:accent6>
      <a:hlink>
        <a:srgbClr val="FFCC00"/>
      </a:hlink>
      <a:folHlink>
        <a:srgbClr val="292929"/>
      </a:folHlink>
    </a:clrScheme>
    <a:fontScheme name="1_Default Design">
      <a:majorFont>
        <a:latin typeface="Britannic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DDDDDD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990000"/>
        </a:accent2>
        <a:accent3>
          <a:srgbClr val="EBEBEB"/>
        </a:accent3>
        <a:accent4>
          <a:srgbClr val="000000"/>
        </a:accent4>
        <a:accent5>
          <a:srgbClr val="DCDCDC"/>
        </a:accent5>
        <a:accent6>
          <a:srgbClr val="8A0000"/>
        </a:accent6>
        <a:hlink>
          <a:srgbClr val="FFCC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8A0000"/>
        </a:accent6>
        <a:hlink>
          <a:srgbClr val="FFCC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333300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ADADAA"/>
        </a:accent5>
        <a:accent6>
          <a:srgbClr val="8A0000"/>
        </a:accent6>
        <a:hlink>
          <a:srgbClr val="FFCC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969696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8A0000"/>
        </a:accent6>
        <a:hlink>
          <a:srgbClr val="FFCC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1962</TotalTime>
  <Words>475</Words>
  <Application>Microsoft Office PowerPoint</Application>
  <PresentationFormat>On-screen Show (4:3)</PresentationFormat>
  <Paragraphs>70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1_Default Design</vt:lpstr>
      <vt:lpstr>Victor Valley Community College District</vt:lpstr>
      <vt:lpstr>SOME BASIC FACTS</vt:lpstr>
      <vt:lpstr>DISTRICT BOUNDARIES</vt:lpstr>
      <vt:lpstr>FACILITIES</vt:lpstr>
      <vt:lpstr>STAFFING</vt:lpstr>
      <vt:lpstr>ENROLLMENTS</vt:lpstr>
      <vt:lpstr>PROGRAMS OF DISTINCTION</vt:lpstr>
      <vt:lpstr>GRADUATES</vt:lpstr>
      <vt:lpstr>Victor Valley Community College District</vt:lpstr>
    </vt:vector>
  </TitlesOfParts>
  <Company>VVC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VVC_User</dc:creator>
  <cp:lastModifiedBy>Clairm</cp:lastModifiedBy>
  <cp:revision>124</cp:revision>
  <dcterms:created xsi:type="dcterms:W3CDTF">2009-02-02T22:50:53Z</dcterms:created>
  <dcterms:modified xsi:type="dcterms:W3CDTF">2011-01-19T22:23:21Z</dcterms:modified>
</cp:coreProperties>
</file>