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8" r:id="rId3"/>
  </p:sldMasterIdLst>
  <p:notesMasterIdLst>
    <p:notesMasterId r:id="rId96"/>
  </p:notesMasterIdLst>
  <p:handoutMasterIdLst>
    <p:handoutMasterId r:id="rId97"/>
  </p:handoutMasterIdLst>
  <p:sldIdLst>
    <p:sldId id="256" r:id="rId4"/>
    <p:sldId id="270" r:id="rId5"/>
    <p:sldId id="273" r:id="rId6"/>
    <p:sldId id="274" r:id="rId7"/>
    <p:sldId id="360" r:id="rId8"/>
    <p:sldId id="262" r:id="rId9"/>
    <p:sldId id="261" r:id="rId10"/>
    <p:sldId id="362" r:id="rId11"/>
    <p:sldId id="361" r:id="rId12"/>
    <p:sldId id="272" r:id="rId13"/>
    <p:sldId id="359" r:id="rId14"/>
    <p:sldId id="301" r:id="rId15"/>
    <p:sldId id="364" r:id="rId16"/>
    <p:sldId id="302" r:id="rId17"/>
    <p:sldId id="303" r:id="rId18"/>
    <p:sldId id="304" r:id="rId19"/>
    <p:sldId id="336" r:id="rId20"/>
    <p:sldId id="358" r:id="rId21"/>
    <p:sldId id="281" r:id="rId22"/>
    <p:sldId id="267" r:id="rId23"/>
    <p:sldId id="268" r:id="rId24"/>
    <p:sldId id="365" r:id="rId25"/>
    <p:sldId id="269" r:id="rId26"/>
    <p:sldId id="377" r:id="rId27"/>
    <p:sldId id="378" r:id="rId28"/>
    <p:sldId id="379" r:id="rId29"/>
    <p:sldId id="380" r:id="rId30"/>
    <p:sldId id="319" r:id="rId31"/>
    <p:sldId id="320" r:id="rId32"/>
    <p:sldId id="330" r:id="rId33"/>
    <p:sldId id="271" r:id="rId34"/>
    <p:sldId id="328" r:id="rId35"/>
    <p:sldId id="329" r:id="rId36"/>
    <p:sldId id="258" r:id="rId37"/>
    <p:sldId id="322" r:id="rId38"/>
    <p:sldId id="321" r:id="rId39"/>
    <p:sldId id="323" r:id="rId40"/>
    <p:sldId id="326" r:id="rId41"/>
    <p:sldId id="327" r:id="rId42"/>
    <p:sldId id="331" r:id="rId43"/>
    <p:sldId id="332" r:id="rId44"/>
    <p:sldId id="324" r:id="rId45"/>
    <p:sldId id="325" r:id="rId46"/>
    <p:sldId id="333" r:id="rId47"/>
    <p:sldId id="334" r:id="rId48"/>
    <p:sldId id="416" r:id="rId49"/>
    <p:sldId id="335" r:id="rId50"/>
    <p:sldId id="337" r:id="rId51"/>
    <p:sldId id="338" r:id="rId52"/>
    <p:sldId id="339" r:id="rId53"/>
    <p:sldId id="275" r:id="rId54"/>
    <p:sldId id="277" r:id="rId55"/>
    <p:sldId id="276" r:id="rId56"/>
    <p:sldId id="278" r:id="rId57"/>
    <p:sldId id="279" r:id="rId58"/>
    <p:sldId id="280" r:id="rId59"/>
    <p:sldId id="381" r:id="rId60"/>
    <p:sldId id="409" r:id="rId61"/>
    <p:sldId id="410" r:id="rId62"/>
    <p:sldId id="411" r:id="rId63"/>
    <p:sldId id="412" r:id="rId64"/>
    <p:sldId id="413" r:id="rId65"/>
    <p:sldId id="414" r:id="rId66"/>
    <p:sldId id="308" r:id="rId67"/>
    <p:sldId id="288" r:id="rId68"/>
    <p:sldId id="289" r:id="rId69"/>
    <p:sldId id="290" r:id="rId70"/>
    <p:sldId id="415" r:id="rId71"/>
    <p:sldId id="340" r:id="rId72"/>
    <p:sldId id="342" r:id="rId73"/>
    <p:sldId id="341" r:id="rId74"/>
    <p:sldId id="343" r:id="rId75"/>
    <p:sldId id="344" r:id="rId76"/>
    <p:sldId id="376" r:id="rId77"/>
    <p:sldId id="345" r:id="rId78"/>
    <p:sldId id="347" r:id="rId79"/>
    <p:sldId id="348" r:id="rId80"/>
    <p:sldId id="351" r:id="rId81"/>
    <p:sldId id="356" r:id="rId82"/>
    <p:sldId id="350" r:id="rId83"/>
    <p:sldId id="374" r:id="rId84"/>
    <p:sldId id="371" r:id="rId85"/>
    <p:sldId id="373" r:id="rId86"/>
    <p:sldId id="352" r:id="rId87"/>
    <p:sldId id="349" r:id="rId88"/>
    <p:sldId id="355" r:id="rId89"/>
    <p:sldId id="353" r:id="rId90"/>
    <p:sldId id="354" r:id="rId91"/>
    <p:sldId id="417" r:id="rId92"/>
    <p:sldId id="300" r:id="rId93"/>
    <p:sldId id="299" r:id="rId94"/>
    <p:sldId id="357" r:id="rId9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AEC7A-8BCB-4CF4-B246-14697F1DAE06}" v="1" dt="2023-03-01T00:56:50.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72418" autoAdjust="0"/>
  </p:normalViewPr>
  <p:slideViewPr>
    <p:cSldViewPr snapToGrid="0" snapToObjects="1">
      <p:cViewPr varScale="1">
        <p:scale>
          <a:sx n="62" d="100"/>
          <a:sy n="62" d="100"/>
        </p:scale>
        <p:origin x="1296" y="53"/>
      </p:cViewPr>
      <p:guideLst>
        <p:guide orient="horz" pos="2160"/>
        <p:guide pos="3840"/>
      </p:guideLst>
    </p:cSldViewPr>
  </p:slideViewPr>
  <p:notesTextViewPr>
    <p:cViewPr>
      <p:scale>
        <a:sx n="3" d="2"/>
        <a:sy n="3" d="2"/>
      </p:scale>
      <p:origin x="0" y="-2712"/>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microsoft.com/office/2016/11/relationships/changesInfo" Target="changesInfos/changesInfo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Williams" userId="4104cf87-cacf-4063-a9c4-9ff5ffa963a5" providerId="ADAL" clId="{751F6439-6711-4CD3-AFBC-5D927AF8D151}"/>
    <pc:docChg chg="undo custSel modSld">
      <pc:chgData name="Brandi Williams" userId="4104cf87-cacf-4063-a9c4-9ff5ffa963a5" providerId="ADAL" clId="{751F6439-6711-4CD3-AFBC-5D927AF8D151}" dt="2022-09-19T22:54:55.410" v="4" actId="20577"/>
      <pc:docMkLst>
        <pc:docMk/>
      </pc:docMkLst>
      <pc:sldChg chg="modNotesTx">
        <pc:chgData name="Brandi Williams" userId="4104cf87-cacf-4063-a9c4-9ff5ffa963a5" providerId="ADAL" clId="{751F6439-6711-4CD3-AFBC-5D927AF8D151}" dt="2022-09-19T22:54:55.410" v="4" actId="20577"/>
        <pc:sldMkLst>
          <pc:docMk/>
          <pc:sldMk cId="2390114873" sldId="2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Miscellaneous Considerations &amp; Questions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Reporting Sexual Misconduct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Understanding The Role of a Title IX Coordinator</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D7F2967A-8BFA-4897-AA25-269DC78F35BD}">
      <dgm:prSet/>
      <dgm:spPr>
        <a:xfrm>
          <a:off x="981026" y="3337784"/>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Investigation and Adjudication of Complaints</a:t>
          </a:r>
        </a:p>
      </dgm:t>
    </dgm:pt>
    <dgm:pt modelId="{1B238DBD-0624-4644-B7EC-3B70E5321810}" type="sibTrans" cxnId="{53726B22-11C7-4663-9A91-6586BBA6A2B2}">
      <dgm:prSet/>
      <dgm:spPr/>
      <dgm:t>
        <a:bodyPr/>
        <a:lstStyle/>
        <a:p>
          <a:endParaRPr lang="en-US"/>
        </a:p>
      </dgm:t>
    </dgm:pt>
    <dgm:pt modelId="{BCF0CB7D-87A2-4427-8F1E-427C59A4CDBD}" type="parTrans" cxnId="{53726B22-11C7-4663-9A91-6586BBA6A2B2}">
      <dgm:prSet/>
      <dgm:spPr/>
      <dgm:t>
        <a:bodyPr/>
        <a:lstStyle/>
        <a:p>
          <a:endParaRPr lang="en-US"/>
        </a:p>
      </dgm:t>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F63137D6-2FE4-4940-BE19-F42E57EB4AB0}" type="pres">
      <dgm:prSet presAssocID="{D7F2967A-8BFA-4897-AA25-269DC78F35BD}" presName="text_4" presStyleLbl="node1" presStyleIdx="3" presStyleCnt="5">
        <dgm:presLayoutVars>
          <dgm:bulletEnabled val="1"/>
        </dgm:presLayoutVars>
      </dgm:prSet>
      <dgm:spPr/>
    </dgm:pt>
    <dgm:pt modelId="{3CB5D557-02DD-4EFD-93BA-D6B9968330FB}" type="pres">
      <dgm:prSet presAssocID="{D7F2967A-8BFA-4897-AA25-269DC78F35BD}" presName="accent_4" presStyleCnt="0"/>
      <dgm:spPr/>
    </dgm:pt>
    <dgm:pt modelId="{F25AD71C-858B-4A7E-A5DB-84CDB44474F1}" type="pres">
      <dgm:prSet presAssocID="{D7F2967A-8BFA-4897-AA25-269DC78F35BD}" presName="accentRepeatNode" presStyleLbl="solidFgAcc1" presStyleIdx="3" presStyleCnt="5"/>
      <dgm: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87332984-496B-485A-BA5C-55B14AB02F55}" type="pres">
      <dgm:prSet presAssocID="{C6310CDF-6917-4B38-8278-E3DC6556B0A8}" presName="text_5" presStyleLbl="node1" presStyleIdx="4" presStyleCnt="5">
        <dgm:presLayoutVars>
          <dgm:bulletEnabled val="1"/>
        </dgm:presLayoutVars>
      </dgm:prSet>
      <dgm:spPr/>
    </dgm:pt>
    <dgm:pt modelId="{917E4D1A-30D3-4654-9BA3-2CC1139BB5F0}" type="pres">
      <dgm:prSet presAssocID="{C6310CDF-6917-4B38-8278-E3DC6556B0A8}" presName="accent_5" presStyleCnt="0"/>
      <dgm:spPr/>
    </dgm:pt>
    <dgm:pt modelId="{18EF701D-9F86-4890-BE67-C7434D32EE15}" type="pres">
      <dgm:prSet presAssocID="{C6310CDF-6917-4B38-8278-E3DC6556B0A8}" presName="accentRepeatNode" presStyleLbl="solidFgAcc1" presStyleIdx="4"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Lst>
  <dgm:cxnLst>
    <dgm:cxn modelId="{07263701-A3F7-4F24-A523-BDE82EEE5099}" type="presOf" srcId="{D7F2967A-8BFA-4897-AA25-269DC78F35BD}" destId="{F63137D6-2FE4-4940-BE19-F42E57EB4AB0}" srcOrd="0" destOrd="0" presId="urn:microsoft.com/office/officeart/2008/layout/VerticalCurvedList"/>
    <dgm:cxn modelId="{94FBBA09-CDD8-4CF6-B854-E0D06832F581}" srcId="{0A74FB26-A399-4E39-AE95-292292BF7D3D}" destId="{C6310CDF-6917-4B38-8278-E3DC6556B0A8}" srcOrd="4"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53726B22-11C7-4663-9A91-6586BBA6A2B2}" srcId="{0A74FB26-A399-4E39-AE95-292292BF7D3D}" destId="{D7F2967A-8BFA-4897-AA25-269DC78F35BD}" srcOrd="3" destOrd="0" parTransId="{BCF0CB7D-87A2-4427-8F1E-427C59A4CDBD}" sibTransId="{1B238DBD-0624-4644-B7EC-3B70E5321810}"/>
    <dgm:cxn modelId="{D995FC38-0812-4D6B-AA76-77981AE65EFE}" srcId="{0A74FB26-A399-4E39-AE95-292292BF7D3D}" destId="{B28B3F7A-2434-4D8D-B8BD-807ED78E6541}" srcOrd="0" destOrd="0" parTransId="{C34832A7-69B9-4839-A60D-DEB8A0BB9518}" sibTransId="{DF90ED43-9053-423A-8A94-FBA54D2AA162}"/>
    <dgm:cxn modelId="{3FD6155A-65F4-48EC-BF3C-945632144F1E}" type="presOf" srcId="{C6310CDF-6917-4B38-8278-E3DC6556B0A8}" destId="{87332984-496B-485A-BA5C-55B14AB02F55}"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4BF32447-A91B-4083-B681-AF9B1D85A4E3}" type="presParOf" srcId="{AFA4297E-70B7-4E7F-A7FC-9FCCAA4E8428}" destId="{F63137D6-2FE4-4940-BE19-F42E57EB4AB0}" srcOrd="7" destOrd="0" presId="urn:microsoft.com/office/officeart/2008/layout/VerticalCurvedList"/>
    <dgm:cxn modelId="{507B608F-C987-4FD6-B1CA-666FC920F168}" type="presParOf" srcId="{AFA4297E-70B7-4E7F-A7FC-9FCCAA4E8428}" destId="{3CB5D557-02DD-4EFD-93BA-D6B9968330FB}" srcOrd="8" destOrd="0" presId="urn:microsoft.com/office/officeart/2008/layout/VerticalCurvedList"/>
    <dgm:cxn modelId="{4B64E6BA-6F0D-4554-82F6-8DB090C9CD63}" type="presParOf" srcId="{3CB5D557-02DD-4EFD-93BA-D6B9968330FB}" destId="{F25AD71C-858B-4A7E-A5DB-84CDB44474F1}" srcOrd="0" destOrd="0" presId="urn:microsoft.com/office/officeart/2008/layout/VerticalCurvedList"/>
    <dgm:cxn modelId="{15FF04C6-9ABA-4492-B2BE-44E2F5D40043}" type="presParOf" srcId="{AFA4297E-70B7-4E7F-A7FC-9FCCAA4E8428}" destId="{87332984-496B-485A-BA5C-55B14AB02F55}" srcOrd="9" destOrd="0" presId="urn:microsoft.com/office/officeart/2008/layout/VerticalCurvedList"/>
    <dgm:cxn modelId="{BBA2394C-6296-4A40-A4E8-DEFE7EEEC0C0}" type="presParOf" srcId="{AFA4297E-70B7-4E7F-A7FC-9FCCAA4E8428}" destId="{917E4D1A-30D3-4654-9BA3-2CC1139BB5F0}" srcOrd="10" destOrd="0" presId="urn:microsoft.com/office/officeart/2008/layout/VerticalCurvedList"/>
    <dgm:cxn modelId="{A7EE6A5B-6E82-4E3C-BA4D-9561D47E3C9B}" type="presParOf" srcId="{917E4D1A-30D3-4654-9BA3-2CC1139BB5F0}" destId="{18EF701D-9F86-4890-BE67-C7434D32E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75768-FA4B-4A5B-8A97-B501713EE7E1}" type="doc">
      <dgm:prSet loTypeId="urn:microsoft.com/office/officeart/2005/8/layout/gear1" loCatId="relationship" qsTypeId="urn:microsoft.com/office/officeart/2005/8/quickstyle/simple1" qsCatId="simple" csTypeId="urn:microsoft.com/office/officeart/2005/8/colors/accent3_4" csCatId="accent3" phldr="1"/>
      <dgm:spPr/>
    </dgm:pt>
    <dgm:pt modelId="{240C7CD1-701F-442C-B4DE-8B825FFDE74E}">
      <dgm:prSet phldrT="[Text]"/>
      <dgm:spPr/>
      <dgm:t>
        <a:bodyPr/>
        <a:lstStyle/>
        <a:p>
          <a:r>
            <a:rPr lang="en-US" dirty="0"/>
            <a:t>Responsible Employee</a:t>
          </a:r>
        </a:p>
      </dgm:t>
    </dgm:pt>
    <dgm:pt modelId="{06873E58-4BF1-4C87-8976-505FF6AAF958}" type="parTrans" cxnId="{868A1C0E-C8E7-4692-8B3E-4E700DC776A2}">
      <dgm:prSet/>
      <dgm:spPr/>
      <dgm:t>
        <a:bodyPr/>
        <a:lstStyle/>
        <a:p>
          <a:endParaRPr lang="en-US"/>
        </a:p>
      </dgm:t>
    </dgm:pt>
    <dgm:pt modelId="{510D6581-2DF9-4ABA-9EE3-0206D9CC5223}" type="sibTrans" cxnId="{868A1C0E-C8E7-4692-8B3E-4E700DC776A2}">
      <dgm:prSet/>
      <dgm:spPr/>
      <dgm:t>
        <a:bodyPr/>
        <a:lstStyle/>
        <a:p>
          <a:endParaRPr lang="en-US"/>
        </a:p>
      </dgm:t>
    </dgm:pt>
    <dgm:pt modelId="{EAFA686F-2261-42BD-81E7-9CD96352D11E}">
      <dgm:prSet phldrT="[Text]"/>
      <dgm:spPr/>
      <dgm:t>
        <a:bodyPr/>
        <a:lstStyle/>
        <a:p>
          <a:r>
            <a:rPr lang="en-US" dirty="0"/>
            <a:t>Confidential Employee</a:t>
          </a:r>
        </a:p>
      </dgm:t>
    </dgm:pt>
    <dgm:pt modelId="{7E166CDC-487E-4490-9DB3-CED500ADE3F8}" type="parTrans" cxnId="{3441FA2B-9B0C-4BB5-A18E-D16CA8668A0B}">
      <dgm:prSet/>
      <dgm:spPr/>
      <dgm:t>
        <a:bodyPr/>
        <a:lstStyle/>
        <a:p>
          <a:endParaRPr lang="en-US"/>
        </a:p>
      </dgm:t>
    </dgm:pt>
    <dgm:pt modelId="{57D63C00-90E5-403E-9C46-58AB4FF7B7DE}" type="sibTrans" cxnId="{3441FA2B-9B0C-4BB5-A18E-D16CA8668A0B}">
      <dgm:prSet/>
      <dgm:spPr/>
      <dgm:t>
        <a:bodyPr/>
        <a:lstStyle/>
        <a:p>
          <a:endParaRPr lang="en-US"/>
        </a:p>
      </dgm:t>
    </dgm:pt>
    <dgm:pt modelId="{7E3B93FF-69CF-46B7-B0D9-BD39858C47F0}">
      <dgm:prSet phldrT="[Text]"/>
      <dgm:spPr/>
      <dgm:t>
        <a:bodyPr/>
        <a:lstStyle/>
        <a:p>
          <a:r>
            <a:rPr lang="en-US" dirty="0"/>
            <a:t>Privileged Employee</a:t>
          </a:r>
        </a:p>
      </dgm:t>
    </dgm:pt>
    <dgm:pt modelId="{D6EE9DDD-D318-42A4-AC65-5F7FAB9911E0}" type="parTrans" cxnId="{2F367FF8-1D12-4A6B-8C6D-5359881466B8}">
      <dgm:prSet/>
      <dgm:spPr/>
      <dgm:t>
        <a:bodyPr/>
        <a:lstStyle/>
        <a:p>
          <a:endParaRPr lang="en-US"/>
        </a:p>
      </dgm:t>
    </dgm:pt>
    <dgm:pt modelId="{2DD42FA0-5F0D-4BD3-A991-6EE3DCD33071}" type="sibTrans" cxnId="{2F367FF8-1D12-4A6B-8C6D-5359881466B8}">
      <dgm:prSet/>
      <dgm:spPr/>
      <dgm:t>
        <a:bodyPr/>
        <a:lstStyle/>
        <a:p>
          <a:endParaRPr lang="en-US"/>
        </a:p>
      </dgm:t>
    </dgm:pt>
    <dgm:pt modelId="{32EA2225-14C5-44DD-B54B-D0D7BA0B0B68}" type="pres">
      <dgm:prSet presAssocID="{5E775768-FA4B-4A5B-8A97-B501713EE7E1}" presName="composite" presStyleCnt="0">
        <dgm:presLayoutVars>
          <dgm:chMax val="3"/>
          <dgm:animLvl val="lvl"/>
          <dgm:resizeHandles val="exact"/>
        </dgm:presLayoutVars>
      </dgm:prSet>
      <dgm:spPr/>
    </dgm:pt>
    <dgm:pt modelId="{41461302-7CCD-43B0-9661-D9B53D8DD155}" type="pres">
      <dgm:prSet presAssocID="{240C7CD1-701F-442C-B4DE-8B825FFDE74E}" presName="gear1" presStyleLbl="node1" presStyleIdx="0" presStyleCnt="3">
        <dgm:presLayoutVars>
          <dgm:chMax val="1"/>
          <dgm:bulletEnabled val="1"/>
        </dgm:presLayoutVars>
      </dgm:prSet>
      <dgm:spPr/>
    </dgm:pt>
    <dgm:pt modelId="{81D25C89-C1D3-4F8E-9999-9DC6C843ABCE}" type="pres">
      <dgm:prSet presAssocID="{240C7CD1-701F-442C-B4DE-8B825FFDE74E}" presName="gear1srcNode" presStyleLbl="node1" presStyleIdx="0" presStyleCnt="3"/>
      <dgm:spPr/>
    </dgm:pt>
    <dgm:pt modelId="{4EBD387C-71B9-4D8B-9BC4-69F78A174CDB}" type="pres">
      <dgm:prSet presAssocID="{240C7CD1-701F-442C-B4DE-8B825FFDE74E}" presName="gear1dstNode" presStyleLbl="node1" presStyleIdx="0" presStyleCnt="3"/>
      <dgm:spPr/>
    </dgm:pt>
    <dgm:pt modelId="{2593748F-7F12-42D0-905C-6A01D48D0EE7}" type="pres">
      <dgm:prSet presAssocID="{EAFA686F-2261-42BD-81E7-9CD96352D11E}" presName="gear2" presStyleLbl="node1" presStyleIdx="1" presStyleCnt="3">
        <dgm:presLayoutVars>
          <dgm:chMax val="1"/>
          <dgm:bulletEnabled val="1"/>
        </dgm:presLayoutVars>
      </dgm:prSet>
      <dgm:spPr/>
    </dgm:pt>
    <dgm:pt modelId="{7E4BD3E5-D791-4DE8-A184-22CAE3667B3D}" type="pres">
      <dgm:prSet presAssocID="{EAFA686F-2261-42BD-81E7-9CD96352D11E}" presName="gear2srcNode" presStyleLbl="node1" presStyleIdx="1" presStyleCnt="3"/>
      <dgm:spPr/>
    </dgm:pt>
    <dgm:pt modelId="{A64DCF22-9E6A-43AF-BAF1-D63EAE92E3B7}" type="pres">
      <dgm:prSet presAssocID="{EAFA686F-2261-42BD-81E7-9CD96352D11E}" presName="gear2dstNode" presStyleLbl="node1" presStyleIdx="1" presStyleCnt="3"/>
      <dgm:spPr/>
    </dgm:pt>
    <dgm:pt modelId="{0091B25D-76D0-43BE-AF13-04C6F216AE0B}" type="pres">
      <dgm:prSet presAssocID="{7E3B93FF-69CF-46B7-B0D9-BD39858C47F0}" presName="gear3" presStyleLbl="node1" presStyleIdx="2" presStyleCnt="3"/>
      <dgm:spPr/>
    </dgm:pt>
    <dgm:pt modelId="{7C2C66C0-BDEE-423D-8E66-274B23AD2EC7}" type="pres">
      <dgm:prSet presAssocID="{7E3B93FF-69CF-46B7-B0D9-BD39858C47F0}" presName="gear3tx" presStyleLbl="node1" presStyleIdx="2" presStyleCnt="3">
        <dgm:presLayoutVars>
          <dgm:chMax val="1"/>
          <dgm:bulletEnabled val="1"/>
        </dgm:presLayoutVars>
      </dgm:prSet>
      <dgm:spPr/>
    </dgm:pt>
    <dgm:pt modelId="{A0D581DE-753C-4139-968A-420074959D65}" type="pres">
      <dgm:prSet presAssocID="{7E3B93FF-69CF-46B7-B0D9-BD39858C47F0}" presName="gear3srcNode" presStyleLbl="node1" presStyleIdx="2" presStyleCnt="3"/>
      <dgm:spPr/>
    </dgm:pt>
    <dgm:pt modelId="{1A488D06-06CF-446E-9AF0-C204F46BCDA0}" type="pres">
      <dgm:prSet presAssocID="{7E3B93FF-69CF-46B7-B0D9-BD39858C47F0}" presName="gear3dstNode" presStyleLbl="node1" presStyleIdx="2" presStyleCnt="3"/>
      <dgm:spPr/>
    </dgm:pt>
    <dgm:pt modelId="{6E6F9CA2-99A7-4820-B6B0-0BF7D8A16DE5}" type="pres">
      <dgm:prSet presAssocID="{510D6581-2DF9-4ABA-9EE3-0206D9CC5223}" presName="connector1" presStyleLbl="sibTrans2D1" presStyleIdx="0" presStyleCnt="3"/>
      <dgm:spPr/>
    </dgm:pt>
    <dgm:pt modelId="{D08B9654-0093-4D75-AE5B-53DC06BBDD9F}" type="pres">
      <dgm:prSet presAssocID="{57D63C00-90E5-403E-9C46-58AB4FF7B7DE}" presName="connector2" presStyleLbl="sibTrans2D1" presStyleIdx="1" presStyleCnt="3"/>
      <dgm:spPr/>
    </dgm:pt>
    <dgm:pt modelId="{2730108C-A8E8-431C-8014-C6F76BD2B761}" type="pres">
      <dgm:prSet presAssocID="{2DD42FA0-5F0D-4BD3-A991-6EE3DCD33071}" presName="connector3" presStyleLbl="sibTrans2D1" presStyleIdx="2" presStyleCnt="3"/>
      <dgm:spPr/>
    </dgm:pt>
  </dgm:ptLst>
  <dgm:cxnLst>
    <dgm:cxn modelId="{868A1C0E-C8E7-4692-8B3E-4E700DC776A2}" srcId="{5E775768-FA4B-4A5B-8A97-B501713EE7E1}" destId="{240C7CD1-701F-442C-B4DE-8B825FFDE74E}" srcOrd="0" destOrd="0" parTransId="{06873E58-4BF1-4C87-8976-505FF6AAF958}" sibTransId="{510D6581-2DF9-4ABA-9EE3-0206D9CC5223}"/>
    <dgm:cxn modelId="{C2133D21-F222-4B92-B931-9A6B633BE172}" type="presOf" srcId="{EAFA686F-2261-42BD-81E7-9CD96352D11E}" destId="{7E4BD3E5-D791-4DE8-A184-22CAE3667B3D}" srcOrd="1" destOrd="0" presId="urn:microsoft.com/office/officeart/2005/8/layout/gear1"/>
    <dgm:cxn modelId="{3441FA2B-9B0C-4BB5-A18E-D16CA8668A0B}" srcId="{5E775768-FA4B-4A5B-8A97-B501713EE7E1}" destId="{EAFA686F-2261-42BD-81E7-9CD96352D11E}" srcOrd="1" destOrd="0" parTransId="{7E166CDC-487E-4490-9DB3-CED500ADE3F8}" sibTransId="{57D63C00-90E5-403E-9C46-58AB4FF7B7DE}"/>
    <dgm:cxn modelId="{9A301331-21F9-4F46-B487-D6141C5DC595}" type="presOf" srcId="{7E3B93FF-69CF-46B7-B0D9-BD39858C47F0}" destId="{7C2C66C0-BDEE-423D-8E66-274B23AD2EC7}" srcOrd="1" destOrd="0" presId="urn:microsoft.com/office/officeart/2005/8/layout/gear1"/>
    <dgm:cxn modelId="{B5FDF93A-5A32-4B38-A13B-9E2AF11699F9}" type="presOf" srcId="{7E3B93FF-69CF-46B7-B0D9-BD39858C47F0}" destId="{1A488D06-06CF-446E-9AF0-C204F46BCDA0}" srcOrd="3" destOrd="0" presId="urn:microsoft.com/office/officeart/2005/8/layout/gear1"/>
    <dgm:cxn modelId="{3A90EE42-117E-4E79-804F-D040CABDCBA4}" type="presOf" srcId="{EAFA686F-2261-42BD-81E7-9CD96352D11E}" destId="{A64DCF22-9E6A-43AF-BAF1-D63EAE92E3B7}" srcOrd="2" destOrd="0" presId="urn:microsoft.com/office/officeart/2005/8/layout/gear1"/>
    <dgm:cxn modelId="{7098F363-B3C0-4628-A5D5-C9810FD4DA09}" type="presOf" srcId="{5E775768-FA4B-4A5B-8A97-B501713EE7E1}" destId="{32EA2225-14C5-44DD-B54B-D0D7BA0B0B68}" srcOrd="0" destOrd="0" presId="urn:microsoft.com/office/officeart/2005/8/layout/gear1"/>
    <dgm:cxn modelId="{6A805A64-6125-42C1-916B-DFA3181D54CF}" type="presOf" srcId="{57D63C00-90E5-403E-9C46-58AB4FF7B7DE}" destId="{D08B9654-0093-4D75-AE5B-53DC06BBDD9F}" srcOrd="0" destOrd="0" presId="urn:microsoft.com/office/officeart/2005/8/layout/gear1"/>
    <dgm:cxn modelId="{4BAFD96C-97D3-4524-9362-9CEEC8F30DA1}" type="presOf" srcId="{240C7CD1-701F-442C-B4DE-8B825FFDE74E}" destId="{81D25C89-C1D3-4F8E-9999-9DC6C843ABCE}" srcOrd="1" destOrd="0" presId="urn:microsoft.com/office/officeart/2005/8/layout/gear1"/>
    <dgm:cxn modelId="{9AD5CE9A-EEC1-4FFF-9248-EF4B453BE2E4}" type="presOf" srcId="{EAFA686F-2261-42BD-81E7-9CD96352D11E}" destId="{2593748F-7F12-42D0-905C-6A01D48D0EE7}" srcOrd="0" destOrd="0" presId="urn:microsoft.com/office/officeart/2005/8/layout/gear1"/>
    <dgm:cxn modelId="{283574AE-4271-46E0-A51E-AFB8C6440017}" type="presOf" srcId="{7E3B93FF-69CF-46B7-B0D9-BD39858C47F0}" destId="{A0D581DE-753C-4139-968A-420074959D65}" srcOrd="2" destOrd="0" presId="urn:microsoft.com/office/officeart/2005/8/layout/gear1"/>
    <dgm:cxn modelId="{E44D07B5-E704-4674-8F85-192F508669B6}" type="presOf" srcId="{240C7CD1-701F-442C-B4DE-8B825FFDE74E}" destId="{4EBD387C-71B9-4D8B-9BC4-69F78A174CDB}" srcOrd="2" destOrd="0" presId="urn:microsoft.com/office/officeart/2005/8/layout/gear1"/>
    <dgm:cxn modelId="{6B8584C5-1183-474B-9D5C-3F4169EC6032}" type="presOf" srcId="{2DD42FA0-5F0D-4BD3-A991-6EE3DCD33071}" destId="{2730108C-A8E8-431C-8014-C6F76BD2B761}" srcOrd="0" destOrd="0" presId="urn:microsoft.com/office/officeart/2005/8/layout/gear1"/>
    <dgm:cxn modelId="{FB493AC6-5A9D-4A09-935E-90664010B4F4}" type="presOf" srcId="{7E3B93FF-69CF-46B7-B0D9-BD39858C47F0}" destId="{0091B25D-76D0-43BE-AF13-04C6F216AE0B}" srcOrd="0" destOrd="0" presId="urn:microsoft.com/office/officeart/2005/8/layout/gear1"/>
    <dgm:cxn modelId="{6B3D02E3-47D0-434E-80E2-A6D14BDB1983}" type="presOf" srcId="{510D6581-2DF9-4ABA-9EE3-0206D9CC5223}" destId="{6E6F9CA2-99A7-4820-B6B0-0BF7D8A16DE5}" srcOrd="0" destOrd="0" presId="urn:microsoft.com/office/officeart/2005/8/layout/gear1"/>
    <dgm:cxn modelId="{06E2B1EF-9009-4C34-A75C-47E3D7212EAF}" type="presOf" srcId="{240C7CD1-701F-442C-B4DE-8B825FFDE74E}" destId="{41461302-7CCD-43B0-9661-D9B53D8DD155}" srcOrd="0" destOrd="0" presId="urn:microsoft.com/office/officeart/2005/8/layout/gear1"/>
    <dgm:cxn modelId="{2F367FF8-1D12-4A6B-8C6D-5359881466B8}" srcId="{5E775768-FA4B-4A5B-8A97-B501713EE7E1}" destId="{7E3B93FF-69CF-46B7-B0D9-BD39858C47F0}" srcOrd="2" destOrd="0" parTransId="{D6EE9DDD-D318-42A4-AC65-5F7FAB9911E0}" sibTransId="{2DD42FA0-5F0D-4BD3-A991-6EE3DCD33071}"/>
    <dgm:cxn modelId="{EA1B0DF3-35C7-4729-81BF-A5460CF5DD2D}" type="presParOf" srcId="{32EA2225-14C5-44DD-B54B-D0D7BA0B0B68}" destId="{41461302-7CCD-43B0-9661-D9B53D8DD155}" srcOrd="0" destOrd="0" presId="urn:microsoft.com/office/officeart/2005/8/layout/gear1"/>
    <dgm:cxn modelId="{63215749-8BEB-445F-9EA5-33ADAB5AEA66}" type="presParOf" srcId="{32EA2225-14C5-44DD-B54B-D0D7BA0B0B68}" destId="{81D25C89-C1D3-4F8E-9999-9DC6C843ABCE}" srcOrd="1" destOrd="0" presId="urn:microsoft.com/office/officeart/2005/8/layout/gear1"/>
    <dgm:cxn modelId="{8D229F21-9365-4C6F-8F2E-05F5A385FE73}" type="presParOf" srcId="{32EA2225-14C5-44DD-B54B-D0D7BA0B0B68}" destId="{4EBD387C-71B9-4D8B-9BC4-69F78A174CDB}" srcOrd="2" destOrd="0" presId="urn:microsoft.com/office/officeart/2005/8/layout/gear1"/>
    <dgm:cxn modelId="{7AC92E75-993E-41A8-B118-8F12B8C92ADE}" type="presParOf" srcId="{32EA2225-14C5-44DD-B54B-D0D7BA0B0B68}" destId="{2593748F-7F12-42D0-905C-6A01D48D0EE7}" srcOrd="3" destOrd="0" presId="urn:microsoft.com/office/officeart/2005/8/layout/gear1"/>
    <dgm:cxn modelId="{EBE8C8BB-C004-4B7A-A556-5B20CD0A4E43}" type="presParOf" srcId="{32EA2225-14C5-44DD-B54B-D0D7BA0B0B68}" destId="{7E4BD3E5-D791-4DE8-A184-22CAE3667B3D}" srcOrd="4" destOrd="0" presId="urn:microsoft.com/office/officeart/2005/8/layout/gear1"/>
    <dgm:cxn modelId="{88BF052B-6309-4D0B-A878-CF8F0CABAAE7}" type="presParOf" srcId="{32EA2225-14C5-44DD-B54B-D0D7BA0B0B68}" destId="{A64DCF22-9E6A-43AF-BAF1-D63EAE92E3B7}" srcOrd="5" destOrd="0" presId="urn:microsoft.com/office/officeart/2005/8/layout/gear1"/>
    <dgm:cxn modelId="{7CFD71F0-9A40-4531-A21B-CE653FB34C5B}" type="presParOf" srcId="{32EA2225-14C5-44DD-B54B-D0D7BA0B0B68}" destId="{0091B25D-76D0-43BE-AF13-04C6F216AE0B}" srcOrd="6" destOrd="0" presId="urn:microsoft.com/office/officeart/2005/8/layout/gear1"/>
    <dgm:cxn modelId="{AE74ABB0-ECF1-465A-A254-5A1139417927}" type="presParOf" srcId="{32EA2225-14C5-44DD-B54B-D0D7BA0B0B68}" destId="{7C2C66C0-BDEE-423D-8E66-274B23AD2EC7}" srcOrd="7" destOrd="0" presId="urn:microsoft.com/office/officeart/2005/8/layout/gear1"/>
    <dgm:cxn modelId="{701CC586-285A-41D8-B402-ADA7D4ED615C}" type="presParOf" srcId="{32EA2225-14C5-44DD-B54B-D0D7BA0B0B68}" destId="{A0D581DE-753C-4139-968A-420074959D65}" srcOrd="8" destOrd="0" presId="urn:microsoft.com/office/officeart/2005/8/layout/gear1"/>
    <dgm:cxn modelId="{B6B1335F-D6B1-406A-B576-080D1649353B}" type="presParOf" srcId="{32EA2225-14C5-44DD-B54B-D0D7BA0B0B68}" destId="{1A488D06-06CF-446E-9AF0-C204F46BCDA0}" srcOrd="9" destOrd="0" presId="urn:microsoft.com/office/officeart/2005/8/layout/gear1"/>
    <dgm:cxn modelId="{79D4882F-0A4A-4EE9-AD9C-6C86A136AD35}" type="presParOf" srcId="{32EA2225-14C5-44DD-B54B-D0D7BA0B0B68}" destId="{6E6F9CA2-99A7-4820-B6B0-0BF7D8A16DE5}" srcOrd="10" destOrd="0" presId="urn:microsoft.com/office/officeart/2005/8/layout/gear1"/>
    <dgm:cxn modelId="{1BD2DFFE-E6FC-4402-9B1D-BE288924DA50}" type="presParOf" srcId="{32EA2225-14C5-44DD-B54B-D0D7BA0B0B68}" destId="{D08B9654-0093-4D75-AE5B-53DC06BBDD9F}" srcOrd="11" destOrd="0" presId="urn:microsoft.com/office/officeart/2005/8/layout/gear1"/>
    <dgm:cxn modelId="{16A373B3-4E33-4C8F-9807-4E786660BEAC}" type="presParOf" srcId="{32EA2225-14C5-44DD-B54B-D0D7BA0B0B68}" destId="{2730108C-A8E8-431C-8014-C6F76BD2B76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a:ln w="0"/>
              <a:effectLst>
                <a:outerShdw blurRad="38100" dist="19050" dir="2700000" algn="tl" rotWithShape="0">
                  <a:schemeClr val="dk1">
                    <a:alpha val="40000"/>
                  </a:schemeClr>
                </a:outerShdw>
              </a:effectLst>
            </a:rPr>
            <a:t>Sexual Misconduct</a:t>
          </a:r>
          <a:endParaRPr lang="en-US" b="0" cap="none" spc="0" dirty="0">
            <a:ln w="0"/>
            <a:effectLst>
              <a:outerShdw blurRad="38100" dist="19050" dir="2700000" algn="tl" rotWithShape="0">
                <a:schemeClr val="dk1">
                  <a:alpha val="40000"/>
                </a:schemeClr>
              </a:outerShdw>
            </a:effectLst>
          </a:endParaRP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 [Under Title IX &amp; Title VII] </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D132C43-0D17-43E8-A55E-3743CC326383}">
      <dgm:prSet phldrT="[Text]"/>
      <dgm:spPr/>
      <dgm:t>
        <a:bodyPr/>
        <a:lstStyle/>
        <a:p>
          <a:r>
            <a:rPr lang="en-US" b="0" cap="none" spc="0" dirty="0">
              <a:ln w="0"/>
              <a:effectLst>
                <a:outerShdw blurRad="38100" dist="19050" dir="2700000" algn="tl" rotWithShape="0">
                  <a:schemeClr val="dk1">
                    <a:alpha val="40000"/>
                  </a:schemeClr>
                </a:outerShdw>
              </a:effectLst>
            </a:rPr>
            <a:t>Stalking</a:t>
          </a:r>
        </a:p>
      </dgm:t>
    </dgm:pt>
    <dgm:pt modelId="{661A5572-CC6B-4DDA-A12F-6F1B8B87537F}" type="parTrans" cxnId="{4B888543-FF66-4E17-BA0F-9EEAB14930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520ECF-EF10-4938-B06E-492811594D82}" type="sibTrans" cxnId="{4B888543-FF66-4E17-BA0F-9EEAB14930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FEBFEBDF-148E-4F28-B763-59ABFBF7EDF7}" type="pres">
      <dgm:prSet presAssocID="{ED132C43-0D17-43E8-A55E-3743CC326383}" presName="horz2" presStyleCnt="0"/>
      <dgm:spPr/>
    </dgm:pt>
    <dgm:pt modelId="{3CDE1A5D-1FCE-46F3-B6C0-7F0CED79BC48}" type="pres">
      <dgm:prSet presAssocID="{ED132C43-0D17-43E8-A55E-3743CC326383}" presName="horzSpace2" presStyleCnt="0"/>
      <dgm:spPr/>
    </dgm:pt>
    <dgm:pt modelId="{7524531B-9B0B-4CAA-A2B9-57E84FAA5C37}" type="pres">
      <dgm:prSet presAssocID="{ED132C43-0D17-43E8-A55E-3743CC326383}" presName="tx2" presStyleLbl="revTx" presStyleIdx="5" presStyleCnt="8"/>
      <dgm:spPr/>
    </dgm:pt>
    <dgm:pt modelId="{44A161F8-A876-4DE6-A66C-4DFAEB792035}" type="pres">
      <dgm:prSet presAssocID="{ED132C43-0D17-43E8-A55E-3743CC326383}" presName="vert2" presStyleCnt="0"/>
      <dgm:spPr/>
    </dgm:pt>
    <dgm:pt modelId="{92672198-B025-4B31-8991-2EA2752CECFD}" type="pres">
      <dgm:prSet presAssocID="{ED132C43-0D17-43E8-A55E-3743CC326383}" presName="thinLine2b" presStyleLbl="callout" presStyleIdx="4" presStyleCnt="7"/>
      <dgm:spPr/>
    </dgm:pt>
    <dgm:pt modelId="{AC02EFFC-0F13-46E9-A987-09FF86AA7058}" type="pres">
      <dgm:prSet presAssocID="{ED132C43-0D17-43E8-A55E-3743CC326383}"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4B888543-FF66-4E17-BA0F-9EEAB1493012}" srcId="{18A3F06E-5A9F-4392-A4F4-430011167532}" destId="{ED132C43-0D17-43E8-A55E-3743CC326383}" srcOrd="4" destOrd="0" parTransId="{661A5572-CC6B-4DDA-A12F-6F1B8B87537F}" sibTransId="{2C520ECF-EF10-4938-B06E-492811594D82}"/>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FF99E8D-203F-443D-A0E8-9AC9488B4231}" type="presOf" srcId="{ED132C43-0D17-43E8-A55E-3743CC326383}" destId="{7524531B-9B0B-4CAA-A2B9-57E84FAA5C37}"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79CF3322-79EA-4A16-AC8F-F41144E8E3AF}" type="presParOf" srcId="{FA4C3152-D834-4A50-8A6B-3E7C00606428}" destId="{FEBFEBDF-148E-4F28-B763-59ABFBF7EDF7}" srcOrd="13" destOrd="0" presId="urn:microsoft.com/office/officeart/2008/layout/LinedList"/>
    <dgm:cxn modelId="{7448C147-2EC5-4D4C-996F-95843E82BD92}" type="presParOf" srcId="{FEBFEBDF-148E-4F28-B763-59ABFBF7EDF7}" destId="{3CDE1A5D-1FCE-46F3-B6C0-7F0CED79BC48}" srcOrd="0" destOrd="0" presId="urn:microsoft.com/office/officeart/2008/layout/LinedList"/>
    <dgm:cxn modelId="{5EB3722D-7906-4564-A598-CA18BAB537DB}" type="presParOf" srcId="{FEBFEBDF-148E-4F28-B763-59ABFBF7EDF7}" destId="{7524531B-9B0B-4CAA-A2B9-57E84FAA5C37}" srcOrd="1" destOrd="0" presId="urn:microsoft.com/office/officeart/2008/layout/LinedList"/>
    <dgm:cxn modelId="{F435A6CC-B13B-4299-8F99-F707AD4536AE}" type="presParOf" srcId="{FEBFEBDF-148E-4F28-B763-59ABFBF7EDF7}" destId="{44A161F8-A876-4DE6-A66C-4DFAEB792035}" srcOrd="2" destOrd="0" presId="urn:microsoft.com/office/officeart/2008/layout/LinedList"/>
    <dgm:cxn modelId="{CD6A0B2E-1DA8-43CB-B760-FD621EBB21D1}" type="presParOf" srcId="{FA4C3152-D834-4A50-8A6B-3E7C00606428}" destId="{92672198-B025-4B31-8991-2EA2752CECFD}" srcOrd="14" destOrd="0" presId="urn:microsoft.com/office/officeart/2008/layout/LinedList"/>
    <dgm:cxn modelId="{2F54C6FA-2437-4CCC-BE9B-C0B136DCE99A}" type="presParOf" srcId="{FA4C3152-D834-4A50-8A6B-3E7C00606428}" destId="{AC02EFFC-0F13-46E9-A987-09FF86AA7058}"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Understanding The Role of a Title IX Coordinator</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Reporting Sexual Misconduct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63137D6-2FE4-4940-BE19-F42E57EB4AB0}">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Investigation and Adjudication of Complaints</a:t>
          </a:r>
        </a:p>
      </dsp:txBody>
      <dsp:txXfrm>
        <a:off x="981026" y="3337784"/>
        <a:ext cx="8900424" cy="667791"/>
      </dsp:txXfrm>
    </dsp:sp>
    <dsp:sp modelId="{F25AD71C-858B-4A7E-A5DB-84CDB44474F1}">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7332984-496B-485A-BA5C-55B14AB02F55}">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Miscellaneous Considerations &amp; Questions </a:t>
          </a:r>
        </a:p>
      </dsp:txBody>
      <dsp:txXfrm>
        <a:off x="502506" y="4339151"/>
        <a:ext cx="9378944" cy="667791"/>
      </dsp:txXfrm>
    </dsp:sp>
    <dsp:sp modelId="{18EF701D-9F86-4890-BE67-C7434D32EE15}">
      <dsp:nvSpPr>
        <dsp:cNvPr id="0" name=""/>
        <dsp:cNvSpPr/>
      </dsp:nvSpPr>
      <dsp: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1302-7CCD-43B0-9661-D9B53D8DD155}">
      <dsp:nvSpPr>
        <dsp:cNvPr id="0" name=""/>
        <dsp:cNvSpPr/>
      </dsp:nvSpPr>
      <dsp:spPr>
        <a:xfrm>
          <a:off x="5487943" y="2729310"/>
          <a:ext cx="3335823" cy="3335823"/>
        </a:xfrm>
        <a:prstGeom prst="gear9">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Responsible Employee</a:t>
          </a:r>
        </a:p>
      </dsp:txBody>
      <dsp:txXfrm>
        <a:off x="6158592" y="3510711"/>
        <a:ext cx="1994525" cy="1714682"/>
      </dsp:txXfrm>
    </dsp:sp>
    <dsp:sp modelId="{2593748F-7F12-42D0-905C-6A01D48D0EE7}">
      <dsp:nvSpPr>
        <dsp:cNvPr id="0" name=""/>
        <dsp:cNvSpPr/>
      </dsp:nvSpPr>
      <dsp:spPr>
        <a:xfrm>
          <a:off x="3547100" y="1940842"/>
          <a:ext cx="2426053" cy="2426053"/>
        </a:xfrm>
        <a:prstGeom prst="gear6">
          <a:avLst/>
        </a:prstGeom>
        <a:solidFill>
          <a:schemeClr val="accent3">
            <a:shade val="50000"/>
            <a:hueOff val="0"/>
            <a:satOff val="0"/>
            <a:lumOff val="25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Confidential Employee</a:t>
          </a:r>
        </a:p>
      </dsp:txBody>
      <dsp:txXfrm>
        <a:off x="4157866" y="2555300"/>
        <a:ext cx="1204521" cy="1197137"/>
      </dsp:txXfrm>
    </dsp:sp>
    <dsp:sp modelId="{0091B25D-76D0-43BE-AF13-04C6F216AE0B}">
      <dsp:nvSpPr>
        <dsp:cNvPr id="0" name=""/>
        <dsp:cNvSpPr/>
      </dsp:nvSpPr>
      <dsp:spPr>
        <a:xfrm rot="20700000">
          <a:off x="4905938" y="267113"/>
          <a:ext cx="2377037" cy="2377037"/>
        </a:xfrm>
        <a:prstGeom prst="gear6">
          <a:avLst/>
        </a:prstGeom>
        <a:solidFill>
          <a:schemeClr val="accent3">
            <a:shade val="50000"/>
            <a:hueOff val="0"/>
            <a:satOff val="0"/>
            <a:lumOff val="25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Privileged Employee</a:t>
          </a:r>
        </a:p>
      </dsp:txBody>
      <dsp:txXfrm rot="-20700000">
        <a:off x="5427291" y="788467"/>
        <a:ext cx="1334329" cy="1334329"/>
      </dsp:txXfrm>
    </dsp:sp>
    <dsp:sp modelId="{6E6F9CA2-99A7-4820-B6B0-0BF7D8A16DE5}">
      <dsp:nvSpPr>
        <dsp:cNvPr id="0" name=""/>
        <dsp:cNvSpPr/>
      </dsp:nvSpPr>
      <dsp:spPr>
        <a:xfrm>
          <a:off x="5252491" y="2213877"/>
          <a:ext cx="4269854" cy="4269854"/>
        </a:xfrm>
        <a:prstGeom prst="circularArrow">
          <a:avLst>
            <a:gd name="adj1" fmla="val 4687"/>
            <a:gd name="adj2" fmla="val 299029"/>
            <a:gd name="adj3" fmla="val 2548060"/>
            <a:gd name="adj4" fmla="val 15794205"/>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8B9654-0093-4D75-AE5B-53DC06BBDD9F}">
      <dsp:nvSpPr>
        <dsp:cNvPr id="0" name=""/>
        <dsp:cNvSpPr/>
      </dsp:nvSpPr>
      <dsp:spPr>
        <a:xfrm>
          <a:off x="3117450" y="1396020"/>
          <a:ext cx="3102316" cy="3102316"/>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178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0108C-A8E8-431C-8014-C6F76BD2B761}">
      <dsp:nvSpPr>
        <dsp:cNvPr id="0" name=""/>
        <dsp:cNvSpPr/>
      </dsp:nvSpPr>
      <dsp:spPr>
        <a:xfrm>
          <a:off x="4356104" y="-261575"/>
          <a:ext cx="3344921" cy="3344921"/>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1783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a:ln w="0"/>
              <a:effectLst>
                <a:outerShdw blurRad="38100" dist="19050" dir="2700000" algn="tl" rotWithShape="0">
                  <a:schemeClr val="dk1">
                    <a:alpha val="40000"/>
                  </a:schemeClr>
                </a:outerShdw>
              </a:effectLst>
            </a:rPr>
            <a:t>Sexual Misconduct</a:t>
          </a:r>
          <a:endParaRPr lang="en-US" sz="2900" b="0" kern="1200" cap="none" spc="0" dirty="0">
            <a:ln w="0"/>
            <a:effectLst>
              <a:outerShdw blurRad="38100" dist="19050" dir="2700000" algn="tl" rotWithShape="0">
                <a:schemeClr val="dk1">
                  <a:alpha val="40000"/>
                </a:schemeClr>
              </a:outerShdw>
            </a:effectLst>
          </a:endParaRP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 [Under Title IX &amp; Title VII] </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4531B-9B0B-4CAA-A2B9-57E84FAA5C37}">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Stalking</a:t>
          </a:r>
        </a:p>
      </dsp:txBody>
      <dsp:txXfrm>
        <a:off x="2140712" y="2404760"/>
        <a:ext cx="7816088" cy="565825"/>
      </dsp:txXfrm>
    </dsp:sp>
    <dsp:sp modelId="{92672198-B025-4B31-8991-2EA2752CECFD}">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2B687AE-597F-4ADB-8BE9-F62F28C6B428}" type="datetimeFigureOut">
              <a:rPr lang="en-US" smtClean="0"/>
              <a:t>2/28/2023</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759BD7D3-5036-495F-A3DB-74E50F49BD56}" type="slidenum">
              <a:rPr lang="en-US" smtClean="0"/>
              <a:t>‹#›</a:t>
            </a:fld>
            <a:endParaRPr lang="en-US"/>
          </a:p>
        </p:txBody>
      </p:sp>
    </p:spTree>
    <p:extLst>
      <p:ext uri="{BB962C8B-B14F-4D97-AF65-F5344CB8AC3E}">
        <p14:creationId xmlns:p14="http://schemas.microsoft.com/office/powerpoint/2010/main" val="3175698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A451AC4-DE44-4989-8EF2-6613CBDE2D30}" type="datetimeFigureOut">
              <a:rPr lang="en-US" smtClean="0"/>
              <a:t>2/28/2023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4EEC2D-BC41-43DC-B67D-8FF481BB8BD7}" type="slidenum">
              <a:rPr lang="en-US" smtClean="0"/>
              <a:t>‹#›</a:t>
            </a:fld>
            <a:endParaRPr lang="en-US"/>
          </a:p>
        </p:txBody>
      </p:sp>
    </p:spTree>
    <p:extLst>
      <p:ext uri="{BB962C8B-B14F-4D97-AF65-F5344CB8AC3E}">
        <p14:creationId xmlns:p14="http://schemas.microsoft.com/office/powerpoint/2010/main" val="20436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a:t>
            </a:fld>
            <a:endParaRPr lang="en-US"/>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12</a:t>
            </a:fld>
            <a:endParaRPr lang="en-US"/>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I’d like to highlight that the USG Sexual Misconduct Policy covers conduct that could violate the new definition and jurisdictional reach articulated by Title IX AND other sexually based behavior that occurs that our System has deemed prohibited. </a:t>
            </a:r>
          </a:p>
          <a:p>
            <a:endParaRPr lang="en-US" dirty="0"/>
          </a:p>
          <a:p>
            <a:r>
              <a:rPr lang="en-US" dirty="0"/>
              <a:t>The updated policy is a single policy that includes two processes, a Title IX process and a Sexual Misconduct Process. Often times the processes mirror each other and everything is the same; however there are times when the processes differ so it will be integral to know which process should be followed. </a:t>
            </a:r>
          </a:p>
          <a:p>
            <a:endParaRPr lang="en-US" dirty="0"/>
          </a:p>
          <a:p>
            <a:r>
              <a:rPr lang="en-US" dirty="0"/>
              <a:t>Title IX Coordinators and the assigned investigators will likely have done the heavy lift of designating whether matters will go through our Title IX or Sexual Misconduct Process, but you want to make sure that your treating cases appropriately; especially if you’re institution has you deciding both Title IX matters and Non Title IX matters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Prohibited Conduct </a:t>
            </a:r>
          </a:p>
          <a:p>
            <a:pPr marL="171450" indent="-171450">
              <a:buFont typeface="Arial" panose="020B0604020202020204" pitchFamily="34" charset="0"/>
              <a:buChar char="•"/>
            </a:pPr>
            <a:r>
              <a:rPr lang="en-US" dirty="0"/>
              <a:t>Definition of Sexual Harassment </a:t>
            </a:r>
          </a:p>
          <a:p>
            <a:pPr marL="171450" indent="-171450">
              <a:buFont typeface="Arial" panose="020B0604020202020204" pitchFamily="34" charset="0"/>
              <a:buChar char="•"/>
            </a:pPr>
            <a:r>
              <a:rPr lang="en-US" dirty="0"/>
              <a:t>Broke up Nonconsensual Sexual Contact into two categories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Jurisdiction of Title IX Narrower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Retaliation is more expansive covering more types of behavior most notably on behalf of the institution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Amnesty- The scope has been clarified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False Statements- The </a:t>
            </a:r>
            <a:r>
              <a:rPr lang="en-US" dirty="0" err="1"/>
              <a:t>mens</a:t>
            </a:r>
            <a:r>
              <a:rPr lang="en-US" dirty="0"/>
              <a:t> rea or mental state behind the act has changed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Advisors in the Title IX process engage in a much more active way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Timeframe- 120 business days is the articulated goal from the complaint filing through appeals- reasonable delays are permitted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14</a:t>
            </a:fld>
            <a:endParaRPr lang="en-US"/>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15</a:t>
            </a:fld>
            <a:endParaRPr lang="en-US"/>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16</a:t>
            </a:fld>
            <a:endParaRPr lang="en-US"/>
          </a:p>
        </p:txBody>
      </p:sp>
    </p:spTree>
    <p:extLst>
      <p:ext uri="{BB962C8B-B14F-4D97-AF65-F5344CB8AC3E}">
        <p14:creationId xmlns:p14="http://schemas.microsoft.com/office/powerpoint/2010/main" val="226794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highlight>
                  <a:srgbClr val="FFFF00"/>
                </a:highlight>
              </a:rPr>
              <a:t>Allegations reported after but occurring before: </a:t>
            </a:r>
          </a:p>
          <a:p>
            <a:pPr marL="177845" indent="-177845">
              <a:buFontTx/>
              <a:buChar char="-"/>
            </a:pPr>
            <a:r>
              <a:rPr lang="en-US" dirty="0"/>
              <a:t>Technically would be permitted to apply the previous policy and procedures; and arguably since we have maintained that process it wouldn’t be too much of a burden to apply the previous policy. </a:t>
            </a:r>
          </a:p>
          <a:p>
            <a:pPr marL="177845" indent="-177845">
              <a:buFontTx/>
              <a:buChar char="-"/>
            </a:pPr>
            <a:r>
              <a:rPr lang="en-US" dirty="0"/>
              <a:t>However, be prepared for the arguments from parties that they want to access the current due process considerations under these new regulations </a:t>
            </a:r>
          </a:p>
        </p:txBody>
      </p:sp>
      <p:sp>
        <p:nvSpPr>
          <p:cNvPr id="4" name="Slide Number Placeholder 3"/>
          <p:cNvSpPr>
            <a:spLocks noGrp="1"/>
          </p:cNvSpPr>
          <p:nvPr>
            <p:ph type="sldNum" sz="quarter" idx="5"/>
          </p:nvPr>
        </p:nvSpPr>
        <p:spPr/>
        <p:txBody>
          <a:bodyPr/>
          <a:lstStyle/>
          <a:p>
            <a:fld id="{AE4EEC2D-BC41-43DC-B67D-8FF481BB8BD7}" type="slidenum">
              <a:rPr lang="en-US" smtClean="0"/>
              <a:t>17</a:t>
            </a:fld>
            <a:endParaRPr lang="en-US"/>
          </a:p>
        </p:txBody>
      </p:sp>
    </p:spTree>
    <p:extLst>
      <p:ext uri="{BB962C8B-B14F-4D97-AF65-F5344CB8AC3E}">
        <p14:creationId xmlns:p14="http://schemas.microsoft.com/office/powerpoint/2010/main" val="271673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these designations have not changed. Based on resounding institutional feedback did not propose to change this</a:t>
            </a:r>
          </a:p>
        </p:txBody>
      </p:sp>
      <p:sp>
        <p:nvSpPr>
          <p:cNvPr id="4" name="Slide Number Placeholder 3"/>
          <p:cNvSpPr>
            <a:spLocks noGrp="1"/>
          </p:cNvSpPr>
          <p:nvPr>
            <p:ph type="sldNum" sz="quarter" idx="5"/>
          </p:nvPr>
        </p:nvSpPr>
        <p:spPr/>
        <p:txBody>
          <a:bodyPr/>
          <a:lstStyle/>
          <a:p>
            <a:fld id="{AE4EEC2D-BC41-43DC-B67D-8FF481BB8BD7}" type="slidenum">
              <a:rPr lang="en-US" smtClean="0"/>
              <a:t>18</a:t>
            </a:fld>
            <a:endParaRPr lang="en-US"/>
          </a:p>
        </p:txBody>
      </p:sp>
    </p:spTree>
    <p:extLst>
      <p:ext uri="{BB962C8B-B14F-4D97-AF65-F5344CB8AC3E}">
        <p14:creationId xmlns:p14="http://schemas.microsoft.com/office/powerpoint/2010/main" val="184344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term remains as Sexual Misconduct and we continue to use alternative words to describe prohibited conduct other than what may be provided for in the Title IX regulations or </a:t>
            </a:r>
            <a:r>
              <a:rPr lang="en-US" dirty="0" err="1"/>
              <a:t>Clery</a:t>
            </a:r>
            <a:r>
              <a:rPr lang="en-US" dirty="0"/>
              <a:t> </a:t>
            </a:r>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63492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our previous definition matched the </a:t>
            </a:r>
            <a:r>
              <a:rPr lang="en-US" dirty="0" err="1"/>
              <a:t>Clery</a:t>
            </a:r>
            <a:r>
              <a:rPr lang="en-US" dirty="0"/>
              <a:t> Act definition for dating violence the spirit of this definition has not changed. </a:t>
            </a:r>
          </a:p>
          <a:p>
            <a:endParaRPr lang="en-US" dirty="0"/>
          </a:p>
          <a:p>
            <a:r>
              <a:rPr lang="en-US" dirty="0"/>
              <a:t>What you’ll notice is different about this term in the updated policy is information that we typically would discuss during trainings. That the existence of a relationship covered by this provision is based on the totality of the circumstances which include: </a:t>
            </a:r>
          </a:p>
          <a:p>
            <a:pPr marL="241653" indent="-241653">
              <a:buAutoNum type="arabicPeriod"/>
            </a:pPr>
            <a:r>
              <a:rPr lang="en-US" dirty="0"/>
              <a:t>The length of the relationship </a:t>
            </a:r>
          </a:p>
          <a:p>
            <a:pPr marL="241653" indent="-241653">
              <a:buAutoNum type="arabicPeriod"/>
            </a:pPr>
            <a:r>
              <a:rPr lang="en-US" dirty="0"/>
              <a:t>The type of relationship </a:t>
            </a:r>
          </a:p>
          <a:p>
            <a:pPr marL="241653" indent="-241653">
              <a:buAutoNum type="arabicPeriod"/>
            </a:pPr>
            <a:r>
              <a:rPr lang="en-US" dirty="0"/>
              <a:t>The frequency of interaction between the people involved in the relationship. </a:t>
            </a:r>
          </a:p>
          <a:p>
            <a:pPr marL="241653" indent="-241653">
              <a:buAutoNum type="arabicPeriod"/>
            </a:pPr>
            <a:endParaRPr lang="en-US" dirty="0"/>
          </a:p>
          <a:p>
            <a:r>
              <a:rPr lang="en-US" dirty="0"/>
              <a:t>Even when our students or employees may not want to consider their interactions with another individual as “dating” on balance the nature of their relationship could pull a violent act between them under this provision.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Dating Violence this definition has not changed because it already mirrored the </a:t>
            </a:r>
            <a:r>
              <a:rPr lang="en-US" dirty="0" err="1"/>
              <a:t>Clery</a:t>
            </a:r>
            <a:r>
              <a:rPr lang="en-US" dirty="0"/>
              <a:t> Act provision, which is now required under the federal regulations. </a:t>
            </a:r>
          </a:p>
          <a:p>
            <a:endParaRPr lang="en-US" dirty="0"/>
          </a:p>
          <a:p>
            <a:r>
              <a:rPr lang="en-US" dirty="0"/>
              <a:t>Keep in mind that Domestic Violence does not cover roommates who are not in an intimate or otherwise sexual relationship.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stalking has also remained the same since our previous definition was borrowed directly from the </a:t>
            </a:r>
            <a:r>
              <a:rPr lang="en-US" dirty="0" err="1"/>
              <a:t>Clery</a:t>
            </a:r>
            <a:r>
              <a:rPr lang="en-US" dirty="0"/>
              <a:t> Act. Therefore it still covers…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Exploitation is not explicitly covered by name under the Title IX federal regulations. So it may be that single instances of Sexual Exploitation may only go through our Sexual Misconduct process. </a:t>
            </a:r>
          </a:p>
          <a:p>
            <a:endParaRPr lang="en-US" dirty="0"/>
          </a:p>
          <a:p>
            <a:r>
              <a:rPr lang="en-US" dirty="0"/>
              <a:t>If you are investigating a matter and it seems that there was a pattern of behavior, or instances were more pervasive you may consider assessing whether the alleged behavior could meet the Title IX definition of Sexual Harassment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institutional feedback, we’ve now separated penetrative acts from mere contact. So nonconsensual sexual contact only captures contact of sexual nature but not penetration. </a:t>
            </a:r>
          </a:p>
          <a:p>
            <a:endParaRPr lang="en-US" dirty="0"/>
          </a:p>
          <a:p>
            <a:r>
              <a:rPr lang="en-US" dirty="0"/>
              <a:t>Would capture behavior such as kissing, rubbing, groping etc.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essentially captures vaginal, anal and oral sex. As well as penetration of those sex organs with any body part or object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67">
              <a:defRPr/>
            </a:pPr>
            <a:r>
              <a:rPr lang="en-US" dirty="0">
                <a:solidFill>
                  <a:srgbClr val="000000"/>
                </a:solidFill>
                <a:latin typeface="Georgia" charset="0"/>
              </a:rPr>
              <a:t>Instead of using Sexual Harassment as our umbrella term, our policy uses the term Sexual Misconduct. Since stalking, dating and domestic were already separately defined it seemed most logical to maintain the separation. Therefore, Sexual Harassment is a specifically defined term in our policy and our approach to this provision has changed in our updated policy.</a:t>
            </a:r>
          </a:p>
          <a:p>
            <a:pPr defTabSz="1002667">
              <a:defRPr/>
            </a:pPr>
            <a:endParaRPr lang="en-US" dirty="0">
              <a:solidFill>
                <a:srgbClr val="000000"/>
              </a:solidFill>
              <a:latin typeface="Georgia" charset="0"/>
            </a:endParaRPr>
          </a:p>
          <a:p>
            <a:pPr defTabSz="1002667">
              <a:defRPr/>
            </a:pPr>
            <a:r>
              <a:rPr lang="en-US" dirty="0">
                <a:solidFill>
                  <a:srgbClr val="000000"/>
                </a:solidFill>
                <a:latin typeface="Georgia" charset="0"/>
              </a:rPr>
              <a:t>Only the second prong of Title IX’s definition applies to student on student situations and therefore our definition reflects this heightened Title IX standard. </a:t>
            </a:r>
          </a:p>
          <a:p>
            <a:endParaRPr lang="en-US" dirty="0"/>
          </a:p>
          <a:p>
            <a:r>
              <a:rPr lang="en-US" dirty="0"/>
              <a:t>Reasonable Person- now defined in the policy to be an objectively reasonable person under similar circumstances and with similar identities of the person being evaluated. [Essentially, a Reasonable person in the shoes of the Complainant]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dealing with any other scenario outside of the student on student context then the other definition of Sexual Harassment will apply. This definition represents our previous definition of Sexual Harassment with the added notice that an individual’s conduct could also rise to the level of a Title IX violation.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control over both the Respondent AND the context</a:t>
            </a:r>
          </a:p>
          <a:p>
            <a:pPr marL="177845" indent="-177845">
              <a:buFont typeface="Arial" panose="020B0604020202020204" pitchFamily="34" charset="0"/>
              <a:buChar char="•"/>
            </a:pPr>
            <a:r>
              <a:rPr lang="en-US" dirty="0"/>
              <a:t>IE- Student spring break trips will not likely be covered; if students are home doing online instruction would go through Sexual Misconduct process </a:t>
            </a:r>
          </a:p>
          <a:p>
            <a:pPr marL="177845" indent="-177845">
              <a:buFont typeface="Arial" panose="020B0604020202020204" pitchFamily="34" charset="0"/>
              <a:buChar char="•"/>
            </a:pPr>
            <a:endParaRPr lang="en-US" dirty="0"/>
          </a:p>
          <a:p>
            <a:r>
              <a:rPr lang="en-US" dirty="0"/>
              <a:t>Student Organizations- The regulations use fraternity and sorority houses as a primary example of what they envision with this provision; but could likely extend to other organizations </a:t>
            </a:r>
          </a:p>
          <a:p>
            <a:r>
              <a:rPr lang="en-US" dirty="0"/>
              <a:t>- An issue that will need further clarification is the extent of control required. Are the private residences leased by 5 members of the same group that students commonly call the “XYZ house” now apart of our education programs. </a:t>
            </a:r>
          </a:p>
          <a:p>
            <a:r>
              <a:rPr lang="en-US" dirty="0"/>
              <a:t>-An issue highlighted by NACUA is what this will mean about other liability issues if we are considering these off-campus properties a part of our education program or activity for the purposes of Title IX. </a:t>
            </a:r>
          </a:p>
          <a:p>
            <a:endParaRPr lang="en-US" dirty="0"/>
          </a:p>
          <a:p>
            <a:r>
              <a:rPr lang="en-US" dirty="0"/>
              <a:t>Where conduct took place is going to be crucial to know and ascertain from the beginning to determine what process would apply</a:t>
            </a:r>
          </a:p>
        </p:txBody>
      </p:sp>
      <p:sp>
        <p:nvSpPr>
          <p:cNvPr id="4" name="Slide Number Placeholder 3"/>
          <p:cNvSpPr>
            <a:spLocks noGrp="1"/>
          </p:cNvSpPr>
          <p:nvPr>
            <p:ph type="sldNum" sz="quarter" idx="5"/>
          </p:nvPr>
        </p:nvSpPr>
        <p:spPr/>
        <p:txBody>
          <a:bodyPr/>
          <a:lstStyle/>
          <a:p>
            <a:fld id="{AE4EEC2D-BC41-43DC-B67D-8FF481BB8BD7}" type="slidenum">
              <a:rPr lang="en-US" smtClean="0"/>
              <a:t>28</a:t>
            </a:fld>
            <a:endParaRPr lang="en-US"/>
          </a:p>
        </p:txBody>
      </p:sp>
    </p:spTree>
    <p:extLst>
      <p:ext uri="{BB962C8B-B14F-4D97-AF65-F5344CB8AC3E}">
        <p14:creationId xmlns:p14="http://schemas.microsoft.com/office/powerpoint/2010/main" val="27349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creates a distinction between reports and complaints of Sexual Harassment, so we have to understand and incorporate that distinction into our process. </a:t>
            </a:r>
          </a:p>
          <a:p>
            <a:endParaRPr lang="en-US" dirty="0"/>
          </a:p>
          <a:p>
            <a:r>
              <a:rPr lang="en-US" dirty="0"/>
              <a:t>Anyone can make a report of Sexual Harassment as defined in the regulations, but there are specific criteria for someone to file a FORMAL complaint of Sexual Harassment which gives them a right to the 106.45 process </a:t>
            </a:r>
          </a:p>
        </p:txBody>
      </p:sp>
      <p:sp>
        <p:nvSpPr>
          <p:cNvPr id="4" name="Slide Number Placeholder 3"/>
          <p:cNvSpPr>
            <a:spLocks noGrp="1"/>
          </p:cNvSpPr>
          <p:nvPr>
            <p:ph type="sldNum" sz="quarter" idx="5"/>
          </p:nvPr>
        </p:nvSpPr>
        <p:spPr/>
        <p:txBody>
          <a:bodyPr/>
          <a:lstStyle/>
          <a:p>
            <a:fld id="{AE4EEC2D-BC41-43DC-B67D-8FF481BB8BD7}" type="slidenum">
              <a:rPr lang="en-US" smtClean="0"/>
              <a:t>29</a:t>
            </a:fld>
            <a:endParaRPr lang="en-US"/>
          </a:p>
        </p:txBody>
      </p:sp>
    </p:spTree>
    <p:extLst>
      <p:ext uri="{BB962C8B-B14F-4D97-AF65-F5344CB8AC3E}">
        <p14:creationId xmlns:p14="http://schemas.microsoft.com/office/powerpoint/2010/main" val="262116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30</a:t>
            </a:fld>
            <a:endParaRPr lang="en-US"/>
          </a:p>
        </p:txBody>
      </p:sp>
    </p:spTree>
    <p:extLst>
      <p:ext uri="{BB962C8B-B14F-4D97-AF65-F5344CB8AC3E}">
        <p14:creationId xmlns:p14="http://schemas.microsoft.com/office/powerpoint/2010/main" val="1961070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a:t>
            </a:r>
            <a:r>
              <a:rPr lang="en-US" baseline="0" dirty="0"/>
              <a:t> Facts </a:t>
            </a:r>
          </a:p>
          <a:p>
            <a:pPr marL="171450" indent="-171450">
              <a:buFont typeface="Arial" panose="020B0604020202020204" pitchFamily="34" charset="0"/>
              <a:buChar char="•"/>
            </a:pPr>
            <a:r>
              <a:rPr lang="en-US" baseline="0" dirty="0"/>
              <a:t>Identity of Respondent, potential witnesses </a:t>
            </a:r>
          </a:p>
          <a:p>
            <a:pPr marL="171450" indent="-171450">
              <a:buFont typeface="Arial" panose="020B0604020202020204" pitchFamily="34" charset="0"/>
              <a:buChar char="•"/>
            </a:pPr>
            <a:r>
              <a:rPr lang="en-US" baseline="0" dirty="0"/>
              <a:t>Date, time, location of the incident </a:t>
            </a:r>
          </a:p>
          <a:p>
            <a:pPr marL="171450" indent="-171450">
              <a:buFont typeface="Arial" panose="020B0604020202020204" pitchFamily="34" charset="0"/>
              <a:buChar char="•"/>
            </a:pPr>
            <a:r>
              <a:rPr lang="en-US" baseline="0" dirty="0"/>
              <a:t>General allegations [</a:t>
            </a:r>
            <a:r>
              <a:rPr lang="en-US" baseline="0" dirty="0" err="1"/>
              <a:t>i.e</a:t>
            </a:r>
            <a:r>
              <a:rPr lang="en-US" baseline="0" dirty="0"/>
              <a:t> non-consensual sexual assault v. stalking]</a:t>
            </a:r>
          </a:p>
          <a:p>
            <a:pPr marL="171450" indent="-171450">
              <a:buFont typeface="Arial" panose="020B0604020202020204" pitchFamily="34" charset="0"/>
              <a:buChar char="•"/>
            </a:pPr>
            <a:r>
              <a:rPr lang="en-US" baseline="0" dirty="0"/>
              <a:t>Complainant’s likelihood of participation/outcome they are seeking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Initial Assessment </a:t>
            </a:r>
          </a:p>
          <a:p>
            <a:pPr marL="171450" indent="-171450">
              <a:buFont typeface="Arial" panose="020B0604020202020204" pitchFamily="34" charset="0"/>
              <a:buChar char="•"/>
            </a:pPr>
            <a:r>
              <a:rPr lang="en-US" baseline="0" dirty="0"/>
              <a:t>Review the allegations and make a determination whether if everything as alleged occurred would it violate institutional policy. </a:t>
            </a:r>
          </a:p>
          <a:p>
            <a:pPr marL="171450" indent="-171450">
              <a:buFont typeface="Arial" panose="020B0604020202020204" pitchFamily="34" charset="0"/>
              <a:buChar char="•"/>
            </a:pPr>
            <a:r>
              <a:rPr lang="en-US" baseline="0" dirty="0"/>
              <a:t>No = report is dismissed, may explore other means of resolution between the parties </a:t>
            </a:r>
          </a:p>
          <a:p>
            <a:pPr marL="171450" indent="-171450">
              <a:buFont typeface="Arial" panose="020B0604020202020204" pitchFamily="34" charset="0"/>
              <a:buChar char="•"/>
            </a:pPr>
            <a:r>
              <a:rPr lang="en-US" baseline="0" dirty="0"/>
              <a:t>Yes = continue in the process and conduct a prompt, thorough and impartial investigation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Explain</a:t>
            </a:r>
          </a:p>
          <a:p>
            <a:pPr marL="171450" indent="-171450">
              <a:buFont typeface="Arial" panose="020B0604020202020204" pitchFamily="34" charset="0"/>
              <a:buChar char="•"/>
            </a:pPr>
            <a:r>
              <a:rPr lang="en-US" baseline="0" dirty="0"/>
              <a:t>Discuss amnesty and anti-retaliation policies </a:t>
            </a:r>
          </a:p>
          <a:p>
            <a:pPr marL="171450" indent="-171450">
              <a:buFont typeface="Arial" panose="020B0604020202020204" pitchFamily="34" charset="0"/>
              <a:buChar char="•"/>
            </a:pPr>
            <a:r>
              <a:rPr lang="en-US" baseline="0" dirty="0"/>
              <a:t>Discuss the availability of interim measures </a:t>
            </a:r>
          </a:p>
          <a:p>
            <a:pPr marL="171450" indent="-171450">
              <a:buFont typeface="Arial" panose="020B0604020202020204" pitchFamily="34" charset="0"/>
              <a:buChar char="•"/>
            </a:pPr>
            <a:r>
              <a:rPr lang="en-US" baseline="0" dirty="0"/>
              <a:t>Confidentiality- Complainant may request but university may not be able to guarantee confidentiality while still given the Respondent a fair opportunity to respond to the allegations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Notify System Director </a:t>
            </a:r>
          </a:p>
          <a:p>
            <a:pPr marL="171450" indent="-171450">
              <a:buFont typeface="Arial" panose="020B0604020202020204" pitchFamily="34" charset="0"/>
              <a:buChar char="•"/>
            </a:pPr>
            <a:r>
              <a:rPr lang="en-US" baseline="0" dirty="0"/>
              <a:t>Suspension or expulsion </a:t>
            </a:r>
          </a:p>
          <a:p>
            <a:pPr marL="171450" indent="-171450">
              <a:buFont typeface="Arial" panose="020B0604020202020204" pitchFamily="34" charset="0"/>
              <a:buChar char="•"/>
            </a:pPr>
            <a:r>
              <a:rPr lang="en-US" baseline="0" dirty="0"/>
              <a:t>Need for interim measures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9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decade, the Department of Education has issued guidance on how to comply with Title IX, and as the administrations have changed so has the guidance. </a:t>
            </a:r>
          </a:p>
          <a:p>
            <a:endParaRPr lang="en-US" dirty="0"/>
          </a:p>
          <a:p>
            <a:r>
              <a:rPr lang="en-US" dirty="0"/>
              <a:t>The Obama administration issued its 2011 Dear College Letter and 2014 Questions &amp; Answers guidance, which initiated a massive response from institutions of higher education across the country. For some the Obama era guidance represented a significant swing of the pendulum to favor Complainants over Respondents. </a:t>
            </a:r>
          </a:p>
          <a:p>
            <a:endParaRPr lang="en-US" dirty="0"/>
          </a:p>
          <a:p>
            <a:r>
              <a:rPr lang="en-US" dirty="0"/>
              <a:t>Then under the Trump administration, they rescinded the Obama era guidance by issuing their own guidance documents in 2017. Then in November 2018 the Trump administration issued its Notice of Proposed Rule Making and engaged in the notice and comment process so that the Department of Education could create regulations, with the effect of law, rather than mere persuasive guidance as previous administrations had done. </a:t>
            </a:r>
          </a:p>
          <a:p>
            <a:endParaRPr lang="en-US" dirty="0"/>
          </a:p>
          <a:p>
            <a:r>
              <a:rPr lang="en-US" dirty="0"/>
              <a:t>The Department received over 100,000 comments in response to its proposed rule and ultimately on May 6</a:t>
            </a:r>
            <a:r>
              <a:rPr lang="en-US" baseline="30000" dirty="0"/>
              <a:t>th</a:t>
            </a:r>
            <a:r>
              <a:rPr lang="en-US" dirty="0"/>
              <a:t> of this year issued its Final Rule on Title IX. The Final Rule is highly controversial and has garnered a lot of attention; because for some these regulations represent an overcorrection of issues with Obama era guidance and now swings the pendulum to favor Respondents over Complainants. </a:t>
            </a:r>
          </a:p>
          <a:p>
            <a:endParaRPr lang="en-US" dirty="0"/>
          </a:p>
          <a:p>
            <a:r>
              <a:rPr lang="en-US" dirty="0"/>
              <a:t>The over 2,000 page Final Rule, which now has the effect of law, outlines very prescriptive ways of how our System must handle allegations of misconduct that fall within the Title IX jurisdiction, and gives discretion to how institutions can handle other sexually based conduct. </a:t>
            </a:r>
          </a:p>
          <a:p>
            <a:endParaRPr lang="en-US" dirty="0"/>
          </a:p>
          <a:p>
            <a:r>
              <a:rPr lang="en-US" dirty="0"/>
              <a:t>As a result of the federal regulations, our System has updated our Sexual Misconduct Process for both students and employees; which we will go in more depth about during this training.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uses the umbrella term supportive measures to be support services and interim measures that institutions are required to offer to the complainant upon reporting alleged misconduct</a:t>
            </a:r>
          </a:p>
          <a:p>
            <a:endParaRPr lang="en-US" dirty="0"/>
          </a:p>
          <a:p>
            <a:r>
              <a:rPr lang="en-US" dirty="0"/>
              <a:t>As a System we require support services to also be made available to the Respondent </a:t>
            </a:r>
          </a:p>
        </p:txBody>
      </p:sp>
      <p:sp>
        <p:nvSpPr>
          <p:cNvPr id="4" name="Slide Number Placeholder 3"/>
          <p:cNvSpPr>
            <a:spLocks noGrp="1"/>
          </p:cNvSpPr>
          <p:nvPr>
            <p:ph type="sldNum" sz="quarter" idx="5"/>
          </p:nvPr>
        </p:nvSpPr>
        <p:spPr/>
        <p:txBody>
          <a:bodyPr/>
          <a:lstStyle/>
          <a:p>
            <a:fld id="{AE4EEC2D-BC41-43DC-B67D-8FF481BB8BD7}" type="slidenum">
              <a:rPr lang="en-US" smtClean="0"/>
              <a:t>32</a:t>
            </a:fld>
            <a:endParaRPr lang="en-US"/>
          </a:p>
        </p:txBody>
      </p:sp>
    </p:spTree>
    <p:extLst>
      <p:ext uri="{BB962C8B-B14F-4D97-AF65-F5344CB8AC3E}">
        <p14:creationId xmlns:p14="http://schemas.microsoft.com/office/powerpoint/2010/main" val="3457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procedural requirements for employees are less prescribed than for students. However, the USO still expects institutions to judge on a case by case basis whether there is a need for administrative leave. System Office approval at this time is not mandated but is likely advisable. </a:t>
            </a:r>
          </a:p>
          <a:p>
            <a:endParaRPr lang="en-US" dirty="0"/>
          </a:p>
          <a:p>
            <a:r>
              <a:rPr lang="en-US" dirty="0"/>
              <a:t>Students: </a:t>
            </a:r>
          </a:p>
          <a:p>
            <a:r>
              <a:rPr lang="en-US" dirty="0"/>
              <a:t>The same individualized assessment is required. For there to be a complete interim suspension from the educational environment will need to justify. </a:t>
            </a:r>
          </a:p>
          <a:p>
            <a:endParaRPr lang="en-US" dirty="0"/>
          </a:p>
          <a:p>
            <a:r>
              <a:rPr lang="en-US" dirty="0"/>
              <a:t>-Argument is still open for how expansive this will be interpreted because could be emergency removal from a sports team or club. </a:t>
            </a:r>
          </a:p>
          <a:p>
            <a:endParaRPr lang="en-US" dirty="0"/>
          </a:p>
          <a:p>
            <a:r>
              <a:rPr lang="en-US" dirty="0"/>
              <a:t>-Prior to removing a student from any aspect of campus life it requires System Director approval </a:t>
            </a:r>
          </a:p>
        </p:txBody>
      </p:sp>
      <p:sp>
        <p:nvSpPr>
          <p:cNvPr id="4" name="Slide Number Placeholder 3"/>
          <p:cNvSpPr>
            <a:spLocks noGrp="1"/>
          </p:cNvSpPr>
          <p:nvPr>
            <p:ph type="sldNum" sz="quarter" idx="5"/>
          </p:nvPr>
        </p:nvSpPr>
        <p:spPr/>
        <p:txBody>
          <a:bodyPr/>
          <a:lstStyle/>
          <a:p>
            <a:fld id="{AE4EEC2D-BC41-43DC-B67D-8FF481BB8BD7}" type="slidenum">
              <a:rPr lang="en-US" smtClean="0"/>
              <a:t>33</a:t>
            </a:fld>
            <a:endParaRPr lang="en-US"/>
          </a:p>
        </p:txBody>
      </p:sp>
    </p:spTree>
    <p:extLst>
      <p:ext uri="{BB962C8B-B14F-4D97-AF65-F5344CB8AC3E}">
        <p14:creationId xmlns:p14="http://schemas.microsoft.com/office/powerpoint/2010/main" val="3895970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If a Complainant submits an online form that would be suffice; if you don’t have that then I’d suggest creating a form that the Complainant can sign which meets the requirements </a:t>
            </a:r>
          </a:p>
          <a:p>
            <a:endParaRPr lang="en-US" dirty="0"/>
          </a:p>
          <a:p>
            <a:r>
              <a:rPr lang="en-US" dirty="0"/>
              <a:t>Participating in or Attempting- Another area that is up to interpretation. The Preamble seems to carve out former students and former employees from filing historical complaints. </a:t>
            </a:r>
          </a:p>
          <a:p>
            <a:pPr marL="177845" indent="-177845">
              <a:buFont typeface="Arial" panose="020B0604020202020204" pitchFamily="34" charset="0"/>
              <a:buChar char="•"/>
            </a:pPr>
            <a:r>
              <a:rPr lang="en-US" dirty="0"/>
              <a:t>If still would be considered a student [i.e. didn’t enroll for Summer or 1 semester but could without having to reapply would still count as being able to file a Formal Complaint] Similar to an employee who may be on medical leave- there’s a possibility for return so arguably could say they are still attempting to participate </a:t>
            </a:r>
          </a:p>
          <a:p>
            <a:pPr marL="177845" indent="-177845">
              <a:buFont typeface="Arial" panose="020B0604020202020204" pitchFamily="34" charset="0"/>
              <a:buChar char="•"/>
            </a:pPr>
            <a:r>
              <a:rPr lang="en-US" dirty="0"/>
              <a:t>Does mean that third party complaints are not subject to Title IX process [i.e. visiting student from Emory in the on-campus residence sexually assaulted would go through Sexual Misconduct process because Emory student not attempting to participate in an education program or activity] </a:t>
            </a:r>
          </a:p>
        </p:txBody>
      </p:sp>
      <p:sp>
        <p:nvSpPr>
          <p:cNvPr id="4" name="Slide Number Placeholder 3"/>
          <p:cNvSpPr>
            <a:spLocks noGrp="1"/>
          </p:cNvSpPr>
          <p:nvPr>
            <p:ph type="sldNum" sz="quarter" idx="5"/>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50112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be scenarios when the Complainant does not wish to pursue an investigation process. According to the Final Rule institutions should give respect to a Complainant’s wishes with respect to whether the institution will investigate. BUT recognizes there are times when there is a greater interest/reasonable grounds to move forward despite the Complainant’s wishes. </a:t>
            </a:r>
          </a:p>
          <a:p>
            <a:endParaRPr lang="en-US" dirty="0"/>
          </a:p>
          <a:p>
            <a:r>
              <a:rPr lang="en-US" dirty="0"/>
              <a:t>The proposed rule mandated the filling of complaints when there were multiple reports against a single Respondent but the final rules removed that requirement and instead identified some examples of times when a TIXC may wish to sign a complaint. </a:t>
            </a:r>
          </a:p>
          <a:p>
            <a:endParaRPr lang="en-US" dirty="0"/>
          </a:p>
          <a:p>
            <a:r>
              <a:rPr lang="en-US" dirty="0"/>
              <a:t>Prior to initiating a Title IX Complaint consider: </a:t>
            </a:r>
          </a:p>
          <a:p>
            <a:pPr marL="177845" indent="-177845">
              <a:buFontTx/>
              <a:buChar char="-"/>
            </a:pPr>
            <a:r>
              <a:rPr lang="en-US" dirty="0"/>
              <a:t>Whether without the statements of the Complainant is there sufficient information to resolve this matter </a:t>
            </a:r>
          </a:p>
          <a:p>
            <a:pPr marL="177845" indent="-177845">
              <a:buFontTx/>
              <a:buChar char="-"/>
            </a:pPr>
            <a:r>
              <a:rPr lang="en-US" dirty="0"/>
              <a:t>Is there an interest to enter into informal resolution with the Respondent? If yes, sign Formal Complaint because a pre-requisite to informal process </a:t>
            </a:r>
          </a:p>
          <a:p>
            <a:endParaRPr lang="en-US" dirty="0"/>
          </a:p>
          <a:p>
            <a:r>
              <a:rPr lang="en-US" dirty="0"/>
              <a:t>Want to ensure that you are being consistent in your decision to sign formal complaints. May wish to establish a criteria based on your institutional culture and expectations so while you are judging these matters on a case by case basis you have some guidelines. </a:t>
            </a:r>
          </a:p>
          <a:p>
            <a:pPr marL="177845" indent="-177845">
              <a:buFont typeface="Arial" panose="020B0604020202020204" pitchFamily="34" charset="0"/>
              <a:buChar char="•"/>
            </a:pPr>
            <a:r>
              <a:rPr lang="en-US" dirty="0"/>
              <a:t>Prior to signing Formal Complaints please consult me for us to discuss the matter </a:t>
            </a:r>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35</a:t>
            </a:fld>
            <a:endParaRPr lang="en-US"/>
          </a:p>
        </p:txBody>
      </p:sp>
    </p:spTree>
    <p:extLst>
      <p:ext uri="{BB962C8B-B14F-4D97-AF65-F5344CB8AC3E}">
        <p14:creationId xmlns:p14="http://schemas.microsoft.com/office/powerpoint/2010/main" val="1628251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something doesn’t constitute a Title IX violation doesn’t mean it won’t be addressed; check with General Sexual Misconduct or other policies and transfer control </a:t>
            </a:r>
          </a:p>
          <a:p>
            <a:endParaRPr lang="en-US" dirty="0"/>
          </a:p>
          <a:p>
            <a:r>
              <a:rPr lang="en-US" dirty="0"/>
              <a:t>Since the Final Rule requires a written document to initiate compliant process. Believe it would be helpful for general Sexual Misconduct to have a clear indication that the Complainant wishes to pursue an investigation, so everyone is on notice of when the clock starts running    </a:t>
            </a:r>
          </a:p>
        </p:txBody>
      </p:sp>
      <p:sp>
        <p:nvSpPr>
          <p:cNvPr id="4" name="Slide Number Placeholder 3"/>
          <p:cNvSpPr>
            <a:spLocks noGrp="1"/>
          </p:cNvSpPr>
          <p:nvPr>
            <p:ph type="sldNum" sz="quarter" idx="5"/>
          </p:nvPr>
        </p:nvSpPr>
        <p:spPr/>
        <p:txBody>
          <a:bodyPr/>
          <a:lstStyle/>
          <a:p>
            <a:fld id="{AE4EEC2D-BC41-43DC-B67D-8FF481BB8BD7}" type="slidenum">
              <a:rPr lang="en-US" smtClean="0"/>
              <a:t>36</a:t>
            </a:fld>
            <a:endParaRPr lang="en-US"/>
          </a:p>
        </p:txBody>
      </p:sp>
    </p:spTree>
    <p:extLst>
      <p:ext uri="{BB962C8B-B14F-4D97-AF65-F5344CB8AC3E}">
        <p14:creationId xmlns:p14="http://schemas.microsoft.com/office/powerpoint/2010/main" val="2893106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has given us discretion to consolidate Formal Complaints; and this ability has been extended to all Sexual Misconduct Matters. But there are conditions </a:t>
            </a:r>
          </a:p>
          <a:p>
            <a:endParaRPr lang="en-US" dirty="0"/>
          </a:p>
          <a:p>
            <a:r>
              <a:rPr lang="en-US" dirty="0"/>
              <a:t>Complaint consolidation can be for the investigation and resolution processes as the institution sees fit [especially for administrative efficiency] </a:t>
            </a:r>
          </a:p>
          <a:p>
            <a:endParaRPr lang="en-US" dirty="0"/>
          </a:p>
          <a:p>
            <a:r>
              <a:rPr lang="en-US" dirty="0"/>
              <a:t>Ex. A complaint alleges more than one Respondent was engaged in the same nonconsensual sexual activity. Can consolidate the investigation and resolution process. </a:t>
            </a:r>
          </a:p>
          <a:p>
            <a:endParaRPr lang="en-US" dirty="0"/>
          </a:p>
          <a:p>
            <a:r>
              <a:rPr lang="en-US" dirty="0"/>
              <a:t>Question of whether it permits: A Complainant reported behavior taking place a year ago, and Complainant B alleges similar behavior from two weeks ago. Same facts or circumstances that are so intertwined that the allegations directly relate to all of the parties </a:t>
            </a:r>
          </a:p>
        </p:txBody>
      </p:sp>
      <p:sp>
        <p:nvSpPr>
          <p:cNvPr id="4" name="Slide Number Placeholder 3"/>
          <p:cNvSpPr>
            <a:spLocks noGrp="1"/>
          </p:cNvSpPr>
          <p:nvPr>
            <p:ph type="sldNum" sz="quarter" idx="5"/>
          </p:nvPr>
        </p:nvSpPr>
        <p:spPr/>
        <p:txBody>
          <a:bodyPr/>
          <a:lstStyle/>
          <a:p>
            <a:fld id="{AE4EEC2D-BC41-43DC-B67D-8FF481BB8BD7}" type="slidenum">
              <a:rPr lang="en-US" smtClean="0"/>
              <a:t>37</a:t>
            </a:fld>
            <a:endParaRPr lang="en-US"/>
          </a:p>
        </p:txBody>
      </p:sp>
    </p:spTree>
    <p:extLst>
      <p:ext uri="{BB962C8B-B14F-4D97-AF65-F5344CB8AC3E}">
        <p14:creationId xmlns:p14="http://schemas.microsoft.com/office/powerpoint/2010/main" val="845339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employee’s institutional employee has been disabled for any reason then using a backup/alternative email is permissible </a:t>
            </a:r>
          </a:p>
        </p:txBody>
      </p:sp>
      <p:sp>
        <p:nvSpPr>
          <p:cNvPr id="4" name="Slide Number Placeholder 3"/>
          <p:cNvSpPr>
            <a:spLocks noGrp="1"/>
          </p:cNvSpPr>
          <p:nvPr>
            <p:ph type="sldNum" sz="quarter" idx="5"/>
          </p:nvPr>
        </p:nvSpPr>
        <p:spPr/>
        <p:txBody>
          <a:bodyPr/>
          <a:lstStyle/>
          <a:p>
            <a:fld id="{AE4EEC2D-BC41-43DC-B67D-8FF481BB8BD7}" type="slidenum">
              <a:rPr lang="en-US" smtClean="0"/>
              <a:t>38</a:t>
            </a:fld>
            <a:endParaRPr lang="en-US"/>
          </a:p>
        </p:txBody>
      </p:sp>
    </p:spTree>
    <p:extLst>
      <p:ext uri="{BB962C8B-B14F-4D97-AF65-F5344CB8AC3E}">
        <p14:creationId xmlns:p14="http://schemas.microsoft.com/office/powerpoint/2010/main" val="1516542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additional information is uncovered during the investigation process not known at the time when notice was issued, then the notice must be supplemented &amp; updated </a:t>
            </a:r>
          </a:p>
        </p:txBody>
      </p:sp>
      <p:sp>
        <p:nvSpPr>
          <p:cNvPr id="4" name="Slide Number Placeholder 3"/>
          <p:cNvSpPr>
            <a:spLocks noGrp="1"/>
          </p:cNvSpPr>
          <p:nvPr>
            <p:ph type="sldNum" sz="quarter" idx="5"/>
          </p:nvPr>
        </p:nvSpPr>
        <p:spPr/>
        <p:txBody>
          <a:bodyPr/>
          <a:lstStyle/>
          <a:p>
            <a:fld id="{AE4EEC2D-BC41-43DC-B67D-8FF481BB8BD7}" type="slidenum">
              <a:rPr lang="en-US" smtClean="0"/>
              <a:t>39</a:t>
            </a:fld>
            <a:endParaRPr lang="en-US"/>
          </a:p>
        </p:txBody>
      </p:sp>
    </p:spTree>
    <p:extLst>
      <p:ext uri="{BB962C8B-B14F-4D97-AF65-F5344CB8AC3E}">
        <p14:creationId xmlns:p14="http://schemas.microsoft.com/office/powerpoint/2010/main" val="3814151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of the Final Rule expands the behaviors that may constitute retaliation. Where we once looked at it as any adverse action has now been defined to include intimidation, threats, coercion or discrimination. </a:t>
            </a:r>
          </a:p>
          <a:p>
            <a:endParaRPr lang="en-US" dirty="0"/>
          </a:p>
          <a:p>
            <a:r>
              <a:rPr lang="en-US" dirty="0"/>
              <a:t>The examples provided in the regulations and Preamble are a significant shift and there are conflicting opinions on what they mean </a:t>
            </a:r>
          </a:p>
          <a:p>
            <a:pPr marL="177845" indent="-177845">
              <a:buFont typeface="Arial" panose="020B0604020202020204" pitchFamily="34" charset="0"/>
              <a:buChar char="•"/>
            </a:pPr>
            <a:r>
              <a:rPr lang="en-US" dirty="0"/>
              <a:t>Charges- Some are advising institutions to be careful with charging students with additional Code of Conduct violations outside of Sexual Misconduct violations for the same conduct. [Seems counterintuitive- especially when new behaviors are uncovered while the investigation]; Some argue that charges wouldn’t be for the purposes of interfering with any right or privilege secured by Title IX.  </a:t>
            </a:r>
          </a:p>
          <a:p>
            <a:pPr marL="177845" indent="-177845">
              <a:buFont typeface="Arial" panose="020B0604020202020204" pitchFamily="34" charset="0"/>
              <a:buChar char="•"/>
            </a:pPr>
            <a:r>
              <a:rPr lang="en-US" dirty="0"/>
              <a:t>Confidentiality- Permits disclosure of names for the purposes of the Sexual Misconduct process but may have implications with placing holds or notations on student or employee records [Will be watchful to see additional guidance on this provision] </a:t>
            </a:r>
          </a:p>
        </p:txBody>
      </p:sp>
      <p:sp>
        <p:nvSpPr>
          <p:cNvPr id="4" name="Slide Number Placeholder 3"/>
          <p:cNvSpPr>
            <a:spLocks noGrp="1"/>
          </p:cNvSpPr>
          <p:nvPr>
            <p:ph type="sldNum" sz="quarter" idx="5"/>
          </p:nvPr>
        </p:nvSpPr>
        <p:spPr/>
        <p:txBody>
          <a:bodyPr/>
          <a:lstStyle/>
          <a:p>
            <a:fld id="{AE4EEC2D-BC41-43DC-B67D-8FF481BB8BD7}" type="slidenum">
              <a:rPr lang="en-US" smtClean="0"/>
              <a:t>40</a:t>
            </a:fld>
            <a:endParaRPr lang="en-US"/>
          </a:p>
        </p:txBody>
      </p:sp>
    </p:spTree>
    <p:extLst>
      <p:ext uri="{BB962C8B-B14F-4D97-AF65-F5344CB8AC3E}">
        <p14:creationId xmlns:p14="http://schemas.microsoft.com/office/powerpoint/2010/main" val="1311179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Statements- Really speaks to materially false statements where individuals have filed complaints or shared information that they know to be untrue.</a:t>
            </a:r>
          </a:p>
          <a:p>
            <a:pPr marL="177845" indent="-177845">
              <a:buFont typeface="Arial" panose="020B0604020202020204" pitchFamily="34" charset="0"/>
              <a:buChar char="•"/>
            </a:pPr>
            <a:r>
              <a:rPr lang="en-US" dirty="0"/>
              <a:t> I.E.- Saying you were there during the incident in question and witnessed everything but later it is discovered you were in the library writing a final exam. </a:t>
            </a:r>
          </a:p>
          <a:p>
            <a:pPr marL="177845" indent="-177845">
              <a:buFont typeface="Arial" panose="020B0604020202020204" pitchFamily="34" charset="0"/>
              <a:buChar char="•"/>
            </a:pPr>
            <a:r>
              <a:rPr lang="en-US" dirty="0"/>
              <a:t>NOT- Differences in opinions on things or merely because the institution did not determine the matter </a:t>
            </a:r>
            <a:r>
              <a:rPr lang="en-US"/>
              <a:t>in that person’s favor </a:t>
            </a: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41</a:t>
            </a:fld>
            <a:endParaRPr lang="en-US"/>
          </a:p>
        </p:txBody>
      </p:sp>
    </p:spTree>
    <p:extLst>
      <p:ext uri="{BB962C8B-B14F-4D97-AF65-F5344CB8AC3E}">
        <p14:creationId xmlns:p14="http://schemas.microsoft.com/office/powerpoint/2010/main" val="101223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Title IX prohibits Sex Discrimination from occurring within educational programs that receive federal financial assistance. </a:t>
            </a:r>
          </a:p>
          <a:p>
            <a:endParaRPr lang="en-US" dirty="0"/>
          </a:p>
          <a:p>
            <a:r>
              <a:rPr lang="en-US" dirty="0"/>
              <a:t>But that begs the question of what is Sex Discrimination. And the answer to this question has recently changed under the Final Rule. </a:t>
            </a:r>
          </a:p>
          <a:p>
            <a:endParaRPr lang="en-US" dirty="0"/>
          </a:p>
          <a:p>
            <a:r>
              <a:rPr lang="en-US" dirty="0"/>
              <a:t>Sex discrimination continues to encompass both discriminatory acts and sexual harassment. But the definition of Sexual Harassment has been altered, and under the Final Rule retaliation is expressly prohibited. The Department articulated a definition of prohibited retaliation and also highlighted that an institution could be found to have engaged in sex discrimination based on its treatment of parties involved in a Title IX process. </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Just because an allegation isn’t a Formal Complaint under Title IX doesn’t mean we can’t address it. We just have to notify the parties involved that the matter is no longer subject to the Title IX provisions; but could be addressed as a Sexual Misconduct matter </a:t>
            </a:r>
          </a:p>
          <a:p>
            <a:endParaRPr lang="en-US" dirty="0"/>
          </a:p>
          <a:p>
            <a:r>
              <a:rPr lang="en-US" dirty="0"/>
              <a:t>Incorporated all of the permissive dismissal conditions into updated Policy </a:t>
            </a:r>
          </a:p>
        </p:txBody>
      </p:sp>
      <p:sp>
        <p:nvSpPr>
          <p:cNvPr id="4" name="Slide Number Placeholder 3"/>
          <p:cNvSpPr>
            <a:spLocks noGrp="1"/>
          </p:cNvSpPr>
          <p:nvPr>
            <p:ph type="sldNum" sz="quarter" idx="5"/>
          </p:nvPr>
        </p:nvSpPr>
        <p:spPr/>
        <p:txBody>
          <a:bodyPr/>
          <a:lstStyle/>
          <a:p>
            <a:fld id="{AE4EEC2D-BC41-43DC-B67D-8FF481BB8BD7}" type="slidenum">
              <a:rPr lang="en-US" smtClean="0"/>
              <a:t>42</a:t>
            </a:fld>
            <a:endParaRPr lang="en-US"/>
          </a:p>
        </p:txBody>
      </p:sp>
    </p:spTree>
    <p:extLst>
      <p:ext uri="{BB962C8B-B14F-4D97-AF65-F5344CB8AC3E}">
        <p14:creationId xmlns:p14="http://schemas.microsoft.com/office/powerpoint/2010/main" val="2790685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a permissive dismissal standard, not required to dismiss. </a:t>
            </a:r>
          </a:p>
          <a:p>
            <a:pPr marL="177845" indent="-177845">
              <a:buFontTx/>
              <a:buChar char="-"/>
            </a:pPr>
            <a:r>
              <a:rPr lang="en-US" dirty="0"/>
              <a:t>But be mindful of bias and claims of conflict of interest. Be consistent in your approach in addressing dismissals. </a:t>
            </a:r>
          </a:p>
          <a:p>
            <a:endParaRPr lang="en-US" dirty="0"/>
          </a:p>
          <a:p>
            <a:r>
              <a:rPr lang="en-US" dirty="0"/>
              <a:t>Respondent no longer enrolled or employed- Be mindful of when we use this. While it may be convenient in the short term; think about future implications. May not be able to prevent the Respondent from returning with limits on Retaliation provisions [confidentiality] if there’s no final determination rendered </a:t>
            </a:r>
          </a:p>
          <a:p>
            <a:r>
              <a:rPr lang="en-US" dirty="0"/>
              <a:t>Ex. Circumstances prevent gathering- Parties are unresponsive, Respondent is incarcerated or otherwise unavailable. </a:t>
            </a:r>
          </a:p>
          <a:p>
            <a:endParaRPr lang="en-US" dirty="0"/>
          </a:p>
          <a:p>
            <a:r>
              <a:rPr lang="en-US" dirty="0"/>
              <a:t>Written Notice- Of dismissal  and rationale for the dismissal with the opportunity to appeal the decision [NEED TO ESTABLISH WHO WILL RECEIVE THOSE DISMISSAL APPEALS] </a:t>
            </a:r>
          </a:p>
        </p:txBody>
      </p:sp>
      <p:sp>
        <p:nvSpPr>
          <p:cNvPr id="4" name="Slide Number Placeholder 3"/>
          <p:cNvSpPr>
            <a:spLocks noGrp="1"/>
          </p:cNvSpPr>
          <p:nvPr>
            <p:ph type="sldNum" sz="quarter" idx="5"/>
          </p:nvPr>
        </p:nvSpPr>
        <p:spPr/>
        <p:txBody>
          <a:bodyPr/>
          <a:lstStyle/>
          <a:p>
            <a:fld id="{AE4EEC2D-BC41-43DC-B67D-8FF481BB8BD7}" type="slidenum">
              <a:rPr lang="en-US" smtClean="0"/>
              <a:t>43</a:t>
            </a:fld>
            <a:endParaRPr lang="en-US"/>
          </a:p>
        </p:txBody>
      </p:sp>
    </p:spTree>
    <p:extLst>
      <p:ext uri="{BB962C8B-B14F-4D97-AF65-F5344CB8AC3E}">
        <p14:creationId xmlns:p14="http://schemas.microsoft.com/office/powerpoint/2010/main" val="266133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transition to discuss expectations around the investigation process for Formal Complaints of Sexual Harassment under Title IX and Sexual Misconduct </a:t>
            </a:r>
          </a:p>
        </p:txBody>
      </p:sp>
      <p:sp>
        <p:nvSpPr>
          <p:cNvPr id="4" name="Slide Number Placeholder 3"/>
          <p:cNvSpPr>
            <a:spLocks noGrp="1"/>
          </p:cNvSpPr>
          <p:nvPr>
            <p:ph type="sldNum" sz="quarter" idx="5"/>
          </p:nvPr>
        </p:nvSpPr>
        <p:spPr/>
        <p:txBody>
          <a:bodyPr/>
          <a:lstStyle/>
          <a:p>
            <a:fld id="{AE4EEC2D-BC41-43DC-B67D-8FF481BB8BD7}" type="slidenum">
              <a:rPr lang="en-US" smtClean="0"/>
              <a:t>44</a:t>
            </a:fld>
            <a:endParaRPr lang="en-US"/>
          </a:p>
        </p:txBody>
      </p:sp>
    </p:spTree>
    <p:extLst>
      <p:ext uri="{BB962C8B-B14F-4D97-AF65-F5344CB8AC3E}">
        <p14:creationId xmlns:p14="http://schemas.microsoft.com/office/powerpoint/2010/main" val="3666112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 Status Updates- Especially for those with volunteer or outside investigators throughout other areas of campus it will be essential to have standing check in meetings to ensure that you are staying abreast of the investigation status. </a:t>
            </a:r>
          </a:p>
          <a:p>
            <a:endParaRPr lang="en-US" dirty="0"/>
          </a:p>
          <a:p>
            <a:r>
              <a:rPr lang="en-US" dirty="0"/>
              <a:t>Timelines: 120 business days are meant to encompass the entire resolution process from complaint filing through the final appeal therefore it will be key to set some guiding timelines for investigators to keep them on track for completion and accounting for any delay in the process </a:t>
            </a:r>
          </a:p>
          <a:p>
            <a:endParaRPr lang="en-US" dirty="0"/>
          </a:p>
          <a:p>
            <a:r>
              <a:rPr lang="en-US" dirty="0"/>
              <a:t>System Director</a:t>
            </a:r>
          </a:p>
        </p:txBody>
      </p:sp>
      <p:sp>
        <p:nvSpPr>
          <p:cNvPr id="4" name="Slide Number Placeholder 3"/>
          <p:cNvSpPr>
            <a:spLocks noGrp="1"/>
          </p:cNvSpPr>
          <p:nvPr>
            <p:ph type="sldNum" sz="quarter" idx="5"/>
          </p:nvPr>
        </p:nvSpPr>
        <p:spPr/>
        <p:txBody>
          <a:bodyPr/>
          <a:lstStyle/>
          <a:p>
            <a:fld id="{AE4EEC2D-BC41-43DC-B67D-8FF481BB8BD7}" type="slidenum">
              <a:rPr lang="en-US" smtClean="0"/>
              <a:t>45</a:t>
            </a:fld>
            <a:endParaRPr lang="en-US"/>
          </a:p>
        </p:txBody>
      </p:sp>
    </p:spTree>
    <p:extLst>
      <p:ext uri="{BB962C8B-B14F-4D97-AF65-F5344CB8AC3E}">
        <p14:creationId xmlns:p14="http://schemas.microsoft.com/office/powerpoint/2010/main" val="1661749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 </a:t>
            </a:r>
          </a:p>
          <a:p>
            <a:pPr marL="171450" indent="-171450">
              <a:buFont typeface="Arial" panose="020B0604020202020204" pitchFamily="34" charset="0"/>
              <a:buChar char="•"/>
            </a:pPr>
            <a:r>
              <a:rPr lang="en-US" dirty="0"/>
              <a:t>Purpose is to provide</a:t>
            </a:r>
            <a:r>
              <a:rPr lang="en-US" baseline="0" dirty="0"/>
              <a:t> advice and counsel NOT to participate in place of the involved party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56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their choice- the Final Rule very prescriptive that we can no longer limit the choice of an advisor, so advocacy offices may serve in this capacity and even witnesses </a:t>
            </a:r>
          </a:p>
          <a:p>
            <a:endParaRPr lang="en-US" dirty="0"/>
          </a:p>
          <a:p>
            <a:r>
              <a:rPr lang="en-US" dirty="0"/>
              <a:t>Limitations on participation- Advisors in the Title IX process are empowered at the hearing stage not prior. Ensure that all communication is between the party and the institution. Any requests for interim measures etc. are through the party not their advisor operating their proxy </a:t>
            </a:r>
          </a:p>
          <a:p>
            <a:endParaRPr lang="en-US" dirty="0"/>
          </a:p>
          <a:p>
            <a:r>
              <a:rPr lang="en-US" dirty="0"/>
              <a:t>In Title IX matters- Advisors automatically receive a copy of the investigation report and directly related information; in other cases party can request that their advisor be copied on the communication </a:t>
            </a:r>
          </a:p>
        </p:txBody>
      </p:sp>
      <p:sp>
        <p:nvSpPr>
          <p:cNvPr id="4" name="Slide Number Placeholder 3"/>
          <p:cNvSpPr>
            <a:spLocks noGrp="1"/>
          </p:cNvSpPr>
          <p:nvPr>
            <p:ph type="sldNum" sz="quarter" idx="5"/>
          </p:nvPr>
        </p:nvSpPr>
        <p:spPr/>
        <p:txBody>
          <a:bodyPr/>
          <a:lstStyle/>
          <a:p>
            <a:fld id="{AE4EEC2D-BC41-43DC-B67D-8FF481BB8BD7}" type="slidenum">
              <a:rPr lang="en-US" smtClean="0"/>
              <a:t>47</a:t>
            </a:fld>
            <a:endParaRPr lang="en-US"/>
          </a:p>
        </p:txBody>
      </p:sp>
    </p:spTree>
    <p:extLst>
      <p:ext uri="{BB962C8B-B14F-4D97-AF65-F5344CB8AC3E}">
        <p14:creationId xmlns:p14="http://schemas.microsoft.com/office/powerpoint/2010/main" val="4221055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investigators know and are mindful of information that they are not permitted to access or rely on unless a waiver is provided by the privilege holder. This will most likely come into play with medical records. </a:t>
            </a:r>
          </a:p>
          <a:p>
            <a:pPr marL="177845" indent="-177845">
              <a:buFontTx/>
              <a:buChar char="-"/>
            </a:pPr>
            <a:r>
              <a:rPr lang="en-US" dirty="0"/>
              <a:t>Note if a party is not willing to permit the other party to access this record it cannot be relied upon because must be shared </a:t>
            </a:r>
          </a:p>
          <a:p>
            <a:pPr marL="177845" indent="-177845">
              <a:buFontTx/>
              <a:buChar char="-"/>
            </a:pPr>
            <a:r>
              <a:rPr lang="en-US" dirty="0"/>
              <a:t>Notify parties that the realm of directly related information may be large than relevant and just because it is not included in the investigation report doesn’t mean that the other party may not get access to the information as part of the file </a:t>
            </a:r>
          </a:p>
          <a:p>
            <a:pPr marL="177845" indent="-177845">
              <a:buFontTx/>
              <a:buChar char="-"/>
            </a:pPr>
            <a:endParaRPr lang="en-US" dirty="0"/>
          </a:p>
          <a:p>
            <a:r>
              <a:rPr lang="en-US" dirty="0"/>
              <a:t>Rape shield protections: Want to ensure that investigators aren’t asking questions regarding a Complainants sexual history or predisposition UNLESS it falls into an exception </a:t>
            </a:r>
          </a:p>
        </p:txBody>
      </p:sp>
      <p:sp>
        <p:nvSpPr>
          <p:cNvPr id="4" name="Slide Number Placeholder 3"/>
          <p:cNvSpPr>
            <a:spLocks noGrp="1"/>
          </p:cNvSpPr>
          <p:nvPr>
            <p:ph type="sldNum" sz="quarter" idx="5"/>
          </p:nvPr>
        </p:nvSpPr>
        <p:spPr/>
        <p:txBody>
          <a:bodyPr/>
          <a:lstStyle/>
          <a:p>
            <a:fld id="{AE4EEC2D-BC41-43DC-B67D-8FF481BB8BD7}" type="slidenum">
              <a:rPr lang="en-US" smtClean="0"/>
              <a:t>48</a:t>
            </a:fld>
            <a:endParaRPr lang="en-US"/>
          </a:p>
        </p:txBody>
      </p:sp>
    </p:spTree>
    <p:extLst>
      <p:ext uri="{BB962C8B-B14F-4D97-AF65-F5344CB8AC3E}">
        <p14:creationId xmlns:p14="http://schemas.microsoft.com/office/powerpoint/2010/main" val="1228252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requires that before the investigation report is finalized the parties will be given an opportunity to review and respond to the directly related information. </a:t>
            </a:r>
          </a:p>
          <a:p>
            <a:endParaRPr lang="en-US" dirty="0"/>
          </a:p>
          <a:p>
            <a:r>
              <a:rPr lang="en-US" dirty="0"/>
              <a:t>Directly related- information provided in the course of the investigation if not ultimately relied upon by the investigator. Can redact information included that is not directly related. [</a:t>
            </a:r>
            <a:r>
              <a:rPr lang="en-US" dirty="0" err="1"/>
              <a:t>ie</a:t>
            </a:r>
            <a:r>
              <a:rPr lang="en-US" dirty="0"/>
              <a:t>. Diary entry one side is unrelated entry to incident] </a:t>
            </a:r>
          </a:p>
          <a:p>
            <a:endParaRPr lang="en-US" dirty="0"/>
          </a:p>
          <a:p>
            <a:pPr marL="177845" indent="-177845">
              <a:buFontTx/>
              <a:buChar char="-"/>
            </a:pPr>
            <a:r>
              <a:rPr lang="en-US" dirty="0"/>
              <a:t>Process: </a:t>
            </a:r>
          </a:p>
          <a:p>
            <a:pPr marL="237127" indent="-237127">
              <a:buFontTx/>
              <a:buAutoNum type="alphaUcPeriod"/>
            </a:pPr>
            <a:r>
              <a:rPr lang="en-US" dirty="0"/>
              <a:t>Provide copy of the initial investigation report with copy of file provide 10 days to respond before finalizing the investigation report. </a:t>
            </a:r>
          </a:p>
          <a:p>
            <a:pPr marL="237127" indent="-237127">
              <a:buFontTx/>
              <a:buAutoNum type="alphaUcPeriod"/>
            </a:pPr>
            <a:r>
              <a:rPr lang="en-US" dirty="0"/>
              <a:t>Provide copy of the directly related information 10 days to respond then write the investigation report, give another 10 days to review the report before finalizing. </a:t>
            </a:r>
          </a:p>
          <a:p>
            <a:endParaRPr lang="en-US" dirty="0"/>
          </a:p>
          <a:p>
            <a:r>
              <a:rPr lang="en-US" dirty="0"/>
              <a:t>Remember advisor access is automatic in Title IX cases </a:t>
            </a:r>
          </a:p>
        </p:txBody>
      </p:sp>
      <p:sp>
        <p:nvSpPr>
          <p:cNvPr id="4" name="Slide Number Placeholder 3"/>
          <p:cNvSpPr>
            <a:spLocks noGrp="1"/>
          </p:cNvSpPr>
          <p:nvPr>
            <p:ph type="sldNum" sz="quarter" idx="5"/>
          </p:nvPr>
        </p:nvSpPr>
        <p:spPr/>
        <p:txBody>
          <a:bodyPr/>
          <a:lstStyle/>
          <a:p>
            <a:fld id="{AE4EEC2D-BC41-43DC-B67D-8FF481BB8BD7}" type="slidenum">
              <a:rPr lang="en-US" smtClean="0"/>
              <a:t>49</a:t>
            </a:fld>
            <a:endParaRPr lang="en-US"/>
          </a:p>
        </p:txBody>
      </p:sp>
    </p:spTree>
    <p:extLst>
      <p:ext uri="{BB962C8B-B14F-4D97-AF65-F5344CB8AC3E}">
        <p14:creationId xmlns:p14="http://schemas.microsoft.com/office/powerpoint/2010/main" val="2244184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to review investigation reports prior to being sent to parties even at initial stage. Build in timelines for your review into your investigation timeline </a:t>
            </a:r>
          </a:p>
          <a:p>
            <a:endParaRPr lang="en-US" dirty="0"/>
          </a:p>
          <a:p>
            <a:pPr defTabSz="948507">
              <a:defRPr/>
            </a:pPr>
            <a:r>
              <a:rPr lang="en-US" dirty="0"/>
              <a:t>Remember advisor access is automatic in Title IX cases </a:t>
            </a:r>
          </a:p>
          <a:p>
            <a:endParaRPr lang="en-US" dirty="0"/>
          </a:p>
          <a:p>
            <a:r>
              <a:rPr lang="en-US" dirty="0"/>
              <a:t>Can provide copy of the report in either hard copy or electronic form. </a:t>
            </a:r>
          </a:p>
          <a:p>
            <a:r>
              <a:rPr lang="en-US" dirty="0"/>
              <a:t>What should be included in the investigation report has not altered, still expected to summarize the information gathered and analyzed.  </a:t>
            </a:r>
          </a:p>
        </p:txBody>
      </p:sp>
      <p:sp>
        <p:nvSpPr>
          <p:cNvPr id="4" name="Slide Number Placeholder 3"/>
          <p:cNvSpPr>
            <a:spLocks noGrp="1"/>
          </p:cNvSpPr>
          <p:nvPr>
            <p:ph type="sldNum" sz="quarter" idx="5"/>
          </p:nvPr>
        </p:nvSpPr>
        <p:spPr/>
        <p:txBody>
          <a:bodyPr/>
          <a:lstStyle/>
          <a:p>
            <a:fld id="{AE4EEC2D-BC41-43DC-B67D-8FF481BB8BD7}" type="slidenum">
              <a:rPr lang="en-US" smtClean="0"/>
              <a:t>50</a:t>
            </a:fld>
            <a:endParaRPr lang="en-US"/>
          </a:p>
        </p:txBody>
      </p:sp>
    </p:spTree>
    <p:extLst>
      <p:ext uri="{BB962C8B-B14F-4D97-AF65-F5344CB8AC3E}">
        <p14:creationId xmlns:p14="http://schemas.microsoft.com/office/powerpoint/2010/main" val="3139225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7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articulates a new standard of liability of deliberate indifference. Meaning that as institutions of higher education we must ensure that once we are put on notice of behavior that could violate Title IX happening within our education program or activity we must respond according to the mandated procedures. </a:t>
            </a:r>
          </a:p>
          <a:p>
            <a:endParaRPr lang="en-US" dirty="0"/>
          </a:p>
        </p:txBody>
      </p:sp>
      <p:sp>
        <p:nvSpPr>
          <p:cNvPr id="4" name="Slide Number Placeholder 3"/>
          <p:cNvSpPr>
            <a:spLocks noGrp="1"/>
          </p:cNvSpPr>
          <p:nvPr>
            <p:ph type="sldNum" sz="quarter" idx="5"/>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77605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031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8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164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061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327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172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315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26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019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0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has established a new definition of Sexual Harassment that amounts to prohibited sex discrimination. </a:t>
            </a:r>
          </a:p>
          <a:p>
            <a:endParaRPr lang="en-US" dirty="0"/>
          </a:p>
          <a:p>
            <a:r>
              <a:rPr lang="en-US" dirty="0"/>
              <a:t>Prong 1- Applies only to employees and what we commonly know to be quid pro quo sexual harassment </a:t>
            </a:r>
          </a:p>
          <a:p>
            <a:endParaRPr lang="en-US" dirty="0"/>
          </a:p>
          <a:p>
            <a:r>
              <a:rPr lang="en-US" dirty="0"/>
              <a:t>Prong 3- Applies to anyone, employee, student or the like and explicitly incorporates Sexual Assault, Dating Violence, Domestic violence and stalking as covered conduct. This is a noteworthy shift because under previous Department Guidance institutions were covering these types of behavior as sexual behavior that was seen as a form of sexual harassment not explicitly being sexual harassment. </a:t>
            </a:r>
          </a:p>
          <a:p>
            <a:endParaRPr lang="en-US" dirty="0"/>
          </a:p>
          <a:p>
            <a:r>
              <a:rPr lang="en-US" dirty="0"/>
              <a:t>Prong 2- Represents a significant change, and one that is causing a lot of angst for many institutions because we are all trying to grapple with complying with both Title VII and this new Title IX standard. Prong 2 creates a heighted standard which requires unwelcome conduct to be so severe, pervasive AND objectively offensive that it effectively denies a person equal access to the education program or activity for it to be actionable. </a:t>
            </a:r>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360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44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972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2547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17"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17"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17"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17"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6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permits institutions to allow informal resolution at any point prior to a final determination being reached. </a:t>
            </a:r>
          </a:p>
          <a:p>
            <a:endParaRPr lang="en-US" dirty="0"/>
          </a:p>
          <a:p>
            <a:r>
              <a:rPr lang="en-US" dirty="0"/>
              <a:t>We continue to permit informal resolution to resolve all Sexual Misconduct allegations; but there are some limitations on the process. </a:t>
            </a:r>
          </a:p>
          <a:p>
            <a:endParaRPr lang="en-US" dirty="0"/>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69</a:t>
            </a:fld>
            <a:endParaRPr lang="en-US"/>
          </a:p>
        </p:txBody>
      </p:sp>
    </p:spTree>
    <p:extLst>
      <p:ext uri="{BB962C8B-B14F-4D97-AF65-F5344CB8AC3E}">
        <p14:creationId xmlns:p14="http://schemas.microsoft.com/office/powerpoint/2010/main" val="303671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institutional feedback the previous conditions on when informal resolution weren’t permissible have been removed. </a:t>
            </a:r>
          </a:p>
          <a:p>
            <a:endParaRPr lang="en-US" dirty="0"/>
          </a:p>
          <a:p>
            <a:r>
              <a:rPr lang="en-US" dirty="0"/>
              <a:t>Also, informal resolution can include a Respondent’s acceptance of the investigation findings or allegations. </a:t>
            </a:r>
          </a:p>
          <a:p>
            <a:r>
              <a:rPr lang="en-US" dirty="0"/>
              <a:t>- Institutions should consider whether informal resolution is appropriate in light of the facts, and in light of the terms that the parties are willing to agree to. </a:t>
            </a:r>
          </a:p>
        </p:txBody>
      </p:sp>
      <p:sp>
        <p:nvSpPr>
          <p:cNvPr id="4" name="Slide Number Placeholder 3"/>
          <p:cNvSpPr>
            <a:spLocks noGrp="1"/>
          </p:cNvSpPr>
          <p:nvPr>
            <p:ph type="sldNum" sz="quarter" idx="5"/>
          </p:nvPr>
        </p:nvSpPr>
        <p:spPr/>
        <p:txBody>
          <a:bodyPr/>
          <a:lstStyle/>
          <a:p>
            <a:fld id="{AE4EEC2D-BC41-43DC-B67D-8FF481BB8BD7}" type="slidenum">
              <a:rPr lang="en-US" smtClean="0"/>
              <a:t>70</a:t>
            </a:fld>
            <a:endParaRPr lang="en-US"/>
          </a:p>
        </p:txBody>
      </p:sp>
    </p:spTree>
    <p:extLst>
      <p:ext uri="{BB962C8B-B14F-4D97-AF65-F5344CB8AC3E}">
        <p14:creationId xmlns:p14="http://schemas.microsoft.com/office/powerpoint/2010/main" val="3765482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Regs: ANY time prior to reaching a determination regarding responsibility [theoretically once a decision isn’t appealed from a hearing] institution can offer informal resolution [which does not involve a full investigation and adjudication process] </a:t>
            </a:r>
          </a:p>
          <a:p>
            <a:endParaRPr lang="en-US" dirty="0"/>
          </a:p>
          <a:p>
            <a:r>
              <a:rPr lang="en-US" dirty="0"/>
              <a:t>Consequences: </a:t>
            </a:r>
          </a:p>
          <a:p>
            <a:pPr marL="177845" indent="-177845">
              <a:buFontTx/>
              <a:buChar char="-"/>
            </a:pPr>
            <a:r>
              <a:rPr lang="en-US" dirty="0"/>
              <a:t>Precludes additional formal adjudication of conduct arising out of the same allegations </a:t>
            </a:r>
          </a:p>
          <a:p>
            <a:pPr marL="177845" indent="-177845">
              <a:buFontTx/>
              <a:buChar char="-"/>
            </a:pPr>
            <a:r>
              <a:rPr lang="en-US" dirty="0"/>
              <a:t>What documentation will be kept </a:t>
            </a:r>
          </a:p>
        </p:txBody>
      </p:sp>
      <p:sp>
        <p:nvSpPr>
          <p:cNvPr id="4" name="Slide Number Placeholder 3"/>
          <p:cNvSpPr>
            <a:spLocks noGrp="1"/>
          </p:cNvSpPr>
          <p:nvPr>
            <p:ph type="sldNum" sz="quarter" idx="5"/>
          </p:nvPr>
        </p:nvSpPr>
        <p:spPr/>
        <p:txBody>
          <a:bodyPr/>
          <a:lstStyle/>
          <a:p>
            <a:fld id="{AE4EEC2D-BC41-43DC-B67D-8FF481BB8BD7}" type="slidenum">
              <a:rPr lang="en-US" smtClean="0"/>
              <a:t>71</a:t>
            </a:fld>
            <a:endParaRPr lang="en-US"/>
          </a:p>
        </p:txBody>
      </p:sp>
    </p:spTree>
    <p:extLst>
      <p:ext uri="{BB962C8B-B14F-4D97-AF65-F5344CB8AC3E}">
        <p14:creationId xmlns:p14="http://schemas.microsoft.com/office/powerpoint/2010/main" val="40446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control over both the Respondent AND the context</a:t>
            </a:r>
          </a:p>
          <a:p>
            <a:pPr marL="188000" indent="-188000">
              <a:buFont typeface="Arial" panose="020B0604020202020204" pitchFamily="34" charset="0"/>
              <a:buChar char="•"/>
            </a:pPr>
            <a:r>
              <a:rPr lang="en-US" dirty="0"/>
              <a:t>IE- Student spring break trips will not likely be covered; if students are home doing online instruction would go through Sexual Misconduct process </a:t>
            </a:r>
          </a:p>
          <a:p>
            <a:pPr marL="188000" indent="-188000">
              <a:buFont typeface="Arial" panose="020B0604020202020204" pitchFamily="34" charset="0"/>
              <a:buChar char="•"/>
            </a:pPr>
            <a:endParaRPr lang="en-US" dirty="0"/>
          </a:p>
          <a:p>
            <a:r>
              <a:rPr lang="en-US" dirty="0"/>
              <a:t>Student Organizations- The regulations use fraternity and sorority houses as a primary example of what they envision with this provision; but could likely extend to other organizations </a:t>
            </a:r>
          </a:p>
          <a:p>
            <a:r>
              <a:rPr lang="en-US" dirty="0"/>
              <a:t>- An issue that will need further clarification is the extent of control required. Are the private residences leased by 5 members of the same group that students commonly call the “XYZ house” now apart of our education programs. </a:t>
            </a:r>
          </a:p>
          <a:p>
            <a:r>
              <a:rPr lang="en-US" dirty="0"/>
              <a:t>-An issue highlighted by NACUA is what this will mean about other liability issues if we are considering these off-campus properties a part of our education program or activity for the purposes of Title IX. </a:t>
            </a:r>
          </a:p>
          <a:p>
            <a:endParaRPr lang="en-US" dirty="0"/>
          </a:p>
          <a:p>
            <a:r>
              <a:rPr lang="en-US" dirty="0"/>
              <a:t>Where conduct took place is going to be crucial to know and ascertain from the beginning to determine what process would apply</a:t>
            </a:r>
          </a:p>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methods: Historically, informal resolution has looked like conversations with the parties separately to see if they are agreeable to the same resolution. The Final Rule permits a wide range of informal resolution models including mediation. </a:t>
            </a:r>
          </a:p>
          <a:p>
            <a:pPr marL="177845" indent="-177845">
              <a:buFont typeface="Arial" panose="020B0604020202020204" pitchFamily="34" charset="0"/>
              <a:buChar char="•"/>
            </a:pPr>
            <a:r>
              <a:rPr lang="en-US" dirty="0"/>
              <a:t>As you consider what informal resolution will look like at your institution ensure you are keeping in mind the implications of various modalities </a:t>
            </a:r>
          </a:p>
          <a:p>
            <a:endParaRPr lang="en-US" dirty="0"/>
          </a:p>
          <a:p>
            <a:pPr marL="177845" indent="-177845">
              <a:buFont typeface="Arial" panose="020B0604020202020204" pitchFamily="34" charset="0"/>
              <a:buChar char="•"/>
            </a:pPr>
            <a:r>
              <a:rPr lang="en-US" dirty="0"/>
              <a:t>Unlike other places in the Final Rule where the Title IX Coordinator or investigator are explicitly carved out of being able to serve in that role, there is no similar limitation on your ability to facilitate the informal resolution process. </a:t>
            </a:r>
          </a:p>
        </p:txBody>
      </p:sp>
      <p:sp>
        <p:nvSpPr>
          <p:cNvPr id="4" name="Slide Number Placeholder 3"/>
          <p:cNvSpPr>
            <a:spLocks noGrp="1"/>
          </p:cNvSpPr>
          <p:nvPr>
            <p:ph type="sldNum" sz="quarter" idx="5"/>
          </p:nvPr>
        </p:nvSpPr>
        <p:spPr/>
        <p:txBody>
          <a:bodyPr/>
          <a:lstStyle/>
          <a:p>
            <a:fld id="{AE4EEC2D-BC41-43DC-B67D-8FF481BB8BD7}" type="slidenum">
              <a:rPr lang="en-US" smtClean="0"/>
              <a:t>72</a:t>
            </a:fld>
            <a:endParaRPr lang="en-US"/>
          </a:p>
        </p:txBody>
      </p:sp>
    </p:spTree>
    <p:extLst>
      <p:ext uri="{BB962C8B-B14F-4D97-AF65-F5344CB8AC3E}">
        <p14:creationId xmlns:p14="http://schemas.microsoft.com/office/powerpoint/2010/main" val="32912112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the most significant part </a:t>
            </a:r>
          </a:p>
        </p:txBody>
      </p:sp>
      <p:sp>
        <p:nvSpPr>
          <p:cNvPr id="4" name="Slide Number Placeholder 3"/>
          <p:cNvSpPr>
            <a:spLocks noGrp="1"/>
          </p:cNvSpPr>
          <p:nvPr>
            <p:ph type="sldNum" sz="quarter" idx="5"/>
          </p:nvPr>
        </p:nvSpPr>
        <p:spPr/>
        <p:txBody>
          <a:bodyPr/>
          <a:lstStyle/>
          <a:p>
            <a:fld id="{AE4EEC2D-BC41-43DC-B67D-8FF481BB8BD7}" type="slidenum">
              <a:rPr lang="en-US" smtClean="0"/>
              <a:t>73</a:t>
            </a:fld>
            <a:endParaRPr lang="en-US"/>
          </a:p>
        </p:txBody>
      </p:sp>
    </p:spTree>
    <p:extLst>
      <p:ext uri="{BB962C8B-B14F-4D97-AF65-F5344CB8AC3E}">
        <p14:creationId xmlns:p14="http://schemas.microsoft.com/office/powerpoint/2010/main" val="38705340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 of higher education are required to conduct live hearings to formally resolve Title IX allegations. </a:t>
            </a:r>
          </a:p>
          <a:p>
            <a:endParaRPr lang="en-US" dirty="0"/>
          </a:p>
          <a:p>
            <a:r>
              <a:rPr lang="en-US" dirty="0"/>
              <a:t>New Due Process </a:t>
            </a:r>
          </a:p>
          <a:p>
            <a:pPr marL="181240" indent="-181240">
              <a:buFont typeface="Arial" panose="020B0604020202020204" pitchFamily="34" charset="0"/>
              <a:buChar char="•"/>
            </a:pPr>
            <a:r>
              <a:rPr lang="en-US" dirty="0"/>
              <a:t>Parties cannot waive the right to cross-examination or opt into submitting written questions </a:t>
            </a:r>
          </a:p>
          <a:p>
            <a:pPr marL="181240" indent="-181240">
              <a:buFont typeface="Arial" panose="020B0604020202020204" pitchFamily="34" charset="0"/>
              <a:buChar char="•"/>
            </a:pPr>
            <a:r>
              <a:rPr lang="en-US" dirty="0"/>
              <a:t>For Title IX hearings, we must follow the grievance process as outlined by the Final Rule or we risk being found in violation of the provisions. </a:t>
            </a:r>
          </a:p>
          <a:p>
            <a:endParaRPr lang="en-US" dirty="0"/>
          </a:p>
          <a:p>
            <a:r>
              <a:rPr lang="en-US" dirty="0"/>
              <a:t>In light of criticism regarding cross-examination by a party’s advisor; the final regulations empower institutions to establish rules of decorum in which participants are expected to adhere to. The Updated USG policy establishes that the bare minimum expectation is that people will be treated with dignity and respect, but this is an area where each institution can flush out its expectations independently. </a:t>
            </a:r>
          </a:p>
          <a:p>
            <a:pPr marL="181240" indent="-181240">
              <a:buFont typeface="Arial" panose="020B0604020202020204" pitchFamily="34" charset="0"/>
              <a:buChar char="•"/>
            </a:pPr>
            <a:r>
              <a:rPr lang="en-US" dirty="0"/>
              <a:t>Please work with your Title IX Coordinator to devise appropriate ground rules for the hearing process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75</a:t>
            </a:fld>
            <a:endParaRPr lang="en-US"/>
          </a:p>
        </p:txBody>
      </p:sp>
    </p:spTree>
    <p:extLst>
      <p:ext uri="{BB962C8B-B14F-4D97-AF65-F5344CB8AC3E}">
        <p14:creationId xmlns:p14="http://schemas.microsoft.com/office/powerpoint/2010/main" val="1224765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interpretations of guidance provided by DOE on this. The Regulations only stipulate that the decision makers cannot be the TIXC or the investigator. And guidance documents say that multiple people can be designated to adjudicate specific portions of the formal grievance process. </a:t>
            </a:r>
          </a:p>
          <a:p>
            <a:endParaRPr lang="en-US" dirty="0"/>
          </a:p>
          <a:p>
            <a:r>
              <a:rPr lang="en-US" dirty="0"/>
              <a:t>If your institution does not have a Hearing Officer who will run the hearing, then one of the panel members can serve as the Chair to perform these Hearing Officer responsibilities OR it can be shared equitably between the panelists </a:t>
            </a:r>
          </a:p>
          <a:p>
            <a:endParaRPr lang="en-US" dirty="0"/>
          </a:p>
          <a:p>
            <a:r>
              <a:rPr lang="en-US" dirty="0"/>
              <a:t>Relevancy: Rape shield protections previously discussed apply at the hearing stage as well. Those questions inherently irrelevant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76</a:t>
            </a:fld>
            <a:endParaRPr lang="en-US"/>
          </a:p>
        </p:txBody>
      </p:sp>
    </p:spTree>
    <p:extLst>
      <p:ext uri="{BB962C8B-B14F-4D97-AF65-F5344CB8AC3E}">
        <p14:creationId xmlns:p14="http://schemas.microsoft.com/office/powerpoint/2010/main" val="30905079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77</a:t>
            </a:fld>
            <a:endParaRPr lang="en-US"/>
          </a:p>
        </p:txBody>
      </p:sp>
    </p:spTree>
    <p:extLst>
      <p:ext uri="{BB962C8B-B14F-4D97-AF65-F5344CB8AC3E}">
        <p14:creationId xmlns:p14="http://schemas.microsoft.com/office/powerpoint/2010/main" val="191429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78</a:t>
            </a:fld>
            <a:endParaRPr lang="en-US"/>
          </a:p>
        </p:txBody>
      </p:sp>
    </p:spTree>
    <p:extLst>
      <p:ext uri="{BB962C8B-B14F-4D97-AF65-F5344CB8AC3E}">
        <p14:creationId xmlns:p14="http://schemas.microsoft.com/office/powerpoint/2010/main" val="775030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79</a:t>
            </a:fld>
            <a:endParaRPr lang="en-US"/>
          </a:p>
        </p:txBody>
      </p:sp>
    </p:spTree>
    <p:extLst>
      <p:ext uri="{BB962C8B-B14F-4D97-AF65-F5344CB8AC3E}">
        <p14:creationId xmlns:p14="http://schemas.microsoft.com/office/powerpoint/2010/main" val="37556574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Videoconferencing is required because the parties must be able to hear AND see the other party’s or witness testimony </a:t>
            </a:r>
          </a:p>
        </p:txBody>
      </p:sp>
      <p:sp>
        <p:nvSpPr>
          <p:cNvPr id="4" name="Slide Number Placeholder 3"/>
          <p:cNvSpPr>
            <a:spLocks noGrp="1"/>
          </p:cNvSpPr>
          <p:nvPr>
            <p:ph type="sldNum" sz="quarter" idx="5"/>
          </p:nvPr>
        </p:nvSpPr>
        <p:spPr/>
        <p:txBody>
          <a:bodyPr/>
          <a:lstStyle/>
          <a:p>
            <a:fld id="{AE4EEC2D-BC41-43DC-B67D-8FF481BB8BD7}" type="slidenum">
              <a:rPr lang="en-US" smtClean="0"/>
              <a:t>80</a:t>
            </a:fld>
            <a:endParaRPr lang="en-US"/>
          </a:p>
        </p:txBody>
      </p:sp>
    </p:spTree>
    <p:extLst>
      <p:ext uri="{BB962C8B-B14F-4D97-AF65-F5344CB8AC3E}">
        <p14:creationId xmlns:p14="http://schemas.microsoft.com/office/powerpoint/2010/main" val="26438940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Hearings require that assessments of relevancy must be made in real time. If a question is deemed irrelevant the hearing participant is not obligated to answer. </a:t>
            </a:r>
          </a:p>
          <a:p>
            <a:endParaRPr lang="en-US" dirty="0"/>
          </a:p>
          <a:p>
            <a:r>
              <a:rPr lang="en-US" dirty="0"/>
              <a:t>Keep in mind when determining relevancy that you must provide the reason for excluding the questions or evidence at the time of the determination. </a:t>
            </a:r>
          </a:p>
          <a:p>
            <a:endParaRPr lang="en-US" dirty="0"/>
          </a:p>
          <a:p>
            <a:r>
              <a:rPr lang="en-US" dirty="0"/>
              <a:t>The Final Rule does not require that advisors or anyone be able to challenge the Hearing Officer’s decision on relevancy; but institutions can establish their own sets of decorum to allow it or disallow it.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7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You serve as the individual who is responsible for ensuring that your institution complies with its obligations under federal law AND following expectations set out by the USG </a:t>
            </a:r>
          </a:p>
          <a:p>
            <a:pPr marL="177845" indent="-177845">
              <a:buFont typeface="Arial" panose="020B0604020202020204" pitchFamily="34" charset="0"/>
              <a:buChar char="•"/>
            </a:pPr>
            <a:r>
              <a:rPr lang="en-US" dirty="0"/>
              <a:t>Prior to designating anyone a Deputy Title IX Coordinator for the upcoming Fall 2020 semester we need to discuss your anticipated plan </a:t>
            </a:r>
          </a:p>
          <a:p>
            <a:pPr marL="177845" indent="-177845">
              <a:buFont typeface="Arial" panose="020B0604020202020204" pitchFamily="34" charset="0"/>
              <a:buChar char="•"/>
            </a:pPr>
            <a:r>
              <a:rPr lang="en-US" dirty="0"/>
              <a:t>Federal Law: Title IX, </a:t>
            </a:r>
            <a:r>
              <a:rPr lang="en-US" dirty="0" err="1"/>
              <a:t>Clery</a:t>
            </a:r>
            <a:r>
              <a:rPr lang="en-US" dirty="0"/>
              <a:t>, VAWA, and Title VII at times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Prevention &amp; Awareness- Online training and other efforts [EVERFI- should have received updates regarding their updated content in light of the regulations. If you encounter issues, or have questions feel free to email Emily directly or me and I’ll loop her in]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Collection &amp; Reporting- We will still have periodic check ins regarding cases. This year will include student and employee involved matters Sexual Misconduct broadly </a:t>
            </a:r>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932386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of relevant information or lines of questioning is its relationship to the incident at question OR the overall credibility of the person being questioned. </a:t>
            </a:r>
          </a:p>
          <a:p>
            <a:endParaRPr lang="en-US" dirty="0"/>
          </a:p>
          <a:p>
            <a:r>
              <a:rPr lang="en-US" dirty="0"/>
              <a:t>If what is being asked does not relate to the incident in question or the credibility of the people involved then the information is likely not relevant. </a:t>
            </a:r>
          </a:p>
          <a:p>
            <a:endParaRPr lang="en-US" dirty="0"/>
          </a:p>
          <a:p>
            <a:r>
              <a:rPr lang="en-US" dirty="0"/>
              <a:t>Relevant information provides value in proving or disproving a fact that is at issue </a:t>
            </a:r>
          </a:p>
          <a:p>
            <a:endParaRPr lang="en-US" dirty="0"/>
          </a:p>
          <a:p>
            <a:r>
              <a:rPr lang="en-US" dirty="0"/>
              <a:t>The Department of Education has explicitly provided that information regarding the Complainant’s sexual history and predisposition are inherently irrelevant UNLESS to prove that someone else, other than the Respondent committed the alleged conduct OR to prove that there was consent between the parties during the incident in question based on prior sexual activity between the Complainant and the Respondent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0224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Privilege- Information protected by legal privilege, may not be accessed, disclosed or relied upon unless a waiver is obtained </a:t>
            </a:r>
          </a:p>
          <a:p>
            <a:pPr marL="181240" indent="-181240">
              <a:buFont typeface="Arial" panose="020B0604020202020204" pitchFamily="34" charset="0"/>
              <a:buChar char="•"/>
            </a:pPr>
            <a:r>
              <a:rPr lang="en-US" dirty="0"/>
              <a:t>Additionally, any treatment records of a party cannot be used without them voluntarily consenting to the disclosure and use in writing </a:t>
            </a:r>
          </a:p>
          <a:p>
            <a:endParaRPr lang="en-US" dirty="0"/>
          </a:p>
          <a:p>
            <a:r>
              <a:rPr lang="en-US" dirty="0"/>
              <a:t>Duplicative- The Department of Education has included in its preamble that institutions can permissibly deem duplicative evidence or questioning as irrelevant. So some organizations have suggested that during hearings the hearing panel should ask its questions of any party or witness first and then open the floor for questioning by the parties as a potential way to lessen the amount of questions left to ask on cross-examination by a party’s advisor. </a:t>
            </a:r>
          </a:p>
          <a:p>
            <a:endParaRPr lang="en-US" dirty="0"/>
          </a:p>
          <a:p>
            <a:r>
              <a:rPr lang="en-US" dirty="0"/>
              <a:t>In Title IX hearings: if party or witness does not submit to cross examination, including if they choose to not attend a hearing, then the Hearing Panel may not rely on any statements provided by that individual </a:t>
            </a:r>
          </a:p>
          <a:p>
            <a:pPr marL="181240" indent="-181240">
              <a:buFont typeface="Arial" panose="020B0604020202020204" pitchFamily="34" charset="0"/>
              <a:buChar char="•"/>
            </a:pPr>
            <a:r>
              <a:rPr lang="en-US" dirty="0"/>
              <a:t>Statements would include anything they have directly told institutional personnel at the hearing or even in the investigation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7971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to Title IX and Sexual Misconduct </a:t>
            </a:r>
          </a:p>
        </p:txBody>
      </p:sp>
      <p:sp>
        <p:nvSpPr>
          <p:cNvPr id="4" name="Slide Number Placeholder 3"/>
          <p:cNvSpPr>
            <a:spLocks noGrp="1"/>
          </p:cNvSpPr>
          <p:nvPr>
            <p:ph type="sldNum" sz="quarter" idx="5"/>
          </p:nvPr>
        </p:nvSpPr>
        <p:spPr/>
        <p:txBody>
          <a:bodyPr/>
          <a:lstStyle/>
          <a:p>
            <a:fld id="{AE4EEC2D-BC41-43DC-B67D-8FF481BB8BD7}" type="slidenum">
              <a:rPr lang="en-US" smtClean="0"/>
              <a:t>84</a:t>
            </a:fld>
            <a:endParaRPr lang="en-US"/>
          </a:p>
        </p:txBody>
      </p:sp>
    </p:spTree>
    <p:extLst>
      <p:ext uri="{BB962C8B-B14F-4D97-AF65-F5344CB8AC3E}">
        <p14:creationId xmlns:p14="http://schemas.microsoft.com/office/powerpoint/2010/main" val="38048053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requirements are from the Final Rule but have been applied equally across all Sexual Misconduct matters. </a:t>
            </a:r>
          </a:p>
          <a:p>
            <a:endParaRPr lang="en-US" dirty="0"/>
          </a:p>
          <a:p>
            <a:r>
              <a:rPr lang="en-US" dirty="0"/>
              <a:t>Because of the additional aspects of the written decision it is likely that the Student Conduct or HR may be assisting the Hearing Panel or Decision maker(s) in finalizing a written decision that is compliant. </a:t>
            </a:r>
          </a:p>
          <a:p>
            <a:r>
              <a:rPr lang="en-US" dirty="0"/>
              <a:t>- Ensure that timelines in the investigation report are accurate and included </a:t>
            </a:r>
          </a:p>
        </p:txBody>
      </p:sp>
      <p:sp>
        <p:nvSpPr>
          <p:cNvPr id="4" name="Slide Number Placeholder 3"/>
          <p:cNvSpPr>
            <a:spLocks noGrp="1"/>
          </p:cNvSpPr>
          <p:nvPr>
            <p:ph type="sldNum" sz="quarter" idx="5"/>
          </p:nvPr>
        </p:nvSpPr>
        <p:spPr/>
        <p:txBody>
          <a:bodyPr/>
          <a:lstStyle/>
          <a:p>
            <a:fld id="{AE4EEC2D-BC41-43DC-B67D-8FF481BB8BD7}" type="slidenum">
              <a:rPr lang="en-US" smtClean="0"/>
              <a:t>85</a:t>
            </a:fld>
            <a:endParaRPr lang="en-US"/>
          </a:p>
        </p:txBody>
      </p:sp>
    </p:spTree>
    <p:extLst>
      <p:ext uri="{BB962C8B-B14F-4D97-AF65-F5344CB8AC3E}">
        <p14:creationId xmlns:p14="http://schemas.microsoft.com/office/powerpoint/2010/main" val="40164645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appellate structure is under review in light of the 120 business day timeframe for completion. Additionally, decisions will not become final until the final decision on appeal </a:t>
            </a:r>
          </a:p>
          <a:p>
            <a:endParaRPr lang="en-US" dirty="0"/>
          </a:p>
          <a:p>
            <a:r>
              <a:rPr lang="en-US" dirty="0"/>
              <a:t>Expectation for Title IX Coordinator to remain engage in the process and know where in the process a case is, to prevent it from being held up at any particular stage. </a:t>
            </a:r>
          </a:p>
        </p:txBody>
      </p:sp>
      <p:sp>
        <p:nvSpPr>
          <p:cNvPr id="4" name="Slide Number Placeholder 3"/>
          <p:cNvSpPr>
            <a:spLocks noGrp="1"/>
          </p:cNvSpPr>
          <p:nvPr>
            <p:ph type="sldNum" sz="quarter" idx="5"/>
          </p:nvPr>
        </p:nvSpPr>
        <p:spPr/>
        <p:txBody>
          <a:bodyPr/>
          <a:lstStyle/>
          <a:p>
            <a:fld id="{AE4EEC2D-BC41-43DC-B67D-8FF481BB8BD7}" type="slidenum">
              <a:rPr lang="en-US" smtClean="0"/>
              <a:t>86</a:t>
            </a:fld>
            <a:endParaRPr lang="en-US"/>
          </a:p>
        </p:txBody>
      </p:sp>
    </p:spTree>
    <p:extLst>
      <p:ext uri="{BB962C8B-B14F-4D97-AF65-F5344CB8AC3E}">
        <p14:creationId xmlns:p14="http://schemas.microsoft.com/office/powerpoint/2010/main" val="27490533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87</a:t>
            </a:fld>
            <a:endParaRPr lang="en-US"/>
          </a:p>
        </p:txBody>
      </p:sp>
    </p:spTree>
    <p:extLst>
      <p:ext uri="{BB962C8B-B14F-4D97-AF65-F5344CB8AC3E}">
        <p14:creationId xmlns:p14="http://schemas.microsoft.com/office/powerpoint/2010/main" val="12549708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discussing the impact of this new records retention requirement with current Board Policy that may overlap </a:t>
            </a:r>
          </a:p>
        </p:txBody>
      </p:sp>
      <p:sp>
        <p:nvSpPr>
          <p:cNvPr id="4" name="Slide Number Placeholder 3"/>
          <p:cNvSpPr>
            <a:spLocks noGrp="1"/>
          </p:cNvSpPr>
          <p:nvPr>
            <p:ph type="sldNum" sz="quarter" idx="5"/>
          </p:nvPr>
        </p:nvSpPr>
        <p:spPr/>
        <p:txBody>
          <a:bodyPr/>
          <a:lstStyle/>
          <a:p>
            <a:fld id="{AE4EEC2D-BC41-43DC-B67D-8FF481BB8BD7}" type="slidenum">
              <a:rPr lang="en-US" smtClean="0"/>
              <a:t>88</a:t>
            </a:fld>
            <a:endParaRPr lang="en-US"/>
          </a:p>
        </p:txBody>
      </p:sp>
    </p:spTree>
    <p:extLst>
      <p:ext uri="{BB962C8B-B14F-4D97-AF65-F5344CB8AC3E}">
        <p14:creationId xmlns:p14="http://schemas.microsoft.com/office/powerpoint/2010/main" val="10376191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794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90</a:t>
            </a:fld>
            <a:endParaRPr lang="en-US"/>
          </a:p>
        </p:txBody>
      </p:sp>
    </p:spTree>
    <p:extLst>
      <p:ext uri="{BB962C8B-B14F-4D97-AF65-F5344CB8AC3E}">
        <p14:creationId xmlns:p14="http://schemas.microsoft.com/office/powerpoint/2010/main" val="19787156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provide a checklist </a:t>
            </a:r>
          </a:p>
          <a:p>
            <a:r>
              <a:rPr lang="en-US" dirty="0"/>
              <a:t>Contact Information (Name/Title, Office address, email address, telephone number) </a:t>
            </a:r>
          </a:p>
          <a:p>
            <a:endParaRPr lang="en-US" dirty="0"/>
          </a:p>
          <a:p>
            <a:r>
              <a:rPr lang="en-US" dirty="0"/>
              <a:t>Reporting options (in person, mail, telephone, email, online reporting form if you have one) </a:t>
            </a:r>
          </a:p>
          <a:p>
            <a:endParaRPr lang="en-US" dirty="0"/>
          </a:p>
          <a:p>
            <a:r>
              <a:rPr lang="en-US" dirty="0"/>
              <a:t>Updated Policies: USG SMP, student procedures, employee procedures, </a:t>
            </a:r>
          </a:p>
          <a:p>
            <a:endParaRPr lang="en-US" dirty="0"/>
          </a:p>
          <a:p>
            <a:r>
              <a:rPr lang="en-US" dirty="0"/>
              <a:t>Questions: This is not included in the language of the SMP so you’ll need to ensure that this language is included on your website! </a:t>
            </a:r>
          </a:p>
        </p:txBody>
      </p:sp>
      <p:sp>
        <p:nvSpPr>
          <p:cNvPr id="4" name="Slide Number Placeholder 3"/>
          <p:cNvSpPr>
            <a:spLocks noGrp="1"/>
          </p:cNvSpPr>
          <p:nvPr>
            <p:ph type="sldNum" sz="quarter" idx="5"/>
          </p:nvPr>
        </p:nvSpPr>
        <p:spPr/>
        <p:txBody>
          <a:bodyPr/>
          <a:lstStyle/>
          <a:p>
            <a:fld id="{AE4EEC2D-BC41-43DC-B67D-8FF481BB8BD7}" type="slidenum">
              <a:rPr lang="en-US" smtClean="0"/>
              <a:t>91</a:t>
            </a:fld>
            <a:endParaRPr lang="en-US"/>
          </a:p>
        </p:txBody>
      </p:sp>
    </p:spTree>
    <p:extLst>
      <p:ext uri="{BB962C8B-B14F-4D97-AF65-F5344CB8AC3E}">
        <p14:creationId xmlns:p14="http://schemas.microsoft.com/office/powerpoint/2010/main" val="236445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the Final Rule outlines that the way we treat a Complainant or Respondent through our process in response to a Formal Complaint may constitute discrimination on the basis of sex in violation of Title IX </a:t>
            </a:r>
          </a:p>
          <a:p>
            <a:endParaRPr lang="en-US" dirty="0"/>
          </a:p>
          <a:p>
            <a:r>
              <a:rPr lang="en-US" dirty="0"/>
              <a:t>Equitable Treatment: </a:t>
            </a:r>
          </a:p>
          <a:p>
            <a:pPr marL="177845" indent="-177845" defTabSz="948507">
              <a:buFont typeface="Arial" panose="020B0604020202020204" pitchFamily="34" charset="0"/>
              <a:buChar char="•"/>
              <a:defRPr/>
            </a:pPr>
            <a:r>
              <a:rPr lang="en-US" dirty="0"/>
              <a:t>Offering a Complainant remedies following a determination of the Respondent’s responsibility </a:t>
            </a:r>
          </a:p>
          <a:p>
            <a:pPr marL="177845" indent="-177845" defTabSz="948507">
              <a:buFont typeface="Arial" panose="020B0604020202020204" pitchFamily="34" charset="0"/>
              <a:buChar char="•"/>
              <a:defRPr/>
            </a:pPr>
            <a:r>
              <a:rPr lang="en-US" dirty="0"/>
              <a:t>Following the 106.45 grievance process before implementing any disciplinary action </a:t>
            </a:r>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11</a:t>
            </a:fld>
            <a:endParaRPr lang="en-US"/>
          </a:p>
        </p:txBody>
      </p:sp>
    </p:spTree>
    <p:extLst>
      <p:ext uri="{BB962C8B-B14F-4D97-AF65-F5344CB8AC3E}">
        <p14:creationId xmlns:p14="http://schemas.microsoft.com/office/powerpoint/2010/main" val="15571547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92</a:t>
            </a:fld>
            <a:endParaRPr lang="en-US"/>
          </a:p>
        </p:txBody>
      </p:sp>
    </p:spTree>
    <p:extLst>
      <p:ext uri="{BB962C8B-B14F-4D97-AF65-F5344CB8AC3E}">
        <p14:creationId xmlns:p14="http://schemas.microsoft.com/office/powerpoint/2010/main" val="404317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88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728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970699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9891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27871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05922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8622456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9938762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ia-bc.com/training.php?id=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investitwisely.com/when-do-you-need-to-formalize-contracts-with-your-significant-othe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ww.muli.com.au/project-review-cost-proces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397046"/>
            <a:ext cx="10515600" cy="1905162"/>
          </a:xfrm>
        </p:spPr>
        <p:txBody>
          <a:bodyPr>
            <a:normAutofit/>
          </a:bodyPr>
          <a:lstStyle/>
          <a:p>
            <a:r>
              <a:rPr lang="en-US" b="1"/>
              <a:t>New Title </a:t>
            </a:r>
            <a:r>
              <a:rPr lang="en-US" b="1" dirty="0"/>
              <a:t>IX Coordinator Training</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algn="ctr"/>
            <a:r>
              <a:rPr lang="en-US" sz="2400" b="1" dirty="0">
                <a:solidFill>
                  <a:srgbClr val="0038A8"/>
                </a:solidFill>
              </a:rPr>
              <a:t>Na’Tasha Webb-Prather </a:t>
            </a:r>
            <a:br>
              <a:rPr lang="en-US" sz="2400" dirty="0"/>
            </a:br>
            <a:r>
              <a:rPr lang="en-US" sz="2400" dirty="0"/>
              <a:t>System Director for Equity &amp; Investigations</a:t>
            </a:r>
          </a:p>
          <a:p>
            <a:pPr algn="ctr"/>
            <a:r>
              <a:rPr lang="en-US" sz="2400" dirty="0"/>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nchor="ctr">
            <a:normAutofit/>
          </a:bodyPr>
          <a:lstStyle/>
          <a:p>
            <a:r>
              <a:rPr lang="en-US" b="1" dirty="0"/>
              <a:t>The Role of a Title IX Coordinator </a:t>
            </a:r>
          </a:p>
        </p:txBody>
      </p:sp>
      <p:pic>
        <p:nvPicPr>
          <p:cNvPr id="7" name="Content Placeholder 6" descr="A close up of a toy&#10;&#10;Description automatically generated">
            <a:extLst>
              <a:ext uri="{FF2B5EF4-FFF2-40B4-BE49-F238E27FC236}">
                <a16:creationId xmlns:a16="http://schemas.microsoft.com/office/drawing/2014/main" id="{47D74151-35C2-4413-82AA-E649AAC186D0}"/>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80855" y="1600201"/>
            <a:ext cx="4759890" cy="4343400"/>
          </a:xfrm>
          <a:noFill/>
        </p:spPr>
      </p:pic>
      <p:sp>
        <p:nvSpPr>
          <p:cNvPr id="3" name="Content Placeholder 2"/>
          <p:cNvSpPr>
            <a:spLocks noGrp="1"/>
          </p:cNvSpPr>
          <p:nvPr>
            <p:ph sz="half" idx="2"/>
          </p:nvPr>
        </p:nvSpPr>
        <p:spPr>
          <a:xfrm>
            <a:off x="6502400" y="1600200"/>
            <a:ext cx="5080000" cy="4343400"/>
          </a:xfrm>
        </p:spPr>
        <p:txBody>
          <a:bodyPr>
            <a:normAutofit/>
          </a:bodyPr>
          <a:lstStyle/>
          <a:p>
            <a:r>
              <a:rPr lang="en-US" sz="2600" dirty="0"/>
              <a:t>Oversee and coordinate </a:t>
            </a:r>
            <a:r>
              <a:rPr lang="en-US" sz="2600" b="1" dirty="0"/>
              <a:t>all</a:t>
            </a:r>
            <a:r>
              <a:rPr lang="en-US" sz="2600" dirty="0"/>
              <a:t> Title IX responsibilities on your campus </a:t>
            </a:r>
          </a:p>
          <a:p>
            <a:pPr lvl="1"/>
            <a:r>
              <a:rPr lang="en-US" sz="2600" dirty="0"/>
              <a:t>Compliance </a:t>
            </a:r>
          </a:p>
          <a:p>
            <a:pPr lvl="1"/>
            <a:r>
              <a:rPr lang="en-US" sz="2600" dirty="0"/>
              <a:t>Prevention &amp; Awareness </a:t>
            </a:r>
          </a:p>
          <a:p>
            <a:pPr lvl="1"/>
            <a:r>
              <a:rPr lang="en-US" sz="2600" dirty="0"/>
              <a:t>Training </a:t>
            </a:r>
          </a:p>
          <a:p>
            <a:pPr lvl="1"/>
            <a:r>
              <a:rPr lang="en-US" sz="2600" dirty="0"/>
              <a:t>Investigations  </a:t>
            </a:r>
          </a:p>
          <a:p>
            <a:pPr lvl="1"/>
            <a:r>
              <a:rPr lang="en-US" sz="2600" dirty="0"/>
              <a:t>Data Collection &amp; Reporting </a:t>
            </a:r>
          </a:p>
          <a:p>
            <a:pPr marL="457200" lvl="1" indent="0">
              <a:buNone/>
            </a:pPr>
            <a:endParaRPr lang="en-US" sz="2600" dirty="0"/>
          </a:p>
        </p:txBody>
      </p:sp>
      <p:sp>
        <p:nvSpPr>
          <p:cNvPr id="4" name="Slide Number Placeholder 3"/>
          <p:cNvSpPr>
            <a:spLocks noGrp="1"/>
          </p:cNvSpPr>
          <p:nvPr>
            <p:ph type="sldNum" sz="quarter" idx="10"/>
          </p:nvPr>
        </p:nvSpPr>
        <p:spPr>
          <a:xfrm>
            <a:off x="10846232" y="6230114"/>
            <a:ext cx="736168" cy="366183"/>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64336152-522D-534E-A387-BE770A7CAF94}"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endParaRPr>
          </a:p>
        </p:txBody>
      </p:sp>
      <p:sp>
        <p:nvSpPr>
          <p:cNvPr id="8" name="TextBox 7">
            <a:extLst>
              <a:ext uri="{FF2B5EF4-FFF2-40B4-BE49-F238E27FC236}">
                <a16:creationId xmlns:a16="http://schemas.microsoft.com/office/drawing/2014/main" id="{BAD52D0A-6426-407B-A409-9F9AB10E0779}"/>
              </a:ext>
            </a:extLst>
          </p:cNvPr>
          <p:cNvSpPr txBox="1"/>
          <p:nvPr/>
        </p:nvSpPr>
        <p:spPr>
          <a:xfrm>
            <a:off x="4053928" y="5743546"/>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ia-bc.com/training.php?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39011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E9D5-AA34-4062-A7E0-CB51A90425C5}"/>
              </a:ext>
            </a:extLst>
          </p:cNvPr>
          <p:cNvSpPr>
            <a:spLocks noGrp="1"/>
          </p:cNvSpPr>
          <p:nvPr>
            <p:ph type="title"/>
          </p:nvPr>
        </p:nvSpPr>
        <p:spPr/>
        <p:txBody>
          <a:bodyPr/>
          <a:lstStyle/>
          <a:p>
            <a:r>
              <a:rPr lang="en-US" b="1" dirty="0"/>
              <a:t>The Role of a Title IX Coordinator </a:t>
            </a:r>
          </a:p>
        </p:txBody>
      </p:sp>
      <p:sp>
        <p:nvSpPr>
          <p:cNvPr id="3" name="Content Placeholder 2">
            <a:extLst>
              <a:ext uri="{FF2B5EF4-FFF2-40B4-BE49-F238E27FC236}">
                <a16:creationId xmlns:a16="http://schemas.microsoft.com/office/drawing/2014/main" id="{88ADC2D8-4D9C-466E-8827-E5138C6D2894}"/>
              </a:ext>
            </a:extLst>
          </p:cNvPr>
          <p:cNvSpPr>
            <a:spLocks noGrp="1"/>
          </p:cNvSpPr>
          <p:nvPr>
            <p:ph idx="1"/>
          </p:nvPr>
        </p:nvSpPr>
        <p:spPr>
          <a:xfrm>
            <a:off x="1117600" y="1472069"/>
            <a:ext cx="9956800" cy="4191000"/>
          </a:xfrm>
        </p:spPr>
        <p:txBody>
          <a:bodyPr>
            <a:normAutofit/>
          </a:bodyPr>
          <a:lstStyle/>
          <a:p>
            <a:pPr marL="0" indent="0">
              <a:buNone/>
            </a:pPr>
            <a:r>
              <a:rPr lang="en-US" dirty="0"/>
              <a:t>Serve as an impartial representative of the institution:  </a:t>
            </a:r>
          </a:p>
          <a:p>
            <a:pPr lvl="1"/>
            <a:r>
              <a:rPr lang="en-US" dirty="0"/>
              <a:t>Ensure involved parties are treated equitably throughout the process </a:t>
            </a:r>
          </a:p>
          <a:p>
            <a:pPr lvl="1"/>
            <a:r>
              <a:rPr lang="en-US" dirty="0"/>
              <a:t>Avoid prejudging the facts of a matter prior to the conclusion of the process </a:t>
            </a:r>
          </a:p>
          <a:p>
            <a:pPr lvl="1"/>
            <a:r>
              <a:rPr lang="en-US" dirty="0"/>
              <a:t>Avoid conflicts of interest and bias </a:t>
            </a:r>
          </a:p>
          <a:p>
            <a:pPr lvl="2"/>
            <a:r>
              <a:rPr lang="en-US" dirty="0"/>
              <a:t>Recuse yourself and others as necessary </a:t>
            </a:r>
          </a:p>
          <a:p>
            <a:pPr lvl="1"/>
            <a:endParaRPr lang="en-US" dirty="0"/>
          </a:p>
        </p:txBody>
      </p:sp>
      <p:sp>
        <p:nvSpPr>
          <p:cNvPr id="5" name="Slide Number Placeholder 4">
            <a:extLst>
              <a:ext uri="{FF2B5EF4-FFF2-40B4-BE49-F238E27FC236}">
                <a16:creationId xmlns:a16="http://schemas.microsoft.com/office/drawing/2014/main" id="{86786453-2C17-4A10-8C92-91EB10604CBA}"/>
              </a:ext>
            </a:extLst>
          </p:cNvPr>
          <p:cNvSpPr>
            <a:spLocks noGrp="1"/>
          </p:cNvSpPr>
          <p:nvPr>
            <p:ph type="sldNum" sz="quarter" idx="10"/>
          </p:nvPr>
        </p:nvSpPr>
        <p:spPr/>
        <p:txBody>
          <a:bodyPr/>
          <a:lstStyle/>
          <a:p>
            <a:fld id="{64336152-522D-534E-A387-BE770A7CAF94}" type="slidenum">
              <a:rPr lang="en-US" smtClean="0"/>
              <a:pPr/>
              <a:t>11</a:t>
            </a:fld>
            <a:endParaRPr lang="en-US" dirty="0"/>
          </a:p>
        </p:txBody>
      </p:sp>
    </p:spTree>
    <p:extLst>
      <p:ext uri="{BB962C8B-B14F-4D97-AF65-F5344CB8AC3E}">
        <p14:creationId xmlns:p14="http://schemas.microsoft.com/office/powerpoint/2010/main" val="378194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fontScale="90000"/>
          </a:bodyPr>
          <a:lstStyle/>
          <a:p>
            <a:r>
              <a:rPr lang="en-US" b="1" dirty="0"/>
              <a:t>Overview of 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fld id="{64336152-522D-534E-A387-BE770A7CAF94}" type="slidenum">
              <a:rPr lang="en-US" smtClean="0"/>
              <a:pPr/>
              <a:t>14</a:t>
            </a:fld>
            <a:endParaRPr lang="en-US" dirty="0"/>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r>
              <a:rPr lang="en-US" sz="900">
                <a:hlinkClick r:id="rId4" tooltip="https://geobrava.wordpress.com/2015/08/07/why-digital-transformation-is-about-survival-of-the-fittest/"/>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08614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a:spcAft>
                <a:spcPts val="600"/>
              </a:spcAft>
            </a:pPr>
            <a:fld id="{64336152-522D-534E-A387-BE770A7CAF94}" type="slidenum">
              <a:rPr lang="en-US" smtClean="0"/>
              <a:pPr>
                <a:spcAft>
                  <a:spcPts val="600"/>
                </a:spcAft>
              </a:pPr>
              <a:t>15</a:t>
            </a:fld>
            <a:endParaRPr lang="en-US"/>
          </a:p>
        </p:txBody>
      </p:sp>
    </p:spTree>
    <p:extLst>
      <p:ext uri="{BB962C8B-B14F-4D97-AF65-F5344CB8AC3E}">
        <p14:creationId xmlns:p14="http://schemas.microsoft.com/office/powerpoint/2010/main" val="9673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601950-98FB-476B-94F8-18E01FDDAED6}"/>
              </a:ext>
            </a:extLst>
          </p:cNvPr>
          <p:cNvSpPr>
            <a:spLocks noGrp="1"/>
          </p:cNvSpPr>
          <p:nvPr>
            <p:ph type="title"/>
          </p:nvPr>
        </p:nvSpPr>
        <p:spPr>
          <a:xfrm>
            <a:off x="838200" y="2766218"/>
            <a:ext cx="10515600" cy="1325563"/>
          </a:xfrm>
        </p:spPr>
        <p:txBody>
          <a:bodyPr/>
          <a:lstStyle/>
          <a:p>
            <a:r>
              <a:rPr lang="en-US" b="1" dirty="0"/>
              <a:t>Reporting Prohibited Conduct </a:t>
            </a:r>
          </a:p>
        </p:txBody>
      </p:sp>
      <p:sp>
        <p:nvSpPr>
          <p:cNvPr id="5" name="Slide Number Placeholder 4">
            <a:extLst>
              <a:ext uri="{FF2B5EF4-FFF2-40B4-BE49-F238E27FC236}">
                <a16:creationId xmlns:a16="http://schemas.microsoft.com/office/drawing/2014/main" id="{42E7DDEB-F1F9-4EDD-A80B-A837D406C843}"/>
              </a:ext>
            </a:extLst>
          </p:cNvPr>
          <p:cNvSpPr>
            <a:spLocks noGrp="1"/>
          </p:cNvSpPr>
          <p:nvPr>
            <p:ph type="sldNum" sz="quarter" idx="4294967295"/>
          </p:nvPr>
        </p:nvSpPr>
        <p:spPr>
          <a:xfrm>
            <a:off x="11455400" y="6229350"/>
            <a:ext cx="736600" cy="366713"/>
          </a:xfrm>
          <a:prstGeom prst="rect">
            <a:avLst/>
          </a:prstGeom>
        </p:spPr>
        <p:txBody>
          <a:bodyPr/>
          <a:lstStyle/>
          <a:p>
            <a:fld id="{64336152-522D-534E-A387-BE770A7CAF94}" type="slidenum">
              <a:rPr lang="en-US" smtClean="0"/>
              <a:pPr/>
              <a:t>16</a:t>
            </a:fld>
            <a:endParaRPr lang="en-US" dirty="0"/>
          </a:p>
        </p:txBody>
      </p:sp>
    </p:spTree>
    <p:extLst>
      <p:ext uri="{BB962C8B-B14F-4D97-AF65-F5344CB8AC3E}">
        <p14:creationId xmlns:p14="http://schemas.microsoft.com/office/powerpoint/2010/main" val="386064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4980-275D-4D21-BCDD-133A49A46E18}"/>
              </a:ext>
            </a:extLst>
          </p:cNvPr>
          <p:cNvSpPr>
            <a:spLocks noGrp="1"/>
          </p:cNvSpPr>
          <p:nvPr>
            <p:ph type="title"/>
          </p:nvPr>
        </p:nvSpPr>
        <p:spPr>
          <a:xfrm>
            <a:off x="939800" y="277135"/>
            <a:ext cx="9956800" cy="1143000"/>
          </a:xfrm>
        </p:spPr>
        <p:txBody>
          <a:bodyPr/>
          <a:lstStyle/>
          <a:p>
            <a:r>
              <a:rPr lang="en-US" b="1" dirty="0"/>
              <a:t>Effective Date </a:t>
            </a:r>
          </a:p>
        </p:txBody>
      </p:sp>
      <p:sp>
        <p:nvSpPr>
          <p:cNvPr id="3" name="Content Placeholder 2">
            <a:extLst>
              <a:ext uri="{FF2B5EF4-FFF2-40B4-BE49-F238E27FC236}">
                <a16:creationId xmlns:a16="http://schemas.microsoft.com/office/drawing/2014/main" id="{484551D9-38A2-435E-BF02-80079D93B5BC}"/>
              </a:ext>
            </a:extLst>
          </p:cNvPr>
          <p:cNvSpPr>
            <a:spLocks noGrp="1"/>
          </p:cNvSpPr>
          <p:nvPr>
            <p:ph idx="1"/>
          </p:nvPr>
        </p:nvSpPr>
        <p:spPr>
          <a:xfrm>
            <a:off x="762000" y="1338943"/>
            <a:ext cx="10312400" cy="4291468"/>
          </a:xfrm>
        </p:spPr>
        <p:txBody>
          <a:bodyPr/>
          <a:lstStyle/>
          <a:p>
            <a:r>
              <a:rPr lang="en-US" dirty="0"/>
              <a:t>According to the Department of Education the Final Rule is proactive from August 14, 2020, and will be enforced as such </a:t>
            </a:r>
          </a:p>
          <a:p>
            <a:pPr marL="0" indent="0">
              <a:buNone/>
            </a:pPr>
            <a:endParaRPr lang="en-US" dirty="0"/>
          </a:p>
          <a:p>
            <a:r>
              <a:rPr lang="en-US" dirty="0"/>
              <a:t>Board Policy effective August 11, 2020 </a:t>
            </a:r>
          </a:p>
          <a:p>
            <a:pPr lvl="1"/>
            <a:r>
              <a:rPr lang="en-US" sz="2400" dirty="0"/>
              <a:t>Allegations reported and occurring before: Previous policy </a:t>
            </a:r>
          </a:p>
          <a:p>
            <a:pPr lvl="1"/>
            <a:r>
              <a:rPr lang="en-US" sz="2400" dirty="0"/>
              <a:t>Allegations reported and occurring after: Current policy </a:t>
            </a:r>
          </a:p>
        </p:txBody>
      </p:sp>
      <p:sp>
        <p:nvSpPr>
          <p:cNvPr id="4" name="Slide Number Placeholder 3">
            <a:extLst>
              <a:ext uri="{FF2B5EF4-FFF2-40B4-BE49-F238E27FC236}">
                <a16:creationId xmlns:a16="http://schemas.microsoft.com/office/drawing/2014/main" id="{7376CBB9-9B77-44D0-A133-876B84B52FDB}"/>
              </a:ext>
            </a:extLst>
          </p:cNvPr>
          <p:cNvSpPr>
            <a:spLocks noGrp="1"/>
          </p:cNvSpPr>
          <p:nvPr>
            <p:ph type="sldNum" sz="quarter" idx="10"/>
          </p:nvPr>
        </p:nvSpPr>
        <p:spPr/>
        <p:txBody>
          <a:bodyPr/>
          <a:lstStyle/>
          <a:p>
            <a:fld id="{64336152-522D-534E-A387-BE770A7CAF94}" type="slidenum">
              <a:rPr lang="en-US" smtClean="0"/>
              <a:pPr/>
              <a:t>17</a:t>
            </a:fld>
            <a:endParaRPr lang="en-US" dirty="0"/>
          </a:p>
        </p:txBody>
      </p:sp>
    </p:spTree>
    <p:extLst>
      <p:ext uri="{BB962C8B-B14F-4D97-AF65-F5344CB8AC3E}">
        <p14:creationId xmlns:p14="http://schemas.microsoft.com/office/powerpoint/2010/main" val="203309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E40B68E-B3CC-4FFF-AFDA-F2D4160CFEAB}"/>
              </a:ext>
            </a:extLst>
          </p:cNvPr>
          <p:cNvGraphicFramePr>
            <a:graphicFrameLocks noGrp="1"/>
          </p:cNvGraphicFramePr>
          <p:nvPr>
            <p:ph idx="1"/>
            <p:extLst>
              <p:ext uri="{D42A27DB-BD31-4B8C-83A1-F6EECF244321}">
                <p14:modId xmlns:p14="http://schemas.microsoft.com/office/powerpoint/2010/main" val="3088669114"/>
              </p:ext>
            </p:extLst>
          </p:nvPr>
        </p:nvGraphicFramePr>
        <p:xfrm>
          <a:off x="0" y="1"/>
          <a:ext cx="11582400" cy="606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BC30E5-DDC3-49CB-96FD-F1D60C61566C}"/>
              </a:ext>
            </a:extLst>
          </p:cNvPr>
          <p:cNvSpPr>
            <a:spLocks noGrp="1"/>
          </p:cNvSpPr>
          <p:nvPr>
            <p:ph type="sldNum" sz="quarter" idx="10"/>
          </p:nvPr>
        </p:nvSpPr>
        <p:spPr/>
        <p:txBody>
          <a:bodyPr/>
          <a:lstStyle/>
          <a:p>
            <a:fld id="{64336152-522D-534E-A387-BE770A7CAF94}" type="slidenum">
              <a:rPr lang="en-US" smtClean="0"/>
              <a:pPr/>
              <a:t>18</a:t>
            </a:fld>
            <a:endParaRPr lang="en-US" dirty="0"/>
          </a:p>
        </p:txBody>
      </p:sp>
    </p:spTree>
    <p:extLst>
      <p:ext uri="{BB962C8B-B14F-4D97-AF65-F5344CB8AC3E}">
        <p14:creationId xmlns:p14="http://schemas.microsoft.com/office/powerpoint/2010/main" val="117153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7507843"/>
              </p:ext>
            </p:extLst>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extLst>
              <p:ext uri="{D42A27DB-BD31-4B8C-83A1-F6EECF244321}">
                <p14:modId xmlns:p14="http://schemas.microsoft.com/office/powerpoint/2010/main" val="1137162405"/>
              </p:ext>
            </p:extLst>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23939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362703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2891291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76997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p:txBody>
          <a:bodyPr/>
          <a:lstStyle/>
          <a:p>
            <a:r>
              <a:rPr lang="en-US" b="1" dirty="0"/>
              <a:t>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fld id="{64336152-522D-534E-A387-BE770A7CAF94}" type="slidenum">
              <a:rPr lang="en-US" smtClean="0"/>
              <a:pPr/>
              <a:t>28</a:t>
            </a:fld>
            <a:endParaRPr lang="en-US" dirty="0"/>
          </a:p>
        </p:txBody>
      </p:sp>
    </p:spTree>
    <p:extLst>
      <p:ext uri="{BB962C8B-B14F-4D97-AF65-F5344CB8AC3E}">
        <p14:creationId xmlns:p14="http://schemas.microsoft.com/office/powerpoint/2010/main" val="274630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49E8-5578-49D1-8C2F-C0C30843EA61}"/>
              </a:ext>
            </a:extLst>
          </p:cNvPr>
          <p:cNvSpPr>
            <a:spLocks noGrp="1"/>
          </p:cNvSpPr>
          <p:nvPr>
            <p:ph type="title"/>
          </p:nvPr>
        </p:nvSpPr>
        <p:spPr/>
        <p:txBody>
          <a:bodyPr/>
          <a:lstStyle/>
          <a:p>
            <a:r>
              <a:rPr lang="en-US" b="1" dirty="0"/>
              <a:t>Complaints of Sexual Misconduct </a:t>
            </a:r>
          </a:p>
        </p:txBody>
      </p:sp>
    </p:spTree>
    <p:extLst>
      <p:ext uri="{BB962C8B-B14F-4D97-AF65-F5344CB8AC3E}">
        <p14:creationId xmlns:p14="http://schemas.microsoft.com/office/powerpoint/2010/main" val="220020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Title IX Overview </a:t>
            </a:r>
          </a:p>
        </p:txBody>
      </p:sp>
    </p:spTree>
    <p:extLst>
      <p:ext uri="{BB962C8B-B14F-4D97-AF65-F5344CB8AC3E}">
        <p14:creationId xmlns:p14="http://schemas.microsoft.com/office/powerpoint/2010/main" val="207938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DA36-BFE7-401B-B5B7-10A959CDAE3B}"/>
              </a:ext>
            </a:extLst>
          </p:cNvPr>
          <p:cNvSpPr>
            <a:spLocks noGrp="1"/>
          </p:cNvSpPr>
          <p:nvPr>
            <p:ph type="title"/>
          </p:nvPr>
        </p:nvSpPr>
        <p:spPr>
          <a:xfrm>
            <a:off x="1625600" y="274639"/>
            <a:ext cx="9956800" cy="1143000"/>
          </a:xfrm>
        </p:spPr>
        <p:txBody>
          <a:bodyPr anchor="ctr">
            <a:normAutofit/>
          </a:bodyPr>
          <a:lstStyle/>
          <a:p>
            <a:r>
              <a:rPr lang="en-US" b="1" dirty="0"/>
              <a:t>Required Response to a Report </a:t>
            </a:r>
            <a:r>
              <a:rPr lang="en-US"/>
              <a:t>§106.44(a)</a:t>
            </a:r>
            <a:endParaRPr lang="en-US" dirty="0"/>
          </a:p>
        </p:txBody>
      </p:sp>
      <p:pic>
        <p:nvPicPr>
          <p:cNvPr id="7" name="Content Placeholder 6" descr="A picture containing table, computer&#10;&#10;Description automatically generated">
            <a:extLst>
              <a:ext uri="{FF2B5EF4-FFF2-40B4-BE49-F238E27FC236}">
                <a16:creationId xmlns:a16="http://schemas.microsoft.com/office/drawing/2014/main" id="{9EA40762-E0FB-4D74-8BF7-BB1C4D0B6D4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22400" y="1943101"/>
            <a:ext cx="4876800" cy="3657600"/>
          </a:xfrm>
          <a:noFill/>
        </p:spPr>
      </p:pic>
      <p:sp>
        <p:nvSpPr>
          <p:cNvPr id="3" name="Content Placeholder 2">
            <a:extLst>
              <a:ext uri="{FF2B5EF4-FFF2-40B4-BE49-F238E27FC236}">
                <a16:creationId xmlns:a16="http://schemas.microsoft.com/office/drawing/2014/main" id="{C4337420-3CF8-4EFE-AA01-B7A32175C22B}"/>
              </a:ext>
            </a:extLst>
          </p:cNvPr>
          <p:cNvSpPr>
            <a:spLocks noGrp="1"/>
          </p:cNvSpPr>
          <p:nvPr>
            <p:ph sz="half" idx="2"/>
          </p:nvPr>
        </p:nvSpPr>
        <p:spPr>
          <a:xfrm>
            <a:off x="6502400" y="1600200"/>
            <a:ext cx="5080000" cy="4343400"/>
          </a:xfrm>
        </p:spPr>
        <p:txBody>
          <a:bodyPr>
            <a:normAutofit/>
          </a:bodyPr>
          <a:lstStyle/>
          <a:p>
            <a:pPr marL="0" indent="0">
              <a:buNone/>
            </a:pPr>
            <a:r>
              <a:rPr lang="en-US" dirty="0"/>
              <a:t>Title IX Coordinator must promptly contact the Complainant to discuss: </a:t>
            </a:r>
          </a:p>
          <a:p>
            <a:r>
              <a:rPr lang="en-US" dirty="0"/>
              <a:t>Availability and consideration of supportive measures </a:t>
            </a:r>
          </a:p>
          <a:p>
            <a:r>
              <a:rPr lang="en-US" dirty="0"/>
              <a:t>Process for filing a complaint </a:t>
            </a:r>
          </a:p>
          <a:p>
            <a:pPr marL="0" indent="0">
              <a:buNone/>
            </a:pPr>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D87F8C7-E412-44F6-845B-F44FFB2B85E3}"/>
              </a:ext>
            </a:extLst>
          </p:cNvPr>
          <p:cNvSpPr>
            <a:spLocks noGrp="1"/>
          </p:cNvSpPr>
          <p:nvPr>
            <p:ph type="sldNum" sz="quarter" idx="10"/>
          </p:nvPr>
        </p:nvSpPr>
        <p:spPr>
          <a:xfrm>
            <a:off x="10846232" y="6230114"/>
            <a:ext cx="736168" cy="366183"/>
          </a:xfrm>
        </p:spPr>
        <p:txBody>
          <a:bodyPr anchor="ctr">
            <a:normAutofit/>
          </a:bodyPr>
          <a:lstStyle/>
          <a:p>
            <a:pPr>
              <a:spcAft>
                <a:spcPts val="600"/>
              </a:spcAft>
            </a:pPr>
            <a:fld id="{64336152-522D-534E-A387-BE770A7CAF94}" type="slidenum">
              <a:rPr lang="en-US" smtClean="0"/>
              <a:pPr>
                <a:spcAft>
                  <a:spcPts val="600"/>
                </a:spcAft>
              </a:pPr>
              <a:t>30</a:t>
            </a:fld>
            <a:endParaRPr lang="en-US"/>
          </a:p>
        </p:txBody>
      </p:sp>
    </p:spTree>
    <p:extLst>
      <p:ext uri="{BB962C8B-B14F-4D97-AF65-F5344CB8AC3E}">
        <p14:creationId xmlns:p14="http://schemas.microsoft.com/office/powerpoint/2010/main" val="374196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Complaint Intake Procedures </a:t>
            </a:r>
          </a:p>
        </p:txBody>
      </p:sp>
      <p:sp>
        <p:nvSpPr>
          <p:cNvPr id="3" name="Content Placeholder 2"/>
          <p:cNvSpPr>
            <a:spLocks noGrp="1"/>
          </p:cNvSpPr>
          <p:nvPr>
            <p:ph sz="half" idx="1"/>
          </p:nvPr>
        </p:nvSpPr>
        <p:spPr>
          <a:xfrm>
            <a:off x="900752" y="1310185"/>
            <a:ext cx="5398448" cy="4633416"/>
          </a:xfrm>
        </p:spPr>
        <p:txBody>
          <a:bodyPr>
            <a:normAutofit fontScale="85000" lnSpcReduction="10000"/>
          </a:bodyPr>
          <a:lstStyle/>
          <a:p>
            <a:pPr>
              <a:lnSpc>
                <a:spcPct val="150000"/>
              </a:lnSpc>
            </a:pPr>
            <a:r>
              <a:rPr lang="en-US" sz="2400" dirty="0"/>
              <a:t>Initial meeting with Complainant to gather preliminary facts of allegation </a:t>
            </a:r>
          </a:p>
          <a:p>
            <a:pPr>
              <a:lnSpc>
                <a:spcPct val="150000"/>
              </a:lnSpc>
            </a:pPr>
            <a:r>
              <a:rPr lang="en-US" sz="2400" dirty="0"/>
              <a:t>Explain investigation, informal resolution, and adjudication processes </a:t>
            </a:r>
          </a:p>
          <a:p>
            <a:pPr>
              <a:lnSpc>
                <a:spcPct val="150000"/>
              </a:lnSpc>
            </a:pPr>
            <a:r>
              <a:rPr lang="en-US" sz="2400" dirty="0"/>
              <a:t>Provide resources, answer any questions  </a:t>
            </a:r>
          </a:p>
          <a:p>
            <a:pPr>
              <a:lnSpc>
                <a:spcPct val="150000"/>
              </a:lnSpc>
            </a:pPr>
            <a:r>
              <a:rPr lang="en-US" sz="2400" dirty="0"/>
              <a:t>Initial assessment of allegations</a:t>
            </a:r>
          </a:p>
          <a:p>
            <a:pPr>
              <a:lnSpc>
                <a:spcPct val="150000"/>
              </a:lnSpc>
            </a:pPr>
            <a:r>
              <a:rPr lang="en-US" sz="2400" dirty="0"/>
              <a:t>Notify System Director</a:t>
            </a:r>
          </a:p>
          <a:p>
            <a:pPr>
              <a:lnSpc>
                <a:spcPct val="150000"/>
              </a:lnSpc>
            </a:pPr>
            <a:r>
              <a:rPr lang="en-US" sz="2400" dirty="0"/>
              <a:t>Assign an investigator to investigate the complaint </a:t>
            </a:r>
          </a:p>
        </p:txBody>
      </p:sp>
      <p:pic>
        <p:nvPicPr>
          <p:cNvPr id="6" name="Content Placeholder 5" descr="Clipart - netalloy offi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33564" y="1730801"/>
            <a:ext cx="3312668" cy="3312668"/>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742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30E-747C-4FC9-A4D4-14DD316F0B20}"/>
              </a:ext>
            </a:extLst>
          </p:cNvPr>
          <p:cNvSpPr>
            <a:spLocks noGrp="1"/>
          </p:cNvSpPr>
          <p:nvPr>
            <p:ph type="title"/>
          </p:nvPr>
        </p:nvSpPr>
        <p:spPr/>
        <p:txBody>
          <a:bodyPr/>
          <a:lstStyle/>
          <a:p>
            <a:r>
              <a:rPr lang="en-US" b="1" dirty="0"/>
              <a:t>Support Services &amp; Interim Measures  </a:t>
            </a:r>
            <a:r>
              <a:rPr lang="en-US" sz="2400" dirty="0"/>
              <a:t>§106.30</a:t>
            </a:r>
            <a:endParaRPr lang="en-US" dirty="0"/>
          </a:p>
        </p:txBody>
      </p:sp>
      <p:sp>
        <p:nvSpPr>
          <p:cNvPr id="3" name="Content Placeholder 2">
            <a:extLst>
              <a:ext uri="{FF2B5EF4-FFF2-40B4-BE49-F238E27FC236}">
                <a16:creationId xmlns:a16="http://schemas.microsoft.com/office/drawing/2014/main" id="{E517D6E1-C6C7-45EC-8834-F8F317C61D4C}"/>
              </a:ext>
            </a:extLst>
          </p:cNvPr>
          <p:cNvSpPr>
            <a:spLocks noGrp="1"/>
          </p:cNvSpPr>
          <p:nvPr>
            <p:ph idx="1"/>
          </p:nvPr>
        </p:nvSpPr>
        <p:spPr>
          <a:xfrm>
            <a:off x="914401" y="1230923"/>
            <a:ext cx="10668000" cy="4560278"/>
          </a:xfrm>
        </p:spPr>
        <p:txBody>
          <a:bodyPr/>
          <a:lstStyle/>
          <a:p>
            <a:r>
              <a:rPr lang="en-US" dirty="0"/>
              <a:t>Non-disciplinary, non-punitive individualized services must be offered to the Complainant </a:t>
            </a:r>
          </a:p>
          <a:p>
            <a:pPr lvl="1"/>
            <a:r>
              <a:rPr lang="en-US" dirty="0"/>
              <a:t>USG policy requires offering support services to Respondents as well </a:t>
            </a:r>
          </a:p>
          <a:p>
            <a:r>
              <a:rPr lang="en-US" dirty="0"/>
              <a:t>Offered upon receiving a report [no Formal Complaint is required] </a:t>
            </a:r>
          </a:p>
          <a:p>
            <a:r>
              <a:rPr lang="en-US" dirty="0"/>
              <a:t>Ex: counseling, modifications to work or class schedules, mutual no contact directives </a:t>
            </a:r>
          </a:p>
        </p:txBody>
      </p:sp>
      <p:sp>
        <p:nvSpPr>
          <p:cNvPr id="4" name="Slide Number Placeholder 3">
            <a:extLst>
              <a:ext uri="{FF2B5EF4-FFF2-40B4-BE49-F238E27FC236}">
                <a16:creationId xmlns:a16="http://schemas.microsoft.com/office/drawing/2014/main" id="{299AE2E0-EA16-41A3-808E-B79D7CFCA519}"/>
              </a:ext>
            </a:extLst>
          </p:cNvPr>
          <p:cNvSpPr>
            <a:spLocks noGrp="1"/>
          </p:cNvSpPr>
          <p:nvPr>
            <p:ph type="sldNum" sz="quarter" idx="10"/>
          </p:nvPr>
        </p:nvSpPr>
        <p:spPr/>
        <p:txBody>
          <a:bodyPr/>
          <a:lstStyle/>
          <a:p>
            <a:fld id="{64336152-522D-534E-A387-BE770A7CAF94}" type="slidenum">
              <a:rPr lang="en-US" smtClean="0"/>
              <a:pPr/>
              <a:t>32</a:t>
            </a:fld>
            <a:endParaRPr lang="en-US" dirty="0"/>
          </a:p>
        </p:txBody>
      </p:sp>
    </p:spTree>
    <p:extLst>
      <p:ext uri="{BB962C8B-B14F-4D97-AF65-F5344CB8AC3E}">
        <p14:creationId xmlns:p14="http://schemas.microsoft.com/office/powerpoint/2010/main" val="101035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B9B-D271-4380-B2F7-805C247ED733}"/>
              </a:ext>
            </a:extLst>
          </p:cNvPr>
          <p:cNvSpPr>
            <a:spLocks noGrp="1"/>
          </p:cNvSpPr>
          <p:nvPr>
            <p:ph type="title"/>
          </p:nvPr>
        </p:nvSpPr>
        <p:spPr>
          <a:xfrm>
            <a:off x="1320800" y="274639"/>
            <a:ext cx="9956800" cy="1143000"/>
          </a:xfrm>
        </p:spPr>
        <p:txBody>
          <a:bodyPr/>
          <a:lstStyle/>
          <a:p>
            <a:r>
              <a:rPr lang="en-US" b="1" dirty="0"/>
              <a:t>Emergency Removal </a:t>
            </a:r>
            <a:r>
              <a:rPr lang="en-US" sz="2400" dirty="0"/>
              <a:t>§106.44(c)&amp;(d)</a:t>
            </a:r>
            <a:endParaRPr lang="en-US" dirty="0"/>
          </a:p>
        </p:txBody>
      </p:sp>
      <p:sp>
        <p:nvSpPr>
          <p:cNvPr id="3" name="Content Placeholder 2">
            <a:extLst>
              <a:ext uri="{FF2B5EF4-FFF2-40B4-BE49-F238E27FC236}">
                <a16:creationId xmlns:a16="http://schemas.microsoft.com/office/drawing/2014/main" id="{31D6D817-FDC1-46F3-882A-6595C89C03D2}"/>
              </a:ext>
            </a:extLst>
          </p:cNvPr>
          <p:cNvSpPr>
            <a:spLocks noGrp="1"/>
          </p:cNvSpPr>
          <p:nvPr>
            <p:ph sz="half" idx="1"/>
          </p:nvPr>
        </p:nvSpPr>
        <p:spPr>
          <a:xfrm>
            <a:off x="1016000" y="1417639"/>
            <a:ext cx="5156200" cy="4525962"/>
          </a:xfrm>
        </p:spPr>
        <p:txBody>
          <a:bodyPr>
            <a:normAutofit fontScale="85000" lnSpcReduction="20000"/>
          </a:bodyPr>
          <a:lstStyle/>
          <a:p>
            <a:pPr marL="0" indent="0" algn="ctr">
              <a:buNone/>
            </a:pPr>
            <a:r>
              <a:rPr lang="en-US" b="1" dirty="0">
                <a:solidFill>
                  <a:srgbClr val="FF0000"/>
                </a:solidFill>
              </a:rPr>
              <a:t>Interim Suspension</a:t>
            </a:r>
          </a:p>
          <a:p>
            <a:pPr marL="0" indent="0" algn="ctr">
              <a:buNone/>
            </a:pPr>
            <a:endParaRPr lang="en-US" sz="1800" b="1" dirty="0">
              <a:solidFill>
                <a:srgbClr val="FF0000"/>
              </a:solidFill>
            </a:endParaRPr>
          </a:p>
          <a:p>
            <a:r>
              <a:rPr lang="en-US" dirty="0"/>
              <a:t> Individualized safety and risk analysis that determines an immediate threat to physical health or safety to students </a:t>
            </a:r>
          </a:p>
          <a:p>
            <a:pPr marL="0" indent="0">
              <a:buNone/>
            </a:pPr>
            <a:endParaRPr lang="en-US" dirty="0"/>
          </a:p>
          <a:p>
            <a:r>
              <a:rPr lang="en-US" dirty="0"/>
              <a:t>Notice required pre and post removal with opportunity to respond or challenge </a:t>
            </a:r>
          </a:p>
          <a:p>
            <a:pPr marL="0" indent="0">
              <a:buNone/>
            </a:pPr>
            <a:endParaRPr lang="en-US" dirty="0"/>
          </a:p>
          <a:p>
            <a:r>
              <a:rPr lang="en-US" dirty="0"/>
              <a:t>Requires approval from the System Director </a:t>
            </a:r>
          </a:p>
        </p:txBody>
      </p:sp>
      <p:sp>
        <p:nvSpPr>
          <p:cNvPr id="4" name="Content Placeholder 3">
            <a:extLst>
              <a:ext uri="{FF2B5EF4-FFF2-40B4-BE49-F238E27FC236}">
                <a16:creationId xmlns:a16="http://schemas.microsoft.com/office/drawing/2014/main" id="{29C4A043-EA3D-40EC-9DAD-F13765E29832}"/>
              </a:ext>
            </a:extLst>
          </p:cNvPr>
          <p:cNvSpPr>
            <a:spLocks noGrp="1"/>
          </p:cNvSpPr>
          <p:nvPr>
            <p:ph sz="half" idx="2"/>
          </p:nvPr>
        </p:nvSpPr>
        <p:spPr>
          <a:xfrm>
            <a:off x="6096000" y="1417639"/>
            <a:ext cx="5486400" cy="4525962"/>
          </a:xfrm>
        </p:spPr>
        <p:txBody>
          <a:bodyPr>
            <a:normAutofit fontScale="85000" lnSpcReduction="20000"/>
          </a:bodyPr>
          <a:lstStyle/>
          <a:p>
            <a:pPr marL="0" indent="0" algn="ctr">
              <a:buNone/>
            </a:pPr>
            <a:r>
              <a:rPr lang="en-US" b="1" dirty="0">
                <a:solidFill>
                  <a:srgbClr val="0070C0"/>
                </a:solidFill>
              </a:rPr>
              <a:t>Administrative Leave </a:t>
            </a:r>
          </a:p>
          <a:p>
            <a:pPr marL="0" indent="0" algn="ctr">
              <a:buNone/>
            </a:pPr>
            <a:endParaRPr lang="en-US" sz="1600" b="1" dirty="0">
              <a:solidFill>
                <a:srgbClr val="0070C0"/>
              </a:solidFill>
            </a:endParaRPr>
          </a:p>
          <a:p>
            <a:r>
              <a:rPr lang="en-US" dirty="0"/>
              <a:t> Individualized safety and risk analysis </a:t>
            </a:r>
          </a:p>
          <a:p>
            <a:pPr marL="0" indent="0">
              <a:buNone/>
            </a:pPr>
            <a:endParaRPr lang="en-US" dirty="0"/>
          </a:p>
          <a:p>
            <a:pPr marL="0" indent="0">
              <a:buNone/>
            </a:pPr>
            <a:endParaRPr lang="en-US" dirty="0"/>
          </a:p>
          <a:p>
            <a:r>
              <a:rPr lang="en-US" dirty="0"/>
              <a:t>Notice required post removal with opportunity to challenge </a:t>
            </a:r>
          </a:p>
          <a:p>
            <a:pPr marL="0" indent="0">
              <a:buNone/>
            </a:pPr>
            <a:endParaRPr lang="en-US" dirty="0"/>
          </a:p>
          <a:p>
            <a:pPr marL="0" indent="0">
              <a:buNone/>
            </a:pPr>
            <a:endParaRPr lang="en-US" dirty="0"/>
          </a:p>
          <a:p>
            <a:r>
              <a:rPr lang="en-US" dirty="0"/>
              <a:t>System Office notice and consult permissible </a:t>
            </a:r>
          </a:p>
        </p:txBody>
      </p:sp>
      <p:sp>
        <p:nvSpPr>
          <p:cNvPr id="5" name="Slide Number Placeholder 4">
            <a:extLst>
              <a:ext uri="{FF2B5EF4-FFF2-40B4-BE49-F238E27FC236}">
                <a16:creationId xmlns:a16="http://schemas.microsoft.com/office/drawing/2014/main" id="{87BF48C9-4950-48A0-80D9-C3914AB83C47}"/>
              </a:ext>
            </a:extLst>
          </p:cNvPr>
          <p:cNvSpPr>
            <a:spLocks noGrp="1"/>
          </p:cNvSpPr>
          <p:nvPr>
            <p:ph type="sldNum" sz="quarter" idx="10"/>
          </p:nvPr>
        </p:nvSpPr>
        <p:spPr/>
        <p:txBody>
          <a:bodyPr/>
          <a:lstStyle/>
          <a:p>
            <a:fld id="{64336152-522D-534E-A387-BE770A7CAF94}" type="slidenum">
              <a:rPr lang="en-US" smtClean="0"/>
              <a:pPr/>
              <a:t>33</a:t>
            </a:fld>
            <a:endParaRPr lang="en-US" dirty="0"/>
          </a:p>
        </p:txBody>
      </p:sp>
    </p:spTree>
    <p:extLst>
      <p:ext uri="{BB962C8B-B14F-4D97-AF65-F5344CB8AC3E}">
        <p14:creationId xmlns:p14="http://schemas.microsoft.com/office/powerpoint/2010/main" val="130770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D05-0CE6-4D49-BB22-FFF3112779D2}"/>
              </a:ext>
            </a:extLst>
          </p:cNvPr>
          <p:cNvSpPr>
            <a:spLocks noGrp="1"/>
          </p:cNvSpPr>
          <p:nvPr>
            <p:ph type="title"/>
          </p:nvPr>
        </p:nvSpPr>
        <p:spPr/>
        <p:txBody>
          <a:bodyPr/>
          <a:lstStyle/>
          <a:p>
            <a:r>
              <a:rPr lang="en-US" b="1" dirty="0"/>
              <a:t>Title IX Coordinator Initiated Complaints </a:t>
            </a:r>
          </a:p>
        </p:txBody>
      </p:sp>
      <p:sp>
        <p:nvSpPr>
          <p:cNvPr id="3" name="Content Placeholder 2">
            <a:extLst>
              <a:ext uri="{FF2B5EF4-FFF2-40B4-BE49-F238E27FC236}">
                <a16:creationId xmlns:a16="http://schemas.microsoft.com/office/drawing/2014/main" id="{B6CBB1AE-2DA1-4DD6-AD21-0664B2D06C31}"/>
              </a:ext>
            </a:extLst>
          </p:cNvPr>
          <p:cNvSpPr>
            <a:spLocks noGrp="1"/>
          </p:cNvSpPr>
          <p:nvPr>
            <p:ph sz="half" idx="1"/>
          </p:nvPr>
        </p:nvSpPr>
        <p:spPr>
          <a:xfrm>
            <a:off x="1100667" y="1600201"/>
            <a:ext cx="5198533" cy="4343400"/>
          </a:xfrm>
        </p:spPr>
        <p:txBody>
          <a:bodyPr>
            <a:normAutofit fontScale="92500" lnSpcReduction="20000"/>
          </a:bodyPr>
          <a:lstStyle/>
          <a:p>
            <a:r>
              <a:rPr lang="en-US" dirty="0"/>
              <a:t>TIXC does NOT become the Complainant </a:t>
            </a:r>
          </a:p>
          <a:p>
            <a:pPr marL="0" indent="0">
              <a:buNone/>
            </a:pPr>
            <a:endParaRPr lang="en-US" dirty="0"/>
          </a:p>
          <a:p>
            <a:r>
              <a:rPr lang="en-US" dirty="0"/>
              <a:t>When to sign? (Permissible)</a:t>
            </a:r>
          </a:p>
          <a:p>
            <a:pPr lvl="1"/>
            <a:r>
              <a:rPr lang="en-US" dirty="0"/>
              <a:t>Multiple reports against the same Respondent  </a:t>
            </a:r>
          </a:p>
          <a:p>
            <a:pPr lvl="1"/>
            <a:r>
              <a:rPr lang="en-US" dirty="0"/>
              <a:t>Violent behavior or use of a weapon </a:t>
            </a:r>
          </a:p>
          <a:p>
            <a:pPr marL="457200" lvl="1" indent="0">
              <a:buNone/>
            </a:pPr>
            <a:endParaRPr lang="en-US" dirty="0"/>
          </a:p>
          <a:p>
            <a:r>
              <a:rPr lang="en-US" b="1" dirty="0">
                <a:solidFill>
                  <a:srgbClr val="FF0000"/>
                </a:solidFill>
              </a:rPr>
              <a:t>Caution</a:t>
            </a:r>
            <a:r>
              <a:rPr lang="en-US" dirty="0"/>
              <a:t>: Be mindful of bias and conflicts of interest claims  </a:t>
            </a:r>
          </a:p>
        </p:txBody>
      </p:sp>
      <p:pic>
        <p:nvPicPr>
          <p:cNvPr id="7" name="Content Placeholder 6" descr="A picture containing drawing&#10;&#10;Description automatically generated">
            <a:extLst>
              <a:ext uri="{FF2B5EF4-FFF2-40B4-BE49-F238E27FC236}">
                <a16:creationId xmlns:a16="http://schemas.microsoft.com/office/drawing/2014/main" id="{1B258429-7BC9-4368-8BBD-0889CA218B4B}"/>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13618" y="2185194"/>
            <a:ext cx="4753399" cy="2487612"/>
          </a:xfrm>
        </p:spPr>
      </p:pic>
      <p:sp>
        <p:nvSpPr>
          <p:cNvPr id="5" name="Slide Number Placeholder 4">
            <a:extLst>
              <a:ext uri="{FF2B5EF4-FFF2-40B4-BE49-F238E27FC236}">
                <a16:creationId xmlns:a16="http://schemas.microsoft.com/office/drawing/2014/main" id="{D017B670-4AD2-426E-80EC-2C6435F584E5}"/>
              </a:ext>
            </a:extLst>
          </p:cNvPr>
          <p:cNvSpPr>
            <a:spLocks noGrp="1"/>
          </p:cNvSpPr>
          <p:nvPr>
            <p:ph type="sldNum" sz="quarter" idx="10"/>
          </p:nvPr>
        </p:nvSpPr>
        <p:spPr/>
        <p:txBody>
          <a:bodyPr/>
          <a:lstStyle/>
          <a:p>
            <a:fld id="{64336152-522D-534E-A387-BE770A7CAF94}" type="slidenum">
              <a:rPr lang="en-US" smtClean="0"/>
              <a:pPr/>
              <a:t>35</a:t>
            </a:fld>
            <a:endParaRPr lang="en-US" dirty="0"/>
          </a:p>
        </p:txBody>
      </p:sp>
      <p:sp>
        <p:nvSpPr>
          <p:cNvPr id="8" name="TextBox 7">
            <a:extLst>
              <a:ext uri="{FF2B5EF4-FFF2-40B4-BE49-F238E27FC236}">
                <a16:creationId xmlns:a16="http://schemas.microsoft.com/office/drawing/2014/main" id="{2762AA50-864A-4AC3-9BDF-F36ACEF56564}"/>
              </a:ext>
            </a:extLst>
          </p:cNvPr>
          <p:cNvSpPr txBox="1"/>
          <p:nvPr/>
        </p:nvSpPr>
        <p:spPr>
          <a:xfrm>
            <a:off x="8253531" y="4697899"/>
            <a:ext cx="3054350" cy="230832"/>
          </a:xfrm>
          <a:prstGeom prst="rect">
            <a:avLst/>
          </a:prstGeom>
          <a:noFill/>
        </p:spPr>
        <p:txBody>
          <a:bodyPr wrap="square" rtlCol="0">
            <a:spAutoFit/>
          </a:bodyPr>
          <a:lstStyle/>
          <a:p>
            <a:r>
              <a:rPr lang="en-US" sz="900" dirty="0">
                <a:hlinkClick r:id="rId4" tooltip="https://www.investitwisely.com/when-do-you-need-to-formalize-contracts-with-your-significant-other/"/>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08737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A99F-3A21-4C28-B0DC-9B6CB07C695C}"/>
              </a:ext>
            </a:extLst>
          </p:cNvPr>
          <p:cNvSpPr>
            <a:spLocks noGrp="1"/>
          </p:cNvSpPr>
          <p:nvPr>
            <p:ph type="title"/>
          </p:nvPr>
        </p:nvSpPr>
        <p:spPr/>
        <p:txBody>
          <a:bodyPr/>
          <a:lstStyle/>
          <a:p>
            <a:r>
              <a:rPr lang="en-US" b="1" dirty="0"/>
              <a:t>Complaint Process </a:t>
            </a:r>
          </a:p>
        </p:txBody>
      </p:sp>
      <p:sp>
        <p:nvSpPr>
          <p:cNvPr id="3" name="Content Placeholder 2">
            <a:extLst>
              <a:ext uri="{FF2B5EF4-FFF2-40B4-BE49-F238E27FC236}">
                <a16:creationId xmlns:a16="http://schemas.microsoft.com/office/drawing/2014/main" id="{823FA05B-E5DC-4D54-AB79-FEB1BD6D0437}"/>
              </a:ext>
            </a:extLst>
          </p:cNvPr>
          <p:cNvSpPr>
            <a:spLocks noGrp="1"/>
          </p:cNvSpPr>
          <p:nvPr>
            <p:ph idx="1"/>
          </p:nvPr>
        </p:nvSpPr>
        <p:spPr>
          <a:xfrm>
            <a:off x="863600" y="1286933"/>
            <a:ext cx="10464800" cy="4504268"/>
          </a:xfrm>
        </p:spPr>
        <p:txBody>
          <a:bodyPr>
            <a:normAutofit lnSpcReduction="10000"/>
          </a:bodyPr>
          <a:lstStyle/>
          <a:p>
            <a:r>
              <a:rPr lang="en-US" dirty="0"/>
              <a:t>If not a Formal Complaint under Title IX determine whether it is a complaint under Sexual Misconduct or other conduct provisions </a:t>
            </a:r>
          </a:p>
          <a:p>
            <a:pPr marL="0" indent="0">
              <a:buNone/>
            </a:pPr>
            <a:endParaRPr lang="en-US" dirty="0"/>
          </a:p>
          <a:p>
            <a:r>
              <a:rPr lang="en-US" dirty="0"/>
              <a:t>Confirm with the Complainant (in writing) that they wish to investigate their claims</a:t>
            </a:r>
          </a:p>
          <a:p>
            <a:endParaRPr lang="en-US" dirty="0"/>
          </a:p>
          <a:p>
            <a:r>
              <a:rPr lang="en-US" dirty="0"/>
              <a:t>Once a complaint is filed the timeframe for completion begins  </a:t>
            </a:r>
          </a:p>
          <a:p>
            <a:endParaRPr lang="en-US" dirty="0"/>
          </a:p>
        </p:txBody>
      </p:sp>
      <p:sp>
        <p:nvSpPr>
          <p:cNvPr id="4" name="Slide Number Placeholder 3">
            <a:extLst>
              <a:ext uri="{FF2B5EF4-FFF2-40B4-BE49-F238E27FC236}">
                <a16:creationId xmlns:a16="http://schemas.microsoft.com/office/drawing/2014/main" id="{BB50213E-8247-4351-A827-F53CFF73D4DF}"/>
              </a:ext>
            </a:extLst>
          </p:cNvPr>
          <p:cNvSpPr>
            <a:spLocks noGrp="1"/>
          </p:cNvSpPr>
          <p:nvPr>
            <p:ph type="sldNum" sz="quarter" idx="10"/>
          </p:nvPr>
        </p:nvSpPr>
        <p:spPr/>
        <p:txBody>
          <a:bodyPr/>
          <a:lstStyle/>
          <a:p>
            <a:fld id="{64336152-522D-534E-A387-BE770A7CAF94}" type="slidenum">
              <a:rPr lang="en-US" smtClean="0"/>
              <a:pPr/>
              <a:t>36</a:t>
            </a:fld>
            <a:endParaRPr lang="en-US" dirty="0"/>
          </a:p>
        </p:txBody>
      </p:sp>
    </p:spTree>
    <p:extLst>
      <p:ext uri="{BB962C8B-B14F-4D97-AF65-F5344CB8AC3E}">
        <p14:creationId xmlns:p14="http://schemas.microsoft.com/office/powerpoint/2010/main" val="110150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fld id="{64336152-522D-534E-A387-BE770A7CAF94}" type="slidenum">
              <a:rPr lang="en-US" smtClean="0"/>
              <a:pPr/>
              <a:t>37</a:t>
            </a:fld>
            <a:endParaRPr lang="en-US" dirty="0"/>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r>
              <a:rPr lang="en-US" sz="900">
                <a:hlinkClick r:id="rId4" tooltip="https://commons.wikimedia.org/wiki/File:New_Zealand_Permanent_Warning_-_Merging_Traffic_Left_and_Right.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56243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F972-4A3B-4001-8964-4EC3B4F2AA26}"/>
              </a:ext>
            </a:extLst>
          </p:cNvPr>
          <p:cNvSpPr>
            <a:spLocks noGrp="1"/>
          </p:cNvSpPr>
          <p:nvPr>
            <p:ph type="title"/>
          </p:nvPr>
        </p:nvSpPr>
        <p:spPr/>
        <p:txBody>
          <a:bodyPr/>
          <a:lstStyle/>
          <a:p>
            <a:r>
              <a:rPr lang="en-US" b="1" dirty="0"/>
              <a:t>Notice of Complaint </a:t>
            </a:r>
            <a:r>
              <a:rPr lang="en-US" sz="2400" dirty="0"/>
              <a:t>§106.45(b)(2)</a:t>
            </a:r>
            <a:endParaRPr lang="en-US" dirty="0"/>
          </a:p>
        </p:txBody>
      </p:sp>
      <p:sp>
        <p:nvSpPr>
          <p:cNvPr id="3" name="Content Placeholder 2">
            <a:extLst>
              <a:ext uri="{FF2B5EF4-FFF2-40B4-BE49-F238E27FC236}">
                <a16:creationId xmlns:a16="http://schemas.microsoft.com/office/drawing/2014/main" id="{9E283743-9F87-476E-9466-6AAEF875A80E}"/>
              </a:ext>
            </a:extLst>
          </p:cNvPr>
          <p:cNvSpPr>
            <a:spLocks noGrp="1"/>
          </p:cNvSpPr>
          <p:nvPr>
            <p:ph idx="1"/>
          </p:nvPr>
        </p:nvSpPr>
        <p:spPr>
          <a:xfrm>
            <a:off x="1143000" y="1178169"/>
            <a:ext cx="10439400" cy="4923693"/>
          </a:xfrm>
        </p:spPr>
        <p:txBody>
          <a:bodyPr/>
          <a:lstStyle/>
          <a:p>
            <a:r>
              <a:rPr lang="en-US" dirty="0"/>
              <a:t>In writing to parties’ institution email* </a:t>
            </a:r>
          </a:p>
          <a:p>
            <a:r>
              <a:rPr lang="en-US" dirty="0"/>
              <a:t>Must include: </a:t>
            </a:r>
          </a:p>
          <a:p>
            <a:pPr lvl="1"/>
            <a:r>
              <a:rPr lang="en-US" dirty="0"/>
              <a:t>Alleged conduct constituting Sexual Misconduct </a:t>
            </a:r>
          </a:p>
          <a:p>
            <a:pPr lvl="1"/>
            <a:r>
              <a:rPr lang="en-US" dirty="0"/>
              <a:t>Identities of the parties involved (if known) </a:t>
            </a:r>
          </a:p>
          <a:p>
            <a:pPr lvl="1"/>
            <a:r>
              <a:rPr lang="en-US" dirty="0"/>
              <a:t>Date and location of incident (if known) </a:t>
            </a:r>
          </a:p>
          <a:p>
            <a:pPr lvl="1"/>
            <a:r>
              <a:rPr lang="en-US" dirty="0"/>
              <a:t>Presumption that the Respondent is not responsible </a:t>
            </a:r>
          </a:p>
          <a:p>
            <a:pPr lvl="1"/>
            <a:r>
              <a:rPr lang="en-US" dirty="0"/>
              <a:t>Final determinations of responsibility are made at the conclusion of the grievance process </a:t>
            </a:r>
          </a:p>
          <a:p>
            <a:pPr lvl="1"/>
            <a:r>
              <a:rPr lang="en-US" dirty="0"/>
              <a:t>Notice of the right to an advisor </a:t>
            </a:r>
          </a:p>
        </p:txBody>
      </p:sp>
      <p:sp>
        <p:nvSpPr>
          <p:cNvPr id="4" name="Slide Number Placeholder 3">
            <a:extLst>
              <a:ext uri="{FF2B5EF4-FFF2-40B4-BE49-F238E27FC236}">
                <a16:creationId xmlns:a16="http://schemas.microsoft.com/office/drawing/2014/main" id="{734529ED-F0C3-4798-B2F2-A78533F08C43}"/>
              </a:ext>
            </a:extLst>
          </p:cNvPr>
          <p:cNvSpPr>
            <a:spLocks noGrp="1"/>
          </p:cNvSpPr>
          <p:nvPr>
            <p:ph type="sldNum" sz="quarter" idx="10"/>
          </p:nvPr>
        </p:nvSpPr>
        <p:spPr/>
        <p:txBody>
          <a:bodyPr/>
          <a:lstStyle/>
          <a:p>
            <a:fld id="{64336152-522D-534E-A387-BE770A7CAF94}" type="slidenum">
              <a:rPr lang="en-US" smtClean="0"/>
              <a:pPr/>
              <a:t>38</a:t>
            </a:fld>
            <a:endParaRPr lang="en-US" dirty="0"/>
          </a:p>
        </p:txBody>
      </p:sp>
    </p:spTree>
    <p:extLst>
      <p:ext uri="{BB962C8B-B14F-4D97-AF65-F5344CB8AC3E}">
        <p14:creationId xmlns:p14="http://schemas.microsoft.com/office/powerpoint/2010/main" val="971870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057D0D-D70A-4202-BA60-9F3D99D6FC8A}"/>
              </a:ext>
            </a:extLst>
          </p:cNvPr>
          <p:cNvSpPr>
            <a:spLocks noGrp="1"/>
          </p:cNvSpPr>
          <p:nvPr>
            <p:ph type="title"/>
          </p:nvPr>
        </p:nvSpPr>
        <p:spPr/>
        <p:txBody>
          <a:bodyPr/>
          <a:lstStyle/>
          <a:p>
            <a:r>
              <a:rPr lang="en-US" b="1" dirty="0"/>
              <a:t>Notice of Complaint </a:t>
            </a:r>
            <a:r>
              <a:rPr lang="en-US" sz="2400" dirty="0"/>
              <a:t>§106.45(b)(2)</a:t>
            </a:r>
            <a:endParaRPr lang="en-US" sz="2400" b="1" dirty="0"/>
          </a:p>
        </p:txBody>
      </p:sp>
      <p:sp>
        <p:nvSpPr>
          <p:cNvPr id="7" name="Content Placeholder 6">
            <a:extLst>
              <a:ext uri="{FF2B5EF4-FFF2-40B4-BE49-F238E27FC236}">
                <a16:creationId xmlns:a16="http://schemas.microsoft.com/office/drawing/2014/main" id="{1C6B8F5E-A097-4C20-BDFA-98E0CCB65090}"/>
              </a:ext>
            </a:extLst>
          </p:cNvPr>
          <p:cNvSpPr>
            <a:spLocks noGrp="1"/>
          </p:cNvSpPr>
          <p:nvPr>
            <p:ph idx="1"/>
          </p:nvPr>
        </p:nvSpPr>
        <p:spPr>
          <a:xfrm>
            <a:off x="984738" y="1248508"/>
            <a:ext cx="10597662" cy="4542693"/>
          </a:xfrm>
        </p:spPr>
        <p:txBody>
          <a:bodyPr>
            <a:normAutofit lnSpcReduction="10000"/>
          </a:bodyPr>
          <a:lstStyle/>
          <a:p>
            <a:pPr marL="0" indent="0">
              <a:buNone/>
            </a:pPr>
            <a:r>
              <a:rPr lang="en-US" dirty="0"/>
              <a:t>Must include: </a:t>
            </a:r>
          </a:p>
          <a:p>
            <a:r>
              <a:rPr lang="en-US" dirty="0"/>
              <a:t>Notice of right to inspect and review evidence </a:t>
            </a:r>
          </a:p>
          <a:p>
            <a:r>
              <a:rPr lang="en-US" dirty="0"/>
              <a:t>Prohibition against false statements</a:t>
            </a:r>
          </a:p>
          <a:p>
            <a:r>
              <a:rPr lang="en-US" dirty="0"/>
              <a:t>Prohibition against retaliation </a:t>
            </a:r>
          </a:p>
          <a:p>
            <a:r>
              <a:rPr lang="en-US" dirty="0"/>
              <a:t>Copy or link to Sexual Misconduct Policy and accompanying procedures </a:t>
            </a:r>
          </a:p>
          <a:p>
            <a:endParaRPr lang="en-US" dirty="0"/>
          </a:p>
          <a:p>
            <a:pPr marL="0" indent="0">
              <a:buNone/>
            </a:pPr>
            <a:r>
              <a:rPr lang="en-US" b="1" dirty="0"/>
              <a:t>Notice must be supplemented as necessary </a:t>
            </a:r>
          </a:p>
        </p:txBody>
      </p:sp>
      <p:sp>
        <p:nvSpPr>
          <p:cNvPr id="5" name="Slide Number Placeholder 4">
            <a:extLst>
              <a:ext uri="{FF2B5EF4-FFF2-40B4-BE49-F238E27FC236}">
                <a16:creationId xmlns:a16="http://schemas.microsoft.com/office/drawing/2014/main" id="{028A7CE7-8380-45D7-920F-4BC0628C6B82}"/>
              </a:ext>
            </a:extLst>
          </p:cNvPr>
          <p:cNvSpPr>
            <a:spLocks noGrp="1"/>
          </p:cNvSpPr>
          <p:nvPr>
            <p:ph type="sldNum" sz="quarter" idx="10"/>
          </p:nvPr>
        </p:nvSpPr>
        <p:spPr/>
        <p:txBody>
          <a:bodyPr/>
          <a:lstStyle/>
          <a:p>
            <a:fld id="{64336152-522D-534E-A387-BE770A7CAF94}" type="slidenum">
              <a:rPr lang="en-US" smtClean="0"/>
              <a:pPr/>
              <a:t>39</a:t>
            </a:fld>
            <a:endParaRPr lang="en-US" dirty="0"/>
          </a:p>
        </p:txBody>
      </p:sp>
    </p:spTree>
    <p:extLst>
      <p:ext uri="{BB962C8B-B14F-4D97-AF65-F5344CB8AC3E}">
        <p14:creationId xmlns:p14="http://schemas.microsoft.com/office/powerpoint/2010/main" val="231827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2599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fld id="{64336152-522D-534E-A387-BE770A7CAF94}" type="slidenum">
              <a:rPr lang="en-US" smtClean="0"/>
              <a:pPr/>
              <a:t>40</a:t>
            </a:fld>
            <a:endParaRPr lang="en-US" dirty="0"/>
          </a:p>
        </p:txBody>
      </p:sp>
    </p:spTree>
    <p:extLst>
      <p:ext uri="{BB962C8B-B14F-4D97-AF65-F5344CB8AC3E}">
        <p14:creationId xmlns:p14="http://schemas.microsoft.com/office/powerpoint/2010/main" val="4207539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00C8-0C60-437F-A33F-23D364885AB2}"/>
              </a:ext>
            </a:extLst>
          </p:cNvPr>
          <p:cNvSpPr>
            <a:spLocks noGrp="1"/>
          </p:cNvSpPr>
          <p:nvPr>
            <p:ph type="title"/>
          </p:nvPr>
        </p:nvSpPr>
        <p:spPr/>
        <p:txBody>
          <a:bodyPr/>
          <a:lstStyle/>
          <a:p>
            <a:r>
              <a:rPr lang="en-US" b="1" dirty="0"/>
              <a:t>Additional Noteworthy Provisions </a:t>
            </a:r>
          </a:p>
        </p:txBody>
      </p:sp>
      <p:sp>
        <p:nvSpPr>
          <p:cNvPr id="3" name="Content Placeholder 2">
            <a:extLst>
              <a:ext uri="{FF2B5EF4-FFF2-40B4-BE49-F238E27FC236}">
                <a16:creationId xmlns:a16="http://schemas.microsoft.com/office/drawing/2014/main" id="{A0B68343-6005-40DE-ACC2-17E06FCC8DBB}"/>
              </a:ext>
            </a:extLst>
          </p:cNvPr>
          <p:cNvSpPr>
            <a:spLocks noGrp="1"/>
          </p:cNvSpPr>
          <p:nvPr>
            <p:ph sz="half" idx="1"/>
          </p:nvPr>
        </p:nvSpPr>
        <p:spPr>
          <a:xfrm>
            <a:off x="1017954" y="1600201"/>
            <a:ext cx="4876800" cy="4343400"/>
          </a:xfrm>
        </p:spPr>
        <p:txBody>
          <a:bodyPr/>
          <a:lstStyle/>
          <a:p>
            <a:pPr marL="0" indent="0" algn="ctr">
              <a:buNone/>
            </a:pPr>
            <a:r>
              <a:rPr lang="en-US" b="1" dirty="0">
                <a:solidFill>
                  <a:srgbClr val="FF0000"/>
                </a:solidFill>
              </a:rPr>
              <a:t>False Statements </a:t>
            </a:r>
          </a:p>
          <a:p>
            <a:pPr marL="0" indent="0">
              <a:buNone/>
            </a:pPr>
            <a:endParaRPr lang="en-US" dirty="0"/>
          </a:p>
          <a:p>
            <a:pPr marL="0" indent="0" algn="ctr">
              <a:buNone/>
            </a:pPr>
            <a:r>
              <a:rPr lang="en-US" dirty="0"/>
              <a:t>Updated standard to cover false statements knowingly made to an institution official </a:t>
            </a:r>
          </a:p>
        </p:txBody>
      </p:sp>
      <p:sp>
        <p:nvSpPr>
          <p:cNvPr id="4" name="Content Placeholder 3">
            <a:extLst>
              <a:ext uri="{FF2B5EF4-FFF2-40B4-BE49-F238E27FC236}">
                <a16:creationId xmlns:a16="http://schemas.microsoft.com/office/drawing/2014/main" id="{49DEB55B-F892-4F58-AD1F-F0C4F3E39B42}"/>
              </a:ext>
            </a:extLst>
          </p:cNvPr>
          <p:cNvSpPr>
            <a:spLocks noGrp="1"/>
          </p:cNvSpPr>
          <p:nvPr>
            <p:ph sz="half" idx="2"/>
          </p:nvPr>
        </p:nvSpPr>
        <p:spPr>
          <a:xfrm>
            <a:off x="6096000" y="1600200"/>
            <a:ext cx="5486400" cy="4343400"/>
          </a:xfrm>
        </p:spPr>
        <p:txBody>
          <a:bodyPr/>
          <a:lstStyle/>
          <a:p>
            <a:pPr marL="0" indent="0" algn="ctr">
              <a:buNone/>
            </a:pPr>
            <a:r>
              <a:rPr lang="en-US" b="1" dirty="0">
                <a:solidFill>
                  <a:srgbClr val="0070C0"/>
                </a:solidFill>
              </a:rPr>
              <a:t>Amnesty</a:t>
            </a:r>
          </a:p>
          <a:p>
            <a:pPr marL="0" indent="0" algn="ctr">
              <a:buNone/>
            </a:pPr>
            <a:endParaRPr lang="en-US" dirty="0"/>
          </a:p>
          <a:p>
            <a:pPr marL="0" indent="0" algn="ctr">
              <a:buNone/>
            </a:pPr>
            <a:r>
              <a:rPr lang="en-US" dirty="0"/>
              <a:t>Updated to explicitly only apply to information regarding student consumption of drugs or alcohol </a:t>
            </a:r>
          </a:p>
        </p:txBody>
      </p:sp>
      <p:sp>
        <p:nvSpPr>
          <p:cNvPr id="5" name="Slide Number Placeholder 4">
            <a:extLst>
              <a:ext uri="{FF2B5EF4-FFF2-40B4-BE49-F238E27FC236}">
                <a16:creationId xmlns:a16="http://schemas.microsoft.com/office/drawing/2014/main" id="{26CA4412-B3D0-4F04-88C3-B96B34312B96}"/>
              </a:ext>
            </a:extLst>
          </p:cNvPr>
          <p:cNvSpPr>
            <a:spLocks noGrp="1"/>
          </p:cNvSpPr>
          <p:nvPr>
            <p:ph type="sldNum" sz="quarter" idx="10"/>
          </p:nvPr>
        </p:nvSpPr>
        <p:spPr/>
        <p:txBody>
          <a:bodyPr/>
          <a:lstStyle/>
          <a:p>
            <a:fld id="{64336152-522D-534E-A387-BE770A7CAF94}" type="slidenum">
              <a:rPr lang="en-US" smtClean="0"/>
              <a:pPr/>
              <a:t>41</a:t>
            </a:fld>
            <a:endParaRPr lang="en-US" dirty="0"/>
          </a:p>
        </p:txBody>
      </p:sp>
    </p:spTree>
    <p:extLst>
      <p:ext uri="{BB962C8B-B14F-4D97-AF65-F5344CB8AC3E}">
        <p14:creationId xmlns:p14="http://schemas.microsoft.com/office/powerpoint/2010/main" val="4210092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EAD-4C04-4EB7-AB15-C881916B2D86}"/>
              </a:ext>
            </a:extLst>
          </p:cNvPr>
          <p:cNvSpPr>
            <a:spLocks noGrp="1"/>
          </p:cNvSpPr>
          <p:nvPr>
            <p:ph type="title"/>
          </p:nvPr>
        </p:nvSpPr>
        <p:spPr/>
        <p:txBody>
          <a:bodyPr/>
          <a:lstStyle/>
          <a:p>
            <a:r>
              <a:rPr lang="en-US" b="1" dirty="0"/>
              <a:t>Formal Complaint Dismissal </a:t>
            </a:r>
            <a:r>
              <a:rPr lang="en-US" sz="2000" dirty="0"/>
              <a:t>§106.45(b)(3)</a:t>
            </a:r>
            <a:endParaRPr lang="en-US" dirty="0"/>
          </a:p>
        </p:txBody>
      </p:sp>
      <p:sp>
        <p:nvSpPr>
          <p:cNvPr id="3" name="Content Placeholder 2">
            <a:extLst>
              <a:ext uri="{FF2B5EF4-FFF2-40B4-BE49-F238E27FC236}">
                <a16:creationId xmlns:a16="http://schemas.microsoft.com/office/drawing/2014/main" id="{21114033-CC19-4568-8265-602DEC242BE4}"/>
              </a:ext>
            </a:extLst>
          </p:cNvPr>
          <p:cNvSpPr>
            <a:spLocks noGrp="1"/>
          </p:cNvSpPr>
          <p:nvPr>
            <p:ph sz="half" idx="1"/>
          </p:nvPr>
        </p:nvSpPr>
        <p:spPr/>
        <p:txBody>
          <a:bodyPr>
            <a:normAutofit fontScale="85000" lnSpcReduction="20000"/>
          </a:bodyPr>
          <a:lstStyle/>
          <a:p>
            <a:pPr marL="0" indent="0" algn="ctr">
              <a:buNone/>
            </a:pPr>
            <a:r>
              <a:rPr lang="en-US" dirty="0">
                <a:solidFill>
                  <a:srgbClr val="FF0000"/>
                </a:solidFill>
              </a:rPr>
              <a:t>Required</a:t>
            </a:r>
          </a:p>
          <a:p>
            <a:r>
              <a:rPr lang="en-US" dirty="0"/>
              <a:t>Conduct alleged would not constitute Sexual Harassment as defined, even if proved </a:t>
            </a:r>
          </a:p>
          <a:p>
            <a:endParaRPr lang="en-US" dirty="0"/>
          </a:p>
          <a:p>
            <a:r>
              <a:rPr lang="en-US" dirty="0"/>
              <a:t>Outside the institution’s education program or activity </a:t>
            </a:r>
          </a:p>
          <a:p>
            <a:pPr marL="0" indent="0">
              <a:buNone/>
            </a:pPr>
            <a:endParaRPr lang="en-US" dirty="0"/>
          </a:p>
          <a:p>
            <a:r>
              <a:rPr lang="en-US" dirty="0"/>
              <a:t>Outside of the United States </a:t>
            </a:r>
          </a:p>
        </p:txBody>
      </p:sp>
      <p:sp>
        <p:nvSpPr>
          <p:cNvPr id="4" name="Content Placeholder 3">
            <a:extLst>
              <a:ext uri="{FF2B5EF4-FFF2-40B4-BE49-F238E27FC236}">
                <a16:creationId xmlns:a16="http://schemas.microsoft.com/office/drawing/2014/main" id="{E282B04F-B456-4334-88EA-F29B1719B66C}"/>
              </a:ext>
            </a:extLst>
          </p:cNvPr>
          <p:cNvSpPr>
            <a:spLocks noGrp="1"/>
          </p:cNvSpPr>
          <p:nvPr>
            <p:ph sz="half" idx="2"/>
          </p:nvPr>
        </p:nvSpPr>
        <p:spPr/>
        <p:txBody>
          <a:bodyPr>
            <a:normAutofit fontScale="85000" lnSpcReduction="20000"/>
          </a:bodyPr>
          <a:lstStyle/>
          <a:p>
            <a:pPr marL="0" indent="0" algn="ctr">
              <a:buNone/>
            </a:pPr>
            <a:r>
              <a:rPr lang="en-US" dirty="0">
                <a:solidFill>
                  <a:srgbClr val="0070C0"/>
                </a:solidFill>
              </a:rPr>
              <a:t>Permissive</a:t>
            </a:r>
            <a:r>
              <a:rPr lang="en-US" dirty="0"/>
              <a:t> </a:t>
            </a:r>
          </a:p>
          <a:p>
            <a:r>
              <a:rPr lang="en-US" dirty="0"/>
              <a:t>Complainant notifies in writing desire to withdraw the complaint </a:t>
            </a:r>
          </a:p>
          <a:p>
            <a:endParaRPr lang="en-US" dirty="0"/>
          </a:p>
          <a:p>
            <a:r>
              <a:rPr lang="en-US" dirty="0"/>
              <a:t>The Respondent is no longer enrolled or employed at the institution </a:t>
            </a:r>
          </a:p>
          <a:p>
            <a:endParaRPr lang="en-US" dirty="0"/>
          </a:p>
          <a:p>
            <a:r>
              <a:rPr lang="en-US" dirty="0"/>
              <a:t>Specific circumstances prevent the gathering evidence sufficient to reach a determination </a:t>
            </a:r>
          </a:p>
        </p:txBody>
      </p:sp>
      <p:sp>
        <p:nvSpPr>
          <p:cNvPr id="5" name="Slide Number Placeholder 4">
            <a:extLst>
              <a:ext uri="{FF2B5EF4-FFF2-40B4-BE49-F238E27FC236}">
                <a16:creationId xmlns:a16="http://schemas.microsoft.com/office/drawing/2014/main" id="{54081257-5D3B-4F8E-A811-E05744BBC9FE}"/>
              </a:ext>
            </a:extLst>
          </p:cNvPr>
          <p:cNvSpPr>
            <a:spLocks noGrp="1"/>
          </p:cNvSpPr>
          <p:nvPr>
            <p:ph type="sldNum" sz="quarter" idx="10"/>
          </p:nvPr>
        </p:nvSpPr>
        <p:spPr/>
        <p:txBody>
          <a:bodyPr/>
          <a:lstStyle/>
          <a:p>
            <a:fld id="{64336152-522D-534E-A387-BE770A7CAF94}" type="slidenum">
              <a:rPr lang="en-US" smtClean="0"/>
              <a:pPr/>
              <a:t>42</a:t>
            </a:fld>
            <a:endParaRPr lang="en-US" dirty="0"/>
          </a:p>
        </p:txBody>
      </p:sp>
    </p:spTree>
    <p:extLst>
      <p:ext uri="{BB962C8B-B14F-4D97-AF65-F5344CB8AC3E}">
        <p14:creationId xmlns:p14="http://schemas.microsoft.com/office/powerpoint/2010/main" val="102467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0ABB-8169-4C64-B219-68E9F221D980}"/>
              </a:ext>
            </a:extLst>
          </p:cNvPr>
          <p:cNvSpPr>
            <a:spLocks noGrp="1"/>
          </p:cNvSpPr>
          <p:nvPr>
            <p:ph type="title"/>
          </p:nvPr>
        </p:nvSpPr>
        <p:spPr>
          <a:xfrm>
            <a:off x="1257516" y="222707"/>
            <a:ext cx="9956800" cy="1143000"/>
          </a:xfrm>
        </p:spPr>
        <p:txBody>
          <a:bodyPr/>
          <a:lstStyle/>
          <a:p>
            <a:r>
              <a:rPr lang="en-US" b="1" dirty="0"/>
              <a:t>USG Complaint Dismissal </a:t>
            </a:r>
          </a:p>
        </p:txBody>
      </p:sp>
      <p:sp>
        <p:nvSpPr>
          <p:cNvPr id="3" name="Content Placeholder 2">
            <a:extLst>
              <a:ext uri="{FF2B5EF4-FFF2-40B4-BE49-F238E27FC236}">
                <a16:creationId xmlns:a16="http://schemas.microsoft.com/office/drawing/2014/main" id="{12C8ABF8-A1BF-4CBF-8A93-D269EE7D68F4}"/>
              </a:ext>
            </a:extLst>
          </p:cNvPr>
          <p:cNvSpPr>
            <a:spLocks noGrp="1"/>
          </p:cNvSpPr>
          <p:nvPr>
            <p:ph idx="1"/>
          </p:nvPr>
        </p:nvSpPr>
        <p:spPr>
          <a:xfrm>
            <a:off x="977684" y="1107831"/>
            <a:ext cx="10236632" cy="4500808"/>
          </a:xfrm>
        </p:spPr>
        <p:txBody>
          <a:bodyPr>
            <a:normAutofit fontScale="92500" lnSpcReduction="20000"/>
          </a:bodyPr>
          <a:lstStyle/>
          <a:p>
            <a:r>
              <a:rPr lang="en-US" dirty="0"/>
              <a:t>Any Sexual Misconduct complaint may be dismissed if: </a:t>
            </a:r>
          </a:p>
          <a:p>
            <a:pPr lvl="1"/>
            <a:r>
              <a:rPr lang="en-US" dirty="0"/>
              <a:t>The alleged conduct, even if proved, would not constitute Sexual Misconduct </a:t>
            </a:r>
          </a:p>
          <a:p>
            <a:pPr lvl="1"/>
            <a:r>
              <a:rPr lang="en-US" dirty="0"/>
              <a:t>The Complainant requests in writing to withdraw </a:t>
            </a:r>
          </a:p>
          <a:p>
            <a:pPr lvl="1"/>
            <a:r>
              <a:rPr lang="en-US" dirty="0"/>
              <a:t>The Respondent is no longer enrolled or employed </a:t>
            </a:r>
          </a:p>
          <a:p>
            <a:pPr lvl="1"/>
            <a:r>
              <a:rPr lang="en-US" dirty="0"/>
              <a:t>There are circumstances that prevent the gathering of sufficient evidence to reach a determination </a:t>
            </a:r>
          </a:p>
          <a:p>
            <a:pPr marL="457200" lvl="1" indent="0">
              <a:buNone/>
            </a:pPr>
            <a:endParaRPr lang="en-US" dirty="0"/>
          </a:p>
          <a:p>
            <a:r>
              <a:rPr lang="en-US" dirty="0"/>
              <a:t>Must provide written notice to both parties  with opportunity to appeal </a:t>
            </a:r>
          </a:p>
        </p:txBody>
      </p:sp>
      <p:sp>
        <p:nvSpPr>
          <p:cNvPr id="4" name="Slide Number Placeholder 3">
            <a:extLst>
              <a:ext uri="{FF2B5EF4-FFF2-40B4-BE49-F238E27FC236}">
                <a16:creationId xmlns:a16="http://schemas.microsoft.com/office/drawing/2014/main" id="{26D4A4B4-CA43-48BC-90EF-9DC083441D82}"/>
              </a:ext>
            </a:extLst>
          </p:cNvPr>
          <p:cNvSpPr>
            <a:spLocks noGrp="1"/>
          </p:cNvSpPr>
          <p:nvPr>
            <p:ph type="sldNum" sz="quarter" idx="10"/>
          </p:nvPr>
        </p:nvSpPr>
        <p:spPr/>
        <p:txBody>
          <a:bodyPr/>
          <a:lstStyle/>
          <a:p>
            <a:fld id="{64336152-522D-534E-A387-BE770A7CAF94}" type="slidenum">
              <a:rPr lang="en-US" smtClean="0"/>
              <a:pPr/>
              <a:t>43</a:t>
            </a:fld>
            <a:endParaRPr lang="en-US" dirty="0"/>
          </a:p>
        </p:txBody>
      </p:sp>
    </p:spTree>
    <p:extLst>
      <p:ext uri="{BB962C8B-B14F-4D97-AF65-F5344CB8AC3E}">
        <p14:creationId xmlns:p14="http://schemas.microsoft.com/office/powerpoint/2010/main" val="3605325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6183-8489-4596-839D-D9EF658043DA}"/>
              </a:ext>
            </a:extLst>
          </p:cNvPr>
          <p:cNvSpPr>
            <a:spLocks noGrp="1"/>
          </p:cNvSpPr>
          <p:nvPr>
            <p:ph type="title"/>
          </p:nvPr>
        </p:nvSpPr>
        <p:spPr/>
        <p:txBody>
          <a:bodyPr/>
          <a:lstStyle/>
          <a:p>
            <a:r>
              <a:rPr lang="en-US" b="1" dirty="0"/>
              <a:t>The Investigation Process </a:t>
            </a:r>
          </a:p>
        </p:txBody>
      </p:sp>
    </p:spTree>
    <p:extLst>
      <p:ext uri="{BB962C8B-B14F-4D97-AF65-F5344CB8AC3E}">
        <p14:creationId xmlns:p14="http://schemas.microsoft.com/office/powerpoint/2010/main" val="3726047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060F-DED9-4B0E-8809-4AF3B67BBF4A}"/>
              </a:ext>
            </a:extLst>
          </p:cNvPr>
          <p:cNvSpPr>
            <a:spLocks noGrp="1"/>
          </p:cNvSpPr>
          <p:nvPr>
            <p:ph type="title"/>
          </p:nvPr>
        </p:nvSpPr>
        <p:spPr>
          <a:xfrm>
            <a:off x="1117600" y="294806"/>
            <a:ext cx="9956800" cy="1143000"/>
          </a:xfrm>
        </p:spPr>
        <p:txBody>
          <a:bodyPr/>
          <a:lstStyle/>
          <a:p>
            <a:r>
              <a:rPr lang="en-US" b="1" dirty="0"/>
              <a:t>Expectations of Coordinators </a:t>
            </a:r>
          </a:p>
        </p:txBody>
      </p:sp>
      <p:sp>
        <p:nvSpPr>
          <p:cNvPr id="3" name="Content Placeholder 2">
            <a:extLst>
              <a:ext uri="{FF2B5EF4-FFF2-40B4-BE49-F238E27FC236}">
                <a16:creationId xmlns:a16="http://schemas.microsoft.com/office/drawing/2014/main" id="{11285C44-3507-40A2-BC65-4811CBBFCDF6}"/>
              </a:ext>
            </a:extLst>
          </p:cNvPr>
          <p:cNvSpPr>
            <a:spLocks noGrp="1"/>
          </p:cNvSpPr>
          <p:nvPr>
            <p:ph idx="1"/>
          </p:nvPr>
        </p:nvSpPr>
        <p:spPr>
          <a:xfrm>
            <a:off x="1257516" y="1420135"/>
            <a:ext cx="9956800" cy="4191000"/>
          </a:xfrm>
        </p:spPr>
        <p:txBody>
          <a:bodyPr>
            <a:normAutofit lnSpcReduction="10000"/>
          </a:bodyPr>
          <a:lstStyle/>
          <a:p>
            <a:r>
              <a:rPr lang="en-US" dirty="0"/>
              <a:t>Assign neutral investigators </a:t>
            </a:r>
          </a:p>
          <a:p>
            <a:r>
              <a:rPr lang="en-US" dirty="0"/>
              <a:t>Periodic status updates to stay abreast of the investigation status </a:t>
            </a:r>
          </a:p>
          <a:p>
            <a:r>
              <a:rPr lang="en-US" dirty="0"/>
              <a:t>Ensure adherence to current policy provisions</a:t>
            </a:r>
          </a:p>
          <a:p>
            <a:pPr lvl="1"/>
            <a:r>
              <a:rPr lang="en-US" dirty="0"/>
              <a:t>Procedural rights </a:t>
            </a:r>
          </a:p>
          <a:p>
            <a:pPr lvl="1"/>
            <a:r>
              <a:rPr lang="en-US" dirty="0"/>
              <a:t>Ensure objective evaluation of relevant evidence </a:t>
            </a:r>
          </a:p>
          <a:p>
            <a:pPr lvl="1"/>
            <a:r>
              <a:rPr lang="en-US" dirty="0"/>
              <a:t>Timelines  </a:t>
            </a:r>
          </a:p>
          <a:p>
            <a:r>
              <a:rPr lang="en-US" dirty="0"/>
              <a:t>Notify System Director as needed </a:t>
            </a:r>
          </a:p>
        </p:txBody>
      </p:sp>
      <p:sp>
        <p:nvSpPr>
          <p:cNvPr id="4" name="Slide Number Placeholder 3">
            <a:extLst>
              <a:ext uri="{FF2B5EF4-FFF2-40B4-BE49-F238E27FC236}">
                <a16:creationId xmlns:a16="http://schemas.microsoft.com/office/drawing/2014/main" id="{4AC54872-DBB4-4D5F-9459-9C744B5F5DF3}"/>
              </a:ext>
            </a:extLst>
          </p:cNvPr>
          <p:cNvSpPr>
            <a:spLocks noGrp="1"/>
          </p:cNvSpPr>
          <p:nvPr>
            <p:ph type="sldNum" sz="quarter" idx="10"/>
          </p:nvPr>
        </p:nvSpPr>
        <p:spPr/>
        <p:txBody>
          <a:bodyPr/>
          <a:lstStyle/>
          <a:p>
            <a:fld id="{64336152-522D-534E-A387-BE770A7CAF94}" type="slidenum">
              <a:rPr lang="en-US" smtClean="0"/>
              <a:pPr/>
              <a:t>45</a:t>
            </a:fld>
            <a:endParaRPr lang="en-US" dirty="0"/>
          </a:p>
        </p:txBody>
      </p:sp>
    </p:spTree>
    <p:extLst>
      <p:ext uri="{BB962C8B-B14F-4D97-AF65-F5344CB8AC3E}">
        <p14:creationId xmlns:p14="http://schemas.microsoft.com/office/powerpoint/2010/main" val="84814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 Considerations </a:t>
            </a:r>
          </a:p>
        </p:txBody>
      </p:sp>
      <p:sp>
        <p:nvSpPr>
          <p:cNvPr id="3" name="Content Placeholder 2"/>
          <p:cNvSpPr>
            <a:spLocks noGrp="1"/>
          </p:cNvSpPr>
          <p:nvPr>
            <p:ph sz="half" idx="1"/>
          </p:nvPr>
        </p:nvSpPr>
        <p:spPr>
          <a:xfrm>
            <a:off x="723331" y="1417639"/>
            <a:ext cx="5043606" cy="4525962"/>
          </a:xfrm>
        </p:spPr>
        <p:txBody>
          <a:bodyPr>
            <a:normAutofit fontScale="92500" lnSpcReduction="10000"/>
          </a:bodyPr>
          <a:lstStyle/>
          <a:p>
            <a:r>
              <a:rPr lang="en-US" dirty="0"/>
              <a:t>Any party or witness can elect not to participate </a:t>
            </a:r>
          </a:p>
          <a:p>
            <a:pPr lvl="1"/>
            <a:r>
              <a:rPr lang="en-US" dirty="0"/>
              <a:t>A non-response = a general denial </a:t>
            </a:r>
          </a:p>
          <a:p>
            <a:pPr lvl="1"/>
            <a:r>
              <a:rPr lang="en-US" dirty="0"/>
              <a:t>Non-response ≠ adverse inference </a:t>
            </a:r>
          </a:p>
          <a:p>
            <a:r>
              <a:rPr lang="en-US" dirty="0"/>
              <a:t>Any party has a right to an advisor, including an attorney</a:t>
            </a:r>
          </a:p>
          <a:p>
            <a:r>
              <a:rPr lang="en-US" dirty="0"/>
              <a:t>The parties may explore informal resolution  with university approval  </a:t>
            </a:r>
          </a:p>
        </p:txBody>
      </p:sp>
      <p:pic>
        <p:nvPicPr>
          <p:cNvPr id="6" name="Content Placeholder 5" descr="Free ‘After 5 Club’ support group for caretakers of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42245" y="2109640"/>
            <a:ext cx="3803987" cy="25215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2102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7F4-0B7C-4F78-B2AE-DEA7DFEC91F9}"/>
              </a:ext>
            </a:extLst>
          </p:cNvPr>
          <p:cNvSpPr>
            <a:spLocks noGrp="1"/>
          </p:cNvSpPr>
          <p:nvPr>
            <p:ph type="title"/>
          </p:nvPr>
        </p:nvSpPr>
        <p:spPr>
          <a:xfrm>
            <a:off x="1320800" y="261703"/>
            <a:ext cx="9956800" cy="1143000"/>
          </a:xfrm>
        </p:spPr>
        <p:txBody>
          <a:bodyPr/>
          <a:lstStyle/>
          <a:p>
            <a:r>
              <a:rPr lang="en-US" b="1" dirty="0"/>
              <a:t>Advisors </a:t>
            </a:r>
            <a:r>
              <a:rPr lang="en-US" dirty="0"/>
              <a:t> </a:t>
            </a:r>
          </a:p>
        </p:txBody>
      </p:sp>
      <p:sp>
        <p:nvSpPr>
          <p:cNvPr id="7" name="Content Placeholder 6">
            <a:extLst>
              <a:ext uri="{FF2B5EF4-FFF2-40B4-BE49-F238E27FC236}">
                <a16:creationId xmlns:a16="http://schemas.microsoft.com/office/drawing/2014/main" id="{D23941C4-8F6A-47A6-BE73-5BDEDDCAC0E3}"/>
              </a:ext>
            </a:extLst>
          </p:cNvPr>
          <p:cNvSpPr>
            <a:spLocks noGrp="1"/>
          </p:cNvSpPr>
          <p:nvPr>
            <p:ph sz="half" idx="1"/>
          </p:nvPr>
        </p:nvSpPr>
        <p:spPr>
          <a:xfrm>
            <a:off x="914400" y="1230923"/>
            <a:ext cx="5384800" cy="4712678"/>
          </a:xfrm>
        </p:spPr>
        <p:txBody>
          <a:bodyPr>
            <a:normAutofit/>
          </a:bodyPr>
          <a:lstStyle/>
          <a:p>
            <a:pPr marL="0" indent="0" algn="ctr">
              <a:buNone/>
            </a:pPr>
            <a:r>
              <a:rPr lang="en-US" sz="2400" dirty="0">
                <a:solidFill>
                  <a:srgbClr val="FF0000"/>
                </a:solidFill>
              </a:rPr>
              <a:t>Title IX Complaints </a:t>
            </a:r>
          </a:p>
          <a:p>
            <a:r>
              <a:rPr lang="en-US" sz="2400" dirty="0"/>
              <a:t>Parties have a right to an advisor of their choice </a:t>
            </a:r>
          </a:p>
          <a:p>
            <a:r>
              <a:rPr lang="en-US" sz="2400" dirty="0"/>
              <a:t>Advisor may accompany party to all meetings and hearings </a:t>
            </a:r>
          </a:p>
          <a:p>
            <a:r>
              <a:rPr lang="en-US" sz="2400" dirty="0"/>
              <a:t>Provided a copy of the investigation report and directly related information </a:t>
            </a:r>
          </a:p>
          <a:p>
            <a:r>
              <a:rPr lang="en-US" sz="2400" dirty="0"/>
              <a:t>All communication will be between the institution and the party </a:t>
            </a:r>
          </a:p>
          <a:p>
            <a:pPr marL="0" indent="0">
              <a:buNone/>
            </a:pPr>
            <a:endParaRPr lang="en-US" sz="2400" dirty="0">
              <a:solidFill>
                <a:srgbClr val="0070C0"/>
              </a:solidFill>
            </a:endParaRPr>
          </a:p>
          <a:p>
            <a:endParaRPr lang="en-US" sz="2400" dirty="0">
              <a:solidFill>
                <a:srgbClr val="FF0000"/>
              </a:solidFill>
            </a:endParaRPr>
          </a:p>
        </p:txBody>
      </p:sp>
      <p:sp>
        <p:nvSpPr>
          <p:cNvPr id="8" name="Content Placeholder 7">
            <a:extLst>
              <a:ext uri="{FF2B5EF4-FFF2-40B4-BE49-F238E27FC236}">
                <a16:creationId xmlns:a16="http://schemas.microsoft.com/office/drawing/2014/main" id="{C6DA35CB-6C77-41A2-A74B-6FA8DC519F5F}"/>
              </a:ext>
            </a:extLst>
          </p:cNvPr>
          <p:cNvSpPr>
            <a:spLocks noGrp="1"/>
          </p:cNvSpPr>
          <p:nvPr>
            <p:ph sz="half" idx="2"/>
          </p:nvPr>
        </p:nvSpPr>
        <p:spPr>
          <a:xfrm>
            <a:off x="6299200" y="1230922"/>
            <a:ext cx="5283200" cy="4712678"/>
          </a:xfrm>
        </p:spPr>
        <p:txBody>
          <a:bodyPr>
            <a:normAutofit/>
          </a:bodyPr>
          <a:lstStyle/>
          <a:p>
            <a:pPr marL="0" indent="0" algn="ctr">
              <a:buNone/>
            </a:pPr>
            <a:r>
              <a:rPr lang="en-US" sz="2400" dirty="0">
                <a:solidFill>
                  <a:srgbClr val="0070C0"/>
                </a:solidFill>
              </a:rPr>
              <a:t>Sexual Misconduct Complaints</a:t>
            </a:r>
          </a:p>
          <a:p>
            <a:r>
              <a:rPr lang="en-US" sz="2400" dirty="0"/>
              <a:t> Parties have a right to an advisor of their choice</a:t>
            </a:r>
          </a:p>
          <a:p>
            <a:pPr marL="0" indent="0">
              <a:buNone/>
            </a:pPr>
            <a:endParaRPr lang="en-US" sz="2400" dirty="0"/>
          </a:p>
          <a:p>
            <a:r>
              <a:rPr lang="en-US" sz="2400" dirty="0"/>
              <a:t>Advisor may accompany party to all meetings and hearings </a:t>
            </a:r>
          </a:p>
          <a:p>
            <a:pPr marL="0" indent="0">
              <a:buNone/>
            </a:pPr>
            <a:endParaRPr lang="en-US" sz="2400" dirty="0"/>
          </a:p>
          <a:p>
            <a:r>
              <a:rPr lang="en-US" sz="2400" dirty="0"/>
              <a:t>All communication will be between the institution and the party </a:t>
            </a:r>
          </a:p>
          <a:p>
            <a:endParaRPr lang="en-US" sz="2400" dirty="0">
              <a:solidFill>
                <a:srgbClr val="0070C0"/>
              </a:solidFill>
            </a:endParaRPr>
          </a:p>
          <a:p>
            <a:endParaRPr lang="en-US" dirty="0">
              <a:solidFill>
                <a:srgbClr val="0070C0"/>
              </a:solidFill>
            </a:endParaRPr>
          </a:p>
        </p:txBody>
      </p:sp>
      <p:sp>
        <p:nvSpPr>
          <p:cNvPr id="4" name="Slide Number Placeholder 3">
            <a:extLst>
              <a:ext uri="{FF2B5EF4-FFF2-40B4-BE49-F238E27FC236}">
                <a16:creationId xmlns:a16="http://schemas.microsoft.com/office/drawing/2014/main" id="{C768580F-E52F-4D3B-9480-7F1B18D2CA98}"/>
              </a:ext>
            </a:extLst>
          </p:cNvPr>
          <p:cNvSpPr>
            <a:spLocks noGrp="1"/>
          </p:cNvSpPr>
          <p:nvPr>
            <p:ph type="sldNum" sz="quarter" idx="10"/>
          </p:nvPr>
        </p:nvSpPr>
        <p:spPr/>
        <p:txBody>
          <a:bodyPr/>
          <a:lstStyle/>
          <a:p>
            <a:fld id="{64336152-522D-534E-A387-BE770A7CAF94}" type="slidenum">
              <a:rPr lang="en-US" smtClean="0"/>
              <a:pPr/>
              <a:t>47</a:t>
            </a:fld>
            <a:endParaRPr lang="en-US" dirty="0"/>
          </a:p>
        </p:txBody>
      </p:sp>
    </p:spTree>
    <p:extLst>
      <p:ext uri="{BB962C8B-B14F-4D97-AF65-F5344CB8AC3E}">
        <p14:creationId xmlns:p14="http://schemas.microsoft.com/office/powerpoint/2010/main" val="3731230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 </a:t>
            </a:r>
            <a:r>
              <a:rPr lang="en-US" sz="2400" dirty="0"/>
              <a:t>§106.45(b)(5)</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fontScale="85000" lnSpcReduction="20000"/>
          </a:bodyPr>
          <a:lstStyle/>
          <a:p>
            <a:r>
              <a:rPr lang="en-US" dirty="0"/>
              <a:t>The burden of proof AND burden of gathering evidence is on the institution </a:t>
            </a:r>
          </a:p>
          <a:p>
            <a:pPr marL="0" indent="0">
              <a:buNone/>
            </a:pPr>
            <a:endParaRPr lang="en-US" dirty="0"/>
          </a:p>
          <a:p>
            <a:r>
              <a:rPr lang="en-US" dirty="0"/>
              <a:t>Information protected by legal privilege, may not be accessed, disclosed or relied upon unless a waiver is obtained </a:t>
            </a:r>
          </a:p>
          <a:p>
            <a:pPr marL="0" indent="0">
              <a:buNone/>
            </a:pPr>
            <a:endParaRPr lang="en-US" dirty="0"/>
          </a:p>
          <a:p>
            <a:r>
              <a:rPr lang="en-US" dirty="0"/>
              <a:t>Questions and evidence regarding the Complainant’s sexual predisposition or prior sexual behavior are not relevant, UNLESS used to prove: </a:t>
            </a:r>
          </a:p>
          <a:p>
            <a:pPr lvl="1"/>
            <a:r>
              <a:rPr lang="en-US" dirty="0"/>
              <a:t>Someone other than the Respondent committed the conduct OR </a:t>
            </a:r>
          </a:p>
          <a:p>
            <a:pPr lvl="1"/>
            <a:r>
              <a:rPr lang="en-US" dirty="0"/>
              <a:t>Offered to prove consent between the parties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fld id="{64336152-522D-534E-A387-BE770A7CAF94}" type="slidenum">
              <a:rPr lang="en-US" smtClean="0"/>
              <a:pPr/>
              <a:t>48</a:t>
            </a:fld>
            <a:endParaRPr lang="en-US" dirty="0"/>
          </a:p>
        </p:txBody>
      </p:sp>
    </p:spTree>
    <p:extLst>
      <p:ext uri="{BB962C8B-B14F-4D97-AF65-F5344CB8AC3E}">
        <p14:creationId xmlns:p14="http://schemas.microsoft.com/office/powerpoint/2010/main" val="3031102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92-2D9E-42DD-AF04-788F3767ACDE}"/>
              </a:ext>
            </a:extLst>
          </p:cNvPr>
          <p:cNvSpPr>
            <a:spLocks noGrp="1"/>
          </p:cNvSpPr>
          <p:nvPr>
            <p:ph type="title"/>
          </p:nvPr>
        </p:nvSpPr>
        <p:spPr/>
        <p:txBody>
          <a:bodyPr/>
          <a:lstStyle/>
          <a:p>
            <a:r>
              <a:rPr lang="en-US" b="1" dirty="0"/>
              <a:t>Access to Information </a:t>
            </a:r>
            <a:r>
              <a:rPr lang="en-US" sz="2400" dirty="0"/>
              <a:t>§106.45(b)(5)(vi) </a:t>
            </a:r>
            <a:endParaRPr lang="en-US" dirty="0"/>
          </a:p>
        </p:txBody>
      </p:sp>
      <p:sp>
        <p:nvSpPr>
          <p:cNvPr id="3" name="Content Placeholder 2">
            <a:extLst>
              <a:ext uri="{FF2B5EF4-FFF2-40B4-BE49-F238E27FC236}">
                <a16:creationId xmlns:a16="http://schemas.microsoft.com/office/drawing/2014/main" id="{F8E5E558-A55C-4CA8-8E8D-977442A299A9}"/>
              </a:ext>
            </a:extLst>
          </p:cNvPr>
          <p:cNvSpPr>
            <a:spLocks noGrp="1"/>
          </p:cNvSpPr>
          <p:nvPr>
            <p:ph sz="half" idx="1"/>
          </p:nvPr>
        </p:nvSpPr>
        <p:spPr>
          <a:xfrm>
            <a:off x="609600" y="1213338"/>
            <a:ext cx="5689600" cy="4730263"/>
          </a:xfrm>
        </p:spPr>
        <p:txBody>
          <a:bodyPr>
            <a:normAutofit fontScale="92500" lnSpcReduction="20000"/>
          </a:bodyPr>
          <a:lstStyle/>
          <a:p>
            <a:r>
              <a:rPr lang="en-US" dirty="0"/>
              <a:t>Parties have a right to review the investigation report prior to its finalization </a:t>
            </a:r>
          </a:p>
          <a:p>
            <a:pPr marL="0" indent="0">
              <a:buNone/>
            </a:pPr>
            <a:endParaRPr lang="en-US" dirty="0"/>
          </a:p>
          <a:p>
            <a:r>
              <a:rPr lang="en-US" dirty="0"/>
              <a:t> Parties have a right to receive a copy of all directly related information</a:t>
            </a:r>
          </a:p>
          <a:p>
            <a:pPr marL="0" indent="0">
              <a:buNone/>
            </a:pPr>
            <a:endParaRPr lang="en-US" dirty="0"/>
          </a:p>
          <a:p>
            <a:r>
              <a:rPr lang="en-US" dirty="0"/>
              <a:t>Procedurally can occur simultaneously or at different times </a:t>
            </a:r>
          </a:p>
          <a:p>
            <a:pPr marL="0" indent="0">
              <a:buNone/>
            </a:pPr>
            <a:endParaRPr lang="en-US" dirty="0"/>
          </a:p>
          <a:p>
            <a:r>
              <a:rPr lang="en-US" dirty="0"/>
              <a:t>10 calendar days to review </a:t>
            </a:r>
          </a:p>
        </p:txBody>
      </p:sp>
      <p:pic>
        <p:nvPicPr>
          <p:cNvPr id="7" name="Content Placeholder 6" descr="A picture containing small, dark, holding, standing&#10;&#10;Description automatically generated">
            <a:extLst>
              <a:ext uri="{FF2B5EF4-FFF2-40B4-BE49-F238E27FC236}">
                <a16:creationId xmlns:a16="http://schemas.microsoft.com/office/drawing/2014/main" id="{B5EE649E-FDAA-4546-96EC-27A106F5282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37625" y="1483793"/>
            <a:ext cx="4406349" cy="4393651"/>
          </a:xfrm>
        </p:spPr>
      </p:pic>
      <p:sp>
        <p:nvSpPr>
          <p:cNvPr id="5" name="Slide Number Placeholder 4">
            <a:extLst>
              <a:ext uri="{FF2B5EF4-FFF2-40B4-BE49-F238E27FC236}">
                <a16:creationId xmlns:a16="http://schemas.microsoft.com/office/drawing/2014/main" id="{53A2424B-1717-4BA7-A948-D91B988A63F0}"/>
              </a:ext>
            </a:extLst>
          </p:cNvPr>
          <p:cNvSpPr>
            <a:spLocks noGrp="1"/>
          </p:cNvSpPr>
          <p:nvPr>
            <p:ph type="sldNum" sz="quarter" idx="10"/>
          </p:nvPr>
        </p:nvSpPr>
        <p:spPr/>
        <p:txBody>
          <a:bodyPr/>
          <a:lstStyle/>
          <a:p>
            <a:fld id="{64336152-522D-534E-A387-BE770A7CAF94}" type="slidenum">
              <a:rPr lang="en-US" smtClean="0"/>
              <a:pPr/>
              <a:t>49</a:t>
            </a:fld>
            <a:endParaRPr lang="en-US" dirty="0"/>
          </a:p>
        </p:txBody>
      </p:sp>
      <p:sp>
        <p:nvSpPr>
          <p:cNvPr id="8" name="TextBox 7">
            <a:extLst>
              <a:ext uri="{FF2B5EF4-FFF2-40B4-BE49-F238E27FC236}">
                <a16:creationId xmlns:a16="http://schemas.microsoft.com/office/drawing/2014/main" id="{1C95B2B2-C7F1-4F14-9DF5-22B723DA78C7}"/>
              </a:ext>
            </a:extLst>
          </p:cNvPr>
          <p:cNvSpPr txBox="1"/>
          <p:nvPr/>
        </p:nvSpPr>
        <p:spPr>
          <a:xfrm>
            <a:off x="6737625" y="5877444"/>
            <a:ext cx="4406349" cy="230832"/>
          </a:xfrm>
          <a:prstGeom prst="rect">
            <a:avLst/>
          </a:prstGeom>
          <a:noFill/>
        </p:spPr>
        <p:txBody>
          <a:bodyPr wrap="square" rtlCol="0">
            <a:spAutoFit/>
          </a:bodyPr>
          <a:lstStyle/>
          <a:p>
            <a:r>
              <a:rPr lang="en-US" sz="900">
                <a:hlinkClick r:id="rId4" tooltip="http://www.muli.com.au/project-review-cost-process"/>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1398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FC2748-2FF6-4217-A72F-1F7F5FAB0307}"/>
              </a:ext>
            </a:extLst>
          </p:cNvPr>
          <p:cNvSpPr>
            <a:spLocks noGrp="1"/>
          </p:cNvSpPr>
          <p:nvPr>
            <p:ph type="title"/>
          </p:nvPr>
        </p:nvSpPr>
        <p:spPr/>
        <p:txBody>
          <a:bodyPr/>
          <a:lstStyle/>
          <a:p>
            <a:r>
              <a:rPr lang="en-US" b="1" dirty="0"/>
              <a:t>The Investigation Report </a:t>
            </a:r>
            <a:r>
              <a:rPr lang="en-US" sz="2400" dirty="0"/>
              <a:t>§106.45(5)(vii) </a:t>
            </a:r>
            <a:endParaRPr lang="en-US" dirty="0"/>
          </a:p>
        </p:txBody>
      </p:sp>
      <p:sp>
        <p:nvSpPr>
          <p:cNvPr id="7" name="Content Placeholder 6">
            <a:extLst>
              <a:ext uri="{FF2B5EF4-FFF2-40B4-BE49-F238E27FC236}">
                <a16:creationId xmlns:a16="http://schemas.microsoft.com/office/drawing/2014/main" id="{ED233E3A-DE92-4128-82D1-E251EA0826EC}"/>
              </a:ext>
            </a:extLst>
          </p:cNvPr>
          <p:cNvSpPr>
            <a:spLocks noGrp="1"/>
          </p:cNvSpPr>
          <p:nvPr>
            <p:ph idx="1"/>
          </p:nvPr>
        </p:nvSpPr>
        <p:spPr>
          <a:xfrm>
            <a:off x="773723" y="1266092"/>
            <a:ext cx="10808677" cy="4659923"/>
          </a:xfrm>
        </p:spPr>
        <p:txBody>
          <a:bodyPr>
            <a:normAutofit fontScale="92500" lnSpcReduction="20000"/>
          </a:bodyPr>
          <a:lstStyle/>
          <a:p>
            <a:r>
              <a:rPr lang="en-US" dirty="0"/>
              <a:t>Must fairly summarize relevant evidence </a:t>
            </a:r>
          </a:p>
          <a:p>
            <a:pPr marL="0" indent="0">
              <a:buNone/>
            </a:pPr>
            <a:endParaRPr lang="en-US" dirty="0"/>
          </a:p>
          <a:p>
            <a:r>
              <a:rPr lang="en-US" dirty="0"/>
              <a:t>An objective evaluation of the information [inculpatory and exculpatory] </a:t>
            </a:r>
          </a:p>
          <a:p>
            <a:pPr lvl="1"/>
            <a:r>
              <a:rPr lang="en-US" dirty="0"/>
              <a:t>Credibility assessments cannot be based on a person’s status</a:t>
            </a:r>
          </a:p>
          <a:p>
            <a:pPr marL="0" indent="0">
              <a:buNone/>
            </a:pPr>
            <a:endParaRPr lang="en-US" dirty="0"/>
          </a:p>
          <a:p>
            <a:r>
              <a:rPr lang="en-US" dirty="0"/>
              <a:t>Sample report sections still apply</a:t>
            </a:r>
          </a:p>
          <a:p>
            <a:pPr marL="0" indent="0">
              <a:buNone/>
            </a:pPr>
            <a:r>
              <a:rPr lang="en-US" dirty="0"/>
              <a:t> </a:t>
            </a:r>
          </a:p>
          <a:p>
            <a:r>
              <a:rPr lang="en-US" dirty="0"/>
              <a:t>Final report provided to the parties at least 10 days calendar days prior to the hearing </a:t>
            </a:r>
          </a:p>
          <a:p>
            <a:endParaRPr lang="en-US" dirty="0"/>
          </a:p>
        </p:txBody>
      </p:sp>
      <p:sp>
        <p:nvSpPr>
          <p:cNvPr id="5" name="Slide Number Placeholder 4">
            <a:extLst>
              <a:ext uri="{FF2B5EF4-FFF2-40B4-BE49-F238E27FC236}">
                <a16:creationId xmlns:a16="http://schemas.microsoft.com/office/drawing/2014/main" id="{550594B8-4717-4E81-A272-604DE0C65211}"/>
              </a:ext>
            </a:extLst>
          </p:cNvPr>
          <p:cNvSpPr>
            <a:spLocks noGrp="1"/>
          </p:cNvSpPr>
          <p:nvPr>
            <p:ph type="sldNum" sz="quarter" idx="10"/>
          </p:nvPr>
        </p:nvSpPr>
        <p:spPr/>
        <p:txBody>
          <a:bodyPr/>
          <a:lstStyle/>
          <a:p>
            <a:fld id="{64336152-522D-534E-A387-BE770A7CAF94}" type="slidenum">
              <a:rPr lang="en-US" smtClean="0"/>
              <a:pPr/>
              <a:t>50</a:t>
            </a:fld>
            <a:endParaRPr lang="en-US" dirty="0"/>
          </a:p>
        </p:txBody>
      </p:sp>
    </p:spTree>
    <p:extLst>
      <p:ext uri="{BB962C8B-B14F-4D97-AF65-F5344CB8AC3E}">
        <p14:creationId xmlns:p14="http://schemas.microsoft.com/office/powerpoint/2010/main" val="887482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Understanding </a:t>
            </a:r>
            <a:br>
              <a:rPr lang="en-US" b="1" dirty="0"/>
            </a:br>
            <a:r>
              <a:rPr lang="en-US" b="1" dirty="0"/>
              <a:t>The Force-Incapacity-Consent Construct </a:t>
            </a:r>
          </a:p>
        </p:txBody>
      </p:sp>
    </p:spTree>
    <p:extLst>
      <p:ext uri="{BB962C8B-B14F-4D97-AF65-F5344CB8AC3E}">
        <p14:creationId xmlns:p14="http://schemas.microsoft.com/office/powerpoint/2010/main" val="26510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Construct </a:t>
            </a:r>
          </a:p>
        </p:txBody>
      </p:sp>
      <p:sp>
        <p:nvSpPr>
          <p:cNvPr id="3" name="Content Placeholder 2"/>
          <p:cNvSpPr>
            <a:spLocks noGrp="1"/>
          </p:cNvSpPr>
          <p:nvPr>
            <p:ph idx="1"/>
          </p:nvPr>
        </p:nvSpPr>
        <p:spPr>
          <a:xfrm>
            <a:off x="824248" y="1417639"/>
            <a:ext cx="10758152" cy="4373562"/>
          </a:xfrm>
        </p:spPr>
        <p:txBody>
          <a:bodyPr>
            <a:normAutofit fontScale="70000" lnSpcReduction="20000"/>
          </a:bodyPr>
          <a:lstStyle/>
          <a:p>
            <a:pPr marL="514350" indent="-514350">
              <a:lnSpc>
                <a:spcPct val="160000"/>
              </a:lnSpc>
              <a:buAutoNum type="arabicPeriod"/>
            </a:pPr>
            <a:r>
              <a:rPr lang="en-US" dirty="0"/>
              <a:t>Was </a:t>
            </a:r>
            <a:r>
              <a:rPr lang="en-US" b="1" dirty="0"/>
              <a:t>force</a:t>
            </a:r>
            <a:r>
              <a:rPr lang="en-US" dirty="0"/>
              <a:t> used by the Respondent to engage in the sexual activity? </a:t>
            </a:r>
          </a:p>
          <a:p>
            <a:pPr marL="514350" indent="-514350">
              <a:lnSpc>
                <a:spcPct val="160000"/>
              </a:lnSpc>
              <a:buAutoNum type="arabicPeriod"/>
            </a:pPr>
            <a:r>
              <a:rPr lang="en-US" dirty="0"/>
              <a:t>Was the Complainant </a:t>
            </a:r>
            <a:r>
              <a:rPr lang="en-US" b="1" dirty="0"/>
              <a:t>Incapacitated</a:t>
            </a:r>
            <a:r>
              <a:rPr lang="en-US" dirty="0"/>
              <a:t>? </a:t>
            </a:r>
          </a:p>
          <a:p>
            <a:pPr marL="914400" lvl="1" indent="-514350">
              <a:buFont typeface="+mj-lt"/>
              <a:buAutoNum type="alphaLcParenR"/>
            </a:pPr>
            <a:r>
              <a:rPr lang="en-US" dirty="0"/>
              <a:t>Did the Respondent know OR </a:t>
            </a:r>
          </a:p>
          <a:p>
            <a:pPr marL="914400" lvl="1" indent="-514350">
              <a:lnSpc>
                <a:spcPct val="170000"/>
              </a:lnSpc>
              <a:buAutoNum type="alphaLcParenR"/>
            </a:pPr>
            <a:r>
              <a:rPr lang="en-US" dirty="0"/>
              <a:t>Should the Respondent have known that the Complainant was incapacitated? </a:t>
            </a:r>
          </a:p>
          <a:p>
            <a:pPr marL="514350" indent="-514350">
              <a:lnSpc>
                <a:spcPct val="170000"/>
              </a:lnSpc>
              <a:buAutoNum type="arabicPeriod"/>
            </a:pPr>
            <a:r>
              <a:rPr lang="en-US" dirty="0"/>
              <a:t>What </a:t>
            </a:r>
            <a:r>
              <a:rPr lang="en-US" b="1" dirty="0"/>
              <a:t>clear words or actions </a:t>
            </a:r>
            <a:r>
              <a:rPr lang="en-US" dirty="0"/>
              <a:t>by the Complainant gave the Respondent indication that the </a:t>
            </a:r>
            <a:r>
              <a:rPr lang="en-US" b="1" dirty="0"/>
              <a:t>sexual activity was mutually agreed upon</a:t>
            </a:r>
            <a:r>
              <a:rPr lang="en-US" dirty="0"/>
              <a:t>? </a:t>
            </a:r>
          </a:p>
          <a:p>
            <a:pPr marL="514350" indent="-514350">
              <a:lnSpc>
                <a:spcPct val="170000"/>
              </a:lnSpc>
              <a:buAutoNum type="arabicPeriod"/>
            </a:pPr>
            <a:r>
              <a:rPr lang="en-US" dirty="0"/>
              <a:t>Was the Complainant’s consent </a:t>
            </a:r>
            <a:r>
              <a:rPr lang="en-US" b="1" dirty="0"/>
              <a:t>withdrawn</a:t>
            </a:r>
            <a:r>
              <a:rPr lang="en-US" dirty="0"/>
              <a:t> during the sexual activity?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2167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75763" y="1236372"/>
            <a:ext cx="5423437" cy="4707229"/>
          </a:xfrm>
        </p:spPr>
        <p:txBody>
          <a:bodyPr>
            <a:normAutofit lnSpcReduction="10000"/>
          </a:bodyPr>
          <a:lstStyle/>
          <a:p>
            <a:r>
              <a:rPr lang="en-US" sz="2400" b="1" dirty="0"/>
              <a:t>Words or actions </a:t>
            </a:r>
            <a:r>
              <a:rPr lang="en-US" sz="2400" dirty="0"/>
              <a:t>that show a </a:t>
            </a:r>
            <a:r>
              <a:rPr lang="en-US" sz="2400" b="1" dirty="0"/>
              <a:t>knowing</a:t>
            </a:r>
            <a:r>
              <a:rPr lang="en-US" sz="2400" dirty="0"/>
              <a:t> and </a:t>
            </a:r>
            <a:r>
              <a:rPr lang="en-US" sz="2400" b="1" dirty="0"/>
              <a:t>voluntary</a:t>
            </a:r>
            <a:r>
              <a:rPr lang="en-US" sz="2400" dirty="0"/>
              <a:t> </a:t>
            </a:r>
            <a:r>
              <a:rPr lang="en-US" sz="2400" b="1" dirty="0"/>
              <a:t>willingness</a:t>
            </a:r>
            <a:r>
              <a:rPr lang="en-US" sz="2400" dirty="0"/>
              <a:t> to engage in a </a:t>
            </a:r>
            <a:r>
              <a:rPr lang="en-US" sz="2400" b="1" dirty="0"/>
              <a:t>mutually agreed upon sexual activity </a:t>
            </a:r>
            <a:endParaRPr lang="en-US" sz="2400" dirty="0"/>
          </a:p>
          <a:p>
            <a:pPr marL="0" indent="0">
              <a:buNone/>
            </a:pPr>
            <a:endParaRPr lang="en-US" sz="2000" dirty="0"/>
          </a:p>
          <a:p>
            <a:r>
              <a:rPr lang="en-US" sz="2400" dirty="0"/>
              <a:t>Past consent ≠ Present consent </a:t>
            </a:r>
          </a:p>
          <a:p>
            <a:pPr marL="0" indent="0">
              <a:buNone/>
            </a:pPr>
            <a:endParaRPr lang="en-US" sz="2000" dirty="0"/>
          </a:p>
          <a:p>
            <a:r>
              <a:rPr lang="en-US" sz="2400" dirty="0"/>
              <a:t>The scope of consent matters </a:t>
            </a:r>
          </a:p>
          <a:p>
            <a:pPr marL="0" indent="0">
              <a:buNone/>
            </a:pPr>
            <a:endParaRPr lang="en-US" sz="2000" dirty="0"/>
          </a:p>
          <a:p>
            <a:r>
              <a:rPr lang="en-US" sz="2400" dirty="0"/>
              <a:t>Can be invalidated by: force, intimidation, incapacitation, or withdrawal </a:t>
            </a:r>
          </a:p>
          <a:p>
            <a:endParaRPr lang="en-US" dirty="0"/>
          </a:p>
        </p:txBody>
      </p:sp>
      <p:pic>
        <p:nvPicPr>
          <p:cNvPr id="6" name="Content Placeholder 5" descr="Free illustration: Yes, &lt;strong&gt;Consent&lt;/strong&gt;, Hook, Check Mark - Fre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1846847"/>
            <a:ext cx="5080000" cy="385010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0740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t>
            </a:r>
          </a:p>
        </p:txBody>
      </p:sp>
      <p:sp>
        <p:nvSpPr>
          <p:cNvPr id="3" name="Content Placeholder 2"/>
          <p:cNvSpPr>
            <a:spLocks noGrp="1"/>
          </p:cNvSpPr>
          <p:nvPr>
            <p:ph idx="1"/>
          </p:nvPr>
        </p:nvSpPr>
        <p:spPr>
          <a:xfrm>
            <a:off x="1257516" y="1303986"/>
            <a:ext cx="9956800" cy="4191000"/>
          </a:xfrm>
        </p:spPr>
        <p:txBody>
          <a:bodyPr>
            <a:normAutofit fontScale="92500"/>
          </a:bodyPr>
          <a:lstStyle/>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Was force used by the </a:t>
            </a:r>
            <a:r>
              <a:rPr lang="en-US" sz="2800" dirty="0">
                <a:solidFill>
                  <a:prstClr val="black"/>
                </a:solidFill>
                <a:latin typeface="Century Gothic" panose="020B0502020202020204" pitchFamily="34" charset="0"/>
              </a:rPr>
              <a:t>Respondent</a:t>
            </a:r>
            <a:r>
              <a:rPr lang="en-US" sz="2800" dirty="0">
                <a:solidFill>
                  <a:prstClr val="black"/>
                </a:solidFill>
                <a:latin typeface="Century Gothic" panose="020B0502020202020204" pitchFamily="34" charset="0"/>
                <a:cs typeface="+mn-cs"/>
              </a:rPr>
              <a:t> to engage in the sexual activity? </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Because consent must be voluntary (an act of free will) consent cannot be obtained through use of force</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Types of Force to consider:</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Physical violence -- hitting, restraint, pushing, kicking, etc.</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Threats -- anything that gets the other person to do something they wouldn’t ordinarily have done absent the threat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69680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Continued </a:t>
            </a:r>
          </a:p>
        </p:txBody>
      </p:sp>
      <p:sp>
        <p:nvSpPr>
          <p:cNvPr id="3" name="Content Placeholder 2"/>
          <p:cNvSpPr>
            <a:spLocks noGrp="1"/>
          </p:cNvSpPr>
          <p:nvPr>
            <p:ph idx="1"/>
          </p:nvPr>
        </p:nvSpPr>
        <p:spPr>
          <a:xfrm>
            <a:off x="587814" y="1590542"/>
            <a:ext cx="10994586" cy="4307981"/>
          </a:xfrm>
        </p:spPr>
        <p:txBody>
          <a:bodyPr>
            <a:normAutofit/>
          </a:bodyPr>
          <a:lstStyle/>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Intimidation</a:t>
            </a:r>
            <a:r>
              <a:rPr lang="en-US" dirty="0">
                <a:latin typeface="Century Gothic" panose="020B0502020202020204" pitchFamily="34" charset="0"/>
                <a:ea typeface="ＭＳ Ｐゴシック" charset="0"/>
              </a:rPr>
              <a:t> - an implied threat that menaces and/or causes reasonable fear</a:t>
            </a:r>
          </a:p>
          <a:p>
            <a:pPr lvl="1"/>
            <a:endParaRPr lang="en-US" dirty="0">
              <a:latin typeface="Century Gothic" panose="020B0502020202020204" pitchFamily="34" charset="0"/>
              <a:ea typeface="ＭＳ Ｐゴシック" charset="0"/>
            </a:endParaRPr>
          </a:p>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Coercion</a:t>
            </a:r>
            <a:r>
              <a:rPr lang="en-US" dirty="0">
                <a:latin typeface="Century Gothic" panose="020B0502020202020204" pitchFamily="34" charset="0"/>
                <a:ea typeface="ＭＳ Ｐゴシック" charset="0"/>
              </a:rPr>
              <a:t> – the application of an unreasonable amount of pressure for sexual access </a:t>
            </a:r>
          </a:p>
          <a:p>
            <a:pPr lvl="2"/>
            <a:r>
              <a:rPr lang="en-US" dirty="0">
                <a:latin typeface="Century Gothic" panose="020B0502020202020204" pitchFamily="34" charset="0"/>
                <a:ea typeface="ＭＳ Ｐゴシック" charset="0"/>
              </a:rPr>
              <a:t>Consider:</a:t>
            </a:r>
          </a:p>
          <a:p>
            <a:pPr lvl="3"/>
            <a:r>
              <a:rPr lang="en-US" dirty="0">
                <a:latin typeface="Century Gothic" panose="020B0502020202020204" pitchFamily="34" charset="0"/>
                <a:ea typeface="ＭＳ Ｐゴシック" charset="0"/>
              </a:rPr>
              <a:t>Frequency</a:t>
            </a:r>
          </a:p>
          <a:p>
            <a:pPr lvl="3"/>
            <a:r>
              <a:rPr lang="en-US" dirty="0">
                <a:latin typeface="Century Gothic" panose="020B0502020202020204" pitchFamily="34" charset="0"/>
                <a:ea typeface="ＭＳ Ｐゴシック" charset="0"/>
              </a:rPr>
              <a:t>Intensity</a:t>
            </a:r>
          </a:p>
          <a:p>
            <a:pPr lvl="3"/>
            <a:r>
              <a:rPr lang="en-US" dirty="0">
                <a:latin typeface="Century Gothic" panose="020B0502020202020204" pitchFamily="34" charset="0"/>
                <a:ea typeface="ＭＳ Ｐゴシック" charset="0"/>
              </a:rPr>
              <a:t>Duration</a:t>
            </a:r>
          </a:p>
          <a:p>
            <a:pPr lvl="3"/>
            <a:r>
              <a:rPr lang="en-US" dirty="0">
                <a:latin typeface="Century Gothic" panose="020B0502020202020204" pitchFamily="34" charset="0"/>
                <a:ea typeface="ＭＳ Ｐゴシック" charset="0"/>
              </a:rPr>
              <a:t>Isolation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57581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Analysis </a:t>
            </a:r>
          </a:p>
        </p:txBody>
      </p:sp>
      <p:sp>
        <p:nvSpPr>
          <p:cNvPr id="3" name="Content Placeholder 2"/>
          <p:cNvSpPr>
            <a:spLocks noGrp="1"/>
          </p:cNvSpPr>
          <p:nvPr>
            <p:ph idx="1"/>
          </p:nvPr>
        </p:nvSpPr>
        <p:spPr>
          <a:xfrm>
            <a:off x="1262743" y="1417639"/>
            <a:ext cx="10319657" cy="4373562"/>
          </a:xfrm>
        </p:spPr>
        <p:txBody>
          <a:bodyPr/>
          <a:lstStyle/>
          <a:p>
            <a:r>
              <a:rPr lang="en-US" dirty="0"/>
              <a:t>Did the Respondent utilize force or intimidation to engage in the sexual activity with the Complainant? </a:t>
            </a:r>
          </a:p>
          <a:p>
            <a:pPr lvl="1"/>
            <a:r>
              <a:rPr lang="en-US" dirty="0"/>
              <a:t>If yes = violation of policy</a:t>
            </a:r>
          </a:p>
          <a:p>
            <a:pPr marL="457200" lvl="1" indent="0">
              <a:buNone/>
            </a:pPr>
            <a:endParaRPr lang="en-US" dirty="0"/>
          </a:p>
          <a:p>
            <a:pPr lvl="1"/>
            <a:r>
              <a:rPr lang="en-US" dirty="0"/>
              <a:t>If no = Move on with the analysis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87534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34" y="317822"/>
            <a:ext cx="9956800" cy="1143000"/>
          </a:xfrm>
        </p:spPr>
        <p:txBody>
          <a:bodyPr/>
          <a:lstStyle/>
          <a:p>
            <a:r>
              <a:rPr lang="en-US" b="1" dirty="0"/>
              <a:t>Consent and the Role of Alcohol and Drugs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070" y="1460822"/>
            <a:ext cx="3305175" cy="220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34" y="4194175"/>
            <a:ext cx="252412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537" y="1680952"/>
            <a:ext cx="22860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722" y="4046113"/>
            <a:ext cx="22860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339789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Incapacitation</a:t>
            </a:r>
            <a:r>
              <a:rPr lang="en-US" dirty="0"/>
              <a:t> </a:t>
            </a:r>
          </a:p>
        </p:txBody>
      </p:sp>
      <p:sp>
        <p:nvSpPr>
          <p:cNvPr id="3" name="Content Placeholder 2"/>
          <p:cNvSpPr>
            <a:spLocks noGrp="1"/>
          </p:cNvSpPr>
          <p:nvPr>
            <p:ph sz="half" idx="1"/>
          </p:nvPr>
        </p:nvSpPr>
        <p:spPr>
          <a:xfrm>
            <a:off x="857839" y="1282045"/>
            <a:ext cx="5656083" cy="4661556"/>
          </a:xfrm>
        </p:spPr>
        <p:txBody>
          <a:bodyPr>
            <a:normAutofit lnSpcReduction="10000"/>
          </a:bodyPr>
          <a:lstStyle/>
          <a:p>
            <a:r>
              <a:rPr lang="en-US" dirty="0"/>
              <a:t>Physical and/or mental inability to make informed, rational judgments</a:t>
            </a:r>
          </a:p>
          <a:p>
            <a:pPr lvl="1"/>
            <a:r>
              <a:rPr lang="en-US" dirty="0"/>
              <a:t>Could the Complainant make rational, reasonable decisions ?  </a:t>
            </a:r>
          </a:p>
          <a:p>
            <a:pPr lvl="1"/>
            <a:r>
              <a:rPr lang="en-US" dirty="0"/>
              <a:t>Could the Complainant appreciate the situation and address it consciously? </a:t>
            </a:r>
          </a:p>
          <a:p>
            <a:pPr marL="457200" lvl="1" indent="0">
              <a:buNone/>
            </a:pPr>
            <a:endParaRPr lang="en-US" dirty="0"/>
          </a:p>
          <a:p>
            <a:r>
              <a:rPr lang="en-US" dirty="0"/>
              <a:t>More than mere intoxication or drunkenness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207" y="1683501"/>
            <a:ext cx="2286000"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857" y="3763654"/>
            <a:ext cx="22860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79771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Incapacitation </a:t>
            </a:r>
          </a:p>
        </p:txBody>
      </p:sp>
      <p:sp>
        <p:nvSpPr>
          <p:cNvPr id="3" name="Content Placeholder 2"/>
          <p:cNvSpPr>
            <a:spLocks noGrp="1"/>
          </p:cNvSpPr>
          <p:nvPr>
            <p:ph idx="1"/>
          </p:nvPr>
        </p:nvSpPr>
        <p:spPr>
          <a:xfrm>
            <a:off x="905070" y="1417639"/>
            <a:ext cx="10393222" cy="4319460"/>
          </a:xfrm>
        </p:spPr>
        <p:txBody>
          <a:bodyPr>
            <a:normAutofit fontScale="92500" lnSpcReduction="10000"/>
          </a:bodyPr>
          <a:lstStyle/>
          <a:p>
            <a:pPr>
              <a:lnSpc>
                <a:spcPct val="90000"/>
              </a:lnSpc>
            </a:pPr>
            <a:r>
              <a:rPr lang="en-US" sz="2800" dirty="0">
                <a:latin typeface="Century Gothic" panose="020B0502020202020204" pitchFamily="34" charset="0"/>
              </a:rPr>
              <a:t>Incapacitation is a determination that will be made after the incident in light of all the facts available </a:t>
            </a:r>
          </a:p>
          <a:p>
            <a:pPr>
              <a:lnSpc>
                <a:spcPct val="90000"/>
              </a:lnSpc>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Assessing incapacitation is very fact dependent analysis of the incident in question </a:t>
            </a:r>
          </a:p>
          <a:p>
            <a:pPr marL="0" indent="0">
              <a:lnSpc>
                <a:spcPct val="90000"/>
              </a:lnSpc>
              <a:buNone/>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Various forms of incapacity </a:t>
            </a:r>
          </a:p>
          <a:p>
            <a:pPr lvl="1">
              <a:lnSpc>
                <a:spcPct val="90000"/>
              </a:lnSpc>
            </a:pPr>
            <a:r>
              <a:rPr lang="en-US" sz="2400" dirty="0">
                <a:latin typeface="Century Gothic" panose="020B0502020202020204" pitchFamily="34" charset="0"/>
              </a:rPr>
              <a:t>Alcohol or other drugs </a:t>
            </a:r>
          </a:p>
          <a:p>
            <a:pPr lvl="1">
              <a:lnSpc>
                <a:spcPct val="90000"/>
              </a:lnSpc>
            </a:pPr>
            <a:r>
              <a:rPr lang="en-US" sz="2400" dirty="0">
                <a:latin typeface="Century Gothic" panose="020B0502020202020204" pitchFamily="34" charset="0"/>
              </a:rPr>
              <a:t>Mental/cognitive impairment </a:t>
            </a:r>
          </a:p>
          <a:p>
            <a:pPr lvl="1">
              <a:lnSpc>
                <a:spcPct val="90000"/>
              </a:lnSpc>
            </a:pPr>
            <a:r>
              <a:rPr lang="en-US" sz="2400" dirty="0">
                <a:latin typeface="Century Gothic" panose="020B0502020202020204" pitchFamily="34" charset="0"/>
              </a:rPr>
              <a:t>Injury </a:t>
            </a:r>
          </a:p>
          <a:p>
            <a:pPr lvl="1">
              <a:lnSpc>
                <a:spcPct val="90000"/>
              </a:lnSpc>
            </a:pPr>
            <a:r>
              <a:rPr lang="en-US" sz="2400" dirty="0">
                <a:latin typeface="Century Gothic" panose="020B0502020202020204" pitchFamily="34" charset="0"/>
              </a:rPr>
              <a:t>Sleep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6568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313943"/>
            <a:ext cx="9956800" cy="1143000"/>
          </a:xfrm>
        </p:spPr>
        <p:txBody>
          <a:bodyPr/>
          <a:lstStyle/>
          <a:p>
            <a:r>
              <a:rPr lang="en-US" b="1" dirty="0"/>
              <a:t>Two-Part Incapacitation Analysis </a:t>
            </a:r>
          </a:p>
        </p:txBody>
      </p:sp>
      <p:sp>
        <p:nvSpPr>
          <p:cNvPr id="3" name="Content Placeholder 2"/>
          <p:cNvSpPr>
            <a:spLocks noGrp="1"/>
          </p:cNvSpPr>
          <p:nvPr>
            <p:ph sz="half" idx="1"/>
          </p:nvPr>
        </p:nvSpPr>
        <p:spPr>
          <a:xfrm>
            <a:off x="945881" y="1600200"/>
            <a:ext cx="4876800" cy="4343400"/>
          </a:xfrm>
        </p:spPr>
        <p:txBody>
          <a:bodyPr/>
          <a:lstStyle/>
          <a:p>
            <a:pPr marL="0" indent="0" algn="ctr">
              <a:buNone/>
            </a:pPr>
            <a:r>
              <a:rPr lang="en-US" u="sng" dirty="0"/>
              <a:t>Part One </a:t>
            </a:r>
          </a:p>
          <a:p>
            <a:r>
              <a:rPr lang="en-US" dirty="0"/>
              <a:t>Was the Complainant incapacitated? </a:t>
            </a:r>
          </a:p>
          <a:p>
            <a:endParaRPr lang="en-US"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solidFill>
                  <a:srgbClr val="FF0000"/>
                </a:solidFill>
              </a:rPr>
              <a:t>Subjective analysis </a:t>
            </a:r>
            <a:r>
              <a:rPr lang="en-US" sz="2000" dirty="0"/>
              <a:t>based on the facts surrounding the incident </a:t>
            </a:r>
          </a:p>
        </p:txBody>
      </p:sp>
      <p:sp>
        <p:nvSpPr>
          <p:cNvPr id="4" name="Content Placeholder 3"/>
          <p:cNvSpPr>
            <a:spLocks noGrp="1"/>
          </p:cNvSpPr>
          <p:nvPr>
            <p:ph sz="half" idx="2"/>
          </p:nvPr>
        </p:nvSpPr>
        <p:spPr/>
        <p:txBody>
          <a:bodyPr/>
          <a:lstStyle/>
          <a:p>
            <a:pPr marL="0" indent="0" algn="ctr">
              <a:buNone/>
            </a:pPr>
            <a:r>
              <a:rPr lang="en-US" u="sng" dirty="0"/>
              <a:t>Part Two </a:t>
            </a:r>
          </a:p>
          <a:p>
            <a:r>
              <a:rPr lang="en-US" dirty="0"/>
              <a:t>Did the Respondent know of the Complainant’s incapacity? </a:t>
            </a:r>
          </a:p>
          <a:p>
            <a:pPr lvl="1"/>
            <a:r>
              <a:rPr lang="en-US" dirty="0"/>
              <a:t>Or would a Reasonable Person have known? </a:t>
            </a:r>
          </a:p>
          <a:p>
            <a:pPr marL="457200" lvl="1" indent="0">
              <a:buNone/>
            </a:pPr>
            <a:endParaRPr lang="en-US" dirty="0"/>
          </a:p>
          <a:p>
            <a:pPr marL="457200" lvl="1" indent="0">
              <a:buNone/>
            </a:pPr>
            <a:r>
              <a:rPr lang="en-US" sz="2000" dirty="0">
                <a:solidFill>
                  <a:srgbClr val="FF0000"/>
                </a:solidFill>
              </a:rPr>
              <a:t>Objective analysis </a:t>
            </a:r>
            <a:r>
              <a:rPr lang="en-US" sz="2000" dirty="0"/>
              <a:t>based on the facts surrounding the incident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21998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34413"/>
            <a:ext cx="9956800" cy="1143000"/>
          </a:xfrm>
        </p:spPr>
        <p:txBody>
          <a:bodyPr>
            <a:normAutofit fontScale="90000"/>
          </a:bodyPr>
          <a:lstStyle/>
          <a:p>
            <a:r>
              <a:rPr lang="en-US" b="1" dirty="0"/>
              <a:t>Common Factors that Impact </a:t>
            </a:r>
            <a:br>
              <a:rPr lang="en-US" b="1" dirty="0"/>
            </a:br>
            <a:r>
              <a:rPr lang="en-US" b="1" dirty="0"/>
              <a:t>the Effect of Alcohol</a:t>
            </a:r>
          </a:p>
        </p:txBody>
      </p:sp>
      <p:sp>
        <p:nvSpPr>
          <p:cNvPr id="3" name="Content Placeholder 2"/>
          <p:cNvSpPr>
            <a:spLocks noGrp="1"/>
          </p:cNvSpPr>
          <p:nvPr>
            <p:ph sz="half" idx="1"/>
          </p:nvPr>
        </p:nvSpPr>
        <p:spPr>
          <a:xfrm>
            <a:off x="772732" y="1520670"/>
            <a:ext cx="5526468" cy="4525962"/>
          </a:xfrm>
        </p:spPr>
        <p:txBody>
          <a:bodyPr>
            <a:normAutofit/>
          </a:bodyPr>
          <a:lstStyle/>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Rate of consumption</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Strength of drink</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Food in the stomach</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Weight </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Type – body fat percentage</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Gender</a:t>
            </a:r>
          </a:p>
          <a:p>
            <a:endParaRPr lang="en-US" dirty="0">
              <a:latin typeface="Century Gothic" panose="020B0502020202020204" pitchFamily="34" charset="0"/>
            </a:endParaRPr>
          </a:p>
        </p:txBody>
      </p:sp>
      <p:sp>
        <p:nvSpPr>
          <p:cNvPr id="4" name="Content Placeholder 3"/>
          <p:cNvSpPr>
            <a:spLocks noGrp="1"/>
          </p:cNvSpPr>
          <p:nvPr>
            <p:ph sz="half" idx="2"/>
          </p:nvPr>
        </p:nvSpPr>
        <p:spPr>
          <a:xfrm>
            <a:off x="6502400" y="1417639"/>
            <a:ext cx="5080000" cy="4525961"/>
          </a:xfrm>
        </p:spPr>
        <p:txBody>
          <a:bodyPr>
            <a:normAutofit/>
          </a:bodyPr>
          <a:lstStyle/>
          <a:p>
            <a:pPr marL="22860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Enzymes, hormones, water in body</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Medications</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Illness &amp; dehydration</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Fatigue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Caffeine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Genetics</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20921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Signs of Incapacitation </a:t>
            </a:r>
          </a:p>
        </p:txBody>
      </p:sp>
      <p:sp>
        <p:nvSpPr>
          <p:cNvPr id="5" name="Content Placeholder 4"/>
          <p:cNvSpPr>
            <a:spLocks noGrp="1"/>
          </p:cNvSpPr>
          <p:nvPr>
            <p:ph sz="half" idx="1"/>
          </p:nvPr>
        </p:nvSpPr>
        <p:spPr>
          <a:xfrm>
            <a:off x="991673" y="1417639"/>
            <a:ext cx="5307527" cy="4525962"/>
          </a:xfrm>
        </p:spPr>
        <p:txBody>
          <a:bodyPr>
            <a:normAutofit fontScale="70000" lnSpcReduction="20000"/>
          </a:bodyPr>
          <a:lstStyle/>
          <a:p>
            <a:endParaRPr lang="en-US" dirty="0"/>
          </a:p>
          <a:p>
            <a:r>
              <a:rPr lang="en-US" dirty="0"/>
              <a:t>Lack of control over physical movements </a:t>
            </a:r>
          </a:p>
          <a:p>
            <a:pPr lvl="1"/>
            <a:r>
              <a:rPr lang="en-US" dirty="0"/>
              <a:t>Ex. Inability to dress or walk without assistance </a:t>
            </a:r>
          </a:p>
          <a:p>
            <a:pPr>
              <a:lnSpc>
                <a:spcPct val="170000"/>
              </a:lnSpc>
            </a:pPr>
            <a:r>
              <a:rPr lang="en-US" dirty="0"/>
              <a:t>Lack of awareness of circumstances or surroundings </a:t>
            </a:r>
          </a:p>
          <a:p>
            <a:pPr>
              <a:lnSpc>
                <a:spcPct val="170000"/>
              </a:lnSpc>
            </a:pPr>
            <a:r>
              <a:rPr lang="en-US" dirty="0"/>
              <a:t>Inability to communicate coherently </a:t>
            </a:r>
          </a:p>
          <a:p>
            <a:pPr>
              <a:lnSpc>
                <a:spcPct val="170000"/>
              </a:lnSpc>
            </a:pPr>
            <a:r>
              <a:rPr lang="en-US" dirty="0"/>
              <a:t>Vomiting </a:t>
            </a:r>
          </a:p>
          <a:p>
            <a:pPr>
              <a:lnSpc>
                <a:spcPct val="170000"/>
              </a:lnSpc>
            </a:pPr>
            <a:r>
              <a:rPr lang="en-US" dirty="0"/>
              <a:t>Total or intermittent unconsciousness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9" name="Content Placeholder 8" descr="Problem Solving | Guy Harris: The Recovering Engine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6107" y="1893110"/>
            <a:ext cx="4262907" cy="3381907"/>
          </a:xfrm>
        </p:spPr>
      </p:pic>
    </p:spTree>
    <p:extLst>
      <p:ext uri="{BB962C8B-B14F-4D97-AF65-F5344CB8AC3E}">
        <p14:creationId xmlns:p14="http://schemas.microsoft.com/office/powerpoint/2010/main" val="257745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Respondent’s Awareness </a:t>
            </a:r>
          </a:p>
        </p:txBody>
      </p:sp>
      <p:sp>
        <p:nvSpPr>
          <p:cNvPr id="3" name="Content Placeholder 2"/>
          <p:cNvSpPr>
            <a:spLocks noGrp="1"/>
          </p:cNvSpPr>
          <p:nvPr>
            <p:ph idx="1"/>
          </p:nvPr>
        </p:nvSpPr>
        <p:spPr>
          <a:xfrm>
            <a:off x="1071809" y="1420860"/>
            <a:ext cx="9956800" cy="4191000"/>
          </a:xfrm>
        </p:spPr>
        <p:txBody>
          <a:bodyPr/>
          <a:lstStyle/>
          <a:p>
            <a:r>
              <a:rPr lang="en-US" dirty="0"/>
              <a:t>The Respondent [or a Reasonable Person] must have been aware of the Complainant’s incapacity </a:t>
            </a:r>
          </a:p>
          <a:p>
            <a:pPr marL="0" indent="0">
              <a:buNone/>
            </a:pPr>
            <a:endParaRPr lang="en-US" dirty="0"/>
          </a:p>
          <a:p>
            <a:r>
              <a:rPr lang="en-US" dirty="0"/>
              <a:t>The Respondent’s own intoxication does not negate their obligation to comply with policy standards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3201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26" y="494095"/>
            <a:ext cx="9956800" cy="1143000"/>
          </a:xfrm>
        </p:spPr>
        <p:txBody>
          <a:bodyPr/>
          <a:lstStyle/>
          <a:p>
            <a:r>
              <a:rPr lang="en-US" b="1" dirty="0"/>
              <a:t>Incapacitation Analysis </a:t>
            </a:r>
          </a:p>
        </p:txBody>
      </p:sp>
      <p:sp>
        <p:nvSpPr>
          <p:cNvPr id="6" name="Content Placeholder 5"/>
          <p:cNvSpPr>
            <a:spLocks noGrp="1"/>
          </p:cNvSpPr>
          <p:nvPr>
            <p:ph idx="1"/>
          </p:nvPr>
        </p:nvSpPr>
        <p:spPr>
          <a:xfrm>
            <a:off x="783771" y="1637095"/>
            <a:ext cx="10798629" cy="4373562"/>
          </a:xfrm>
        </p:spPr>
        <p:txBody>
          <a:bodyPr>
            <a:noAutofit/>
          </a:bodyPr>
          <a:lstStyle/>
          <a:p>
            <a:pPr>
              <a:lnSpc>
                <a:spcPct val="170000"/>
              </a:lnSpc>
            </a:pPr>
            <a:r>
              <a:rPr lang="en-US" sz="2000" dirty="0">
                <a:latin typeface="Century Gothic" panose="020B0502020202020204" pitchFamily="34" charset="0"/>
              </a:rPr>
              <a:t>If the Complainant was not incapacitated, move on to the 3</a:t>
            </a:r>
            <a:r>
              <a:rPr lang="en-US" sz="2000" baseline="30000" dirty="0">
                <a:latin typeface="Century Gothic" panose="020B0502020202020204" pitchFamily="34" charset="0"/>
              </a:rPr>
              <a:t>rd</a:t>
            </a:r>
            <a:r>
              <a:rPr lang="en-US" sz="2000" dirty="0">
                <a:latin typeface="Century Gothic" panose="020B0502020202020204" pitchFamily="34" charset="0"/>
              </a:rPr>
              <a:t> question. </a:t>
            </a:r>
          </a:p>
          <a:p>
            <a:pPr>
              <a:lnSpc>
                <a:spcPct val="170000"/>
              </a:lnSpc>
            </a:pPr>
            <a:r>
              <a:rPr lang="en-US" sz="2000" dirty="0">
                <a:latin typeface="Century Gothic" panose="020B0502020202020204" pitchFamily="34" charset="0"/>
              </a:rPr>
              <a:t>If the Complainant was incapacitated, but:</a:t>
            </a:r>
          </a:p>
          <a:p>
            <a:pPr lvl="1">
              <a:lnSpc>
                <a:spcPct val="120000"/>
              </a:lnSpc>
            </a:pPr>
            <a:r>
              <a:rPr lang="en-US" sz="2000" dirty="0">
                <a:latin typeface="Century Gothic" panose="020B0502020202020204" pitchFamily="34" charset="0"/>
                <a:ea typeface="ＭＳ Ｐゴシック" charset="0"/>
              </a:rPr>
              <a:t>The Respondent did not know it = analysis fails. Move on to the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lvl="1">
              <a:lnSpc>
                <a:spcPct val="120000"/>
              </a:lnSpc>
            </a:pPr>
            <a:r>
              <a:rPr lang="en-US" sz="2000" dirty="0">
                <a:latin typeface="Century Gothic" panose="020B0502020202020204" pitchFamily="34" charset="0"/>
                <a:ea typeface="ＭＳ Ｐゴシック" charset="0"/>
              </a:rPr>
              <a:t>The Respondent should not have known it = analysis fails.  Move on to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a:lnSpc>
                <a:spcPct val="170000"/>
              </a:lnSpc>
            </a:pPr>
            <a:r>
              <a:rPr lang="en-US" sz="2000" dirty="0">
                <a:latin typeface="Century Gothic" panose="020B0502020202020204" pitchFamily="34" charset="0"/>
              </a:rPr>
              <a:t>If the Complainant was incapacitated, and:</a:t>
            </a:r>
          </a:p>
          <a:p>
            <a:pPr lvl="1"/>
            <a:r>
              <a:rPr lang="en-US" sz="2000" dirty="0">
                <a:latin typeface="Century Gothic" panose="020B0502020202020204" pitchFamily="34" charset="0"/>
                <a:ea typeface="ＭＳ Ｐゴシック" charset="0"/>
              </a:rPr>
              <a:t>The Respondent actually knew it = violation of policy </a:t>
            </a:r>
          </a:p>
          <a:p>
            <a:pPr lvl="1"/>
            <a:r>
              <a:rPr lang="en-US" sz="2000" dirty="0">
                <a:latin typeface="Century Gothic" panose="020B0502020202020204" pitchFamily="34" charset="0"/>
                <a:ea typeface="ＭＳ Ｐゴシック" charset="0"/>
              </a:rPr>
              <a:t>The Respondent should have known it = violation of policy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1254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68609" y="1417639"/>
            <a:ext cx="4876800" cy="4343400"/>
          </a:xfrm>
        </p:spPr>
        <p:txBody>
          <a:bodyPr/>
          <a:lstStyle/>
          <a:p>
            <a:pPr marL="0" indent="0">
              <a:buNone/>
            </a:pPr>
            <a:endParaRPr lang="en-US" sz="1100" dirty="0">
              <a:latin typeface="Tw Cen MT" charset="0"/>
            </a:endParaRPr>
          </a:p>
          <a:p>
            <a:pPr marL="0" indent="0">
              <a:buNone/>
            </a:pPr>
            <a:endParaRPr lang="en-US" dirty="0">
              <a:latin typeface="Tw Cen MT" charset="0"/>
            </a:endParaRPr>
          </a:p>
          <a:p>
            <a:pPr marL="0" indent="0">
              <a:buNone/>
            </a:pPr>
            <a:r>
              <a:rPr lang="en-US" dirty="0">
                <a:latin typeface="Tw Cen MT" charset="0"/>
              </a:rPr>
              <a:t>What clear words or actions by the Complainant gave the Respondent permission for the specific sexual activity that took place?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5" descr="Free illustration: Yes, &lt;strong&gt;Consent&lt;/strong&gt;, Hook, Check Mark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509391"/>
            <a:ext cx="5080000" cy="3850105"/>
          </a:xfrm>
          <a:prstGeom prst="rect">
            <a:avLst/>
          </a:prstGeom>
        </p:spPr>
      </p:pic>
    </p:spTree>
    <p:extLst>
      <p:ext uri="{BB962C8B-B14F-4D97-AF65-F5344CB8AC3E}">
        <p14:creationId xmlns:p14="http://schemas.microsoft.com/office/powerpoint/2010/main" val="2393557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 Is…</a:t>
            </a:r>
          </a:p>
        </p:txBody>
      </p:sp>
      <p:sp>
        <p:nvSpPr>
          <p:cNvPr id="3" name="Content Placeholder 2"/>
          <p:cNvSpPr>
            <a:spLocks noGrp="1"/>
          </p:cNvSpPr>
          <p:nvPr>
            <p:ph idx="1"/>
          </p:nvPr>
        </p:nvSpPr>
        <p:spPr/>
        <p:txBody>
          <a:bodyPr/>
          <a:lstStyle/>
          <a:p>
            <a:pPr>
              <a:lnSpc>
                <a:spcPct val="90000"/>
              </a:lnSpc>
            </a:pPr>
            <a:r>
              <a:rPr lang="en-US" dirty="0">
                <a:latin typeface="Tw Cen MT" charset="0"/>
              </a:rPr>
              <a:t>Informed (knowing)</a:t>
            </a:r>
          </a:p>
          <a:p>
            <a:pPr>
              <a:lnSpc>
                <a:spcPct val="90000"/>
              </a:lnSpc>
            </a:pPr>
            <a:r>
              <a:rPr lang="en-US" dirty="0">
                <a:latin typeface="Tw Cen MT" charset="0"/>
              </a:rPr>
              <a:t>Voluntary (freely given)</a:t>
            </a:r>
          </a:p>
          <a:p>
            <a:pPr>
              <a:lnSpc>
                <a:spcPct val="90000"/>
              </a:lnSpc>
            </a:pPr>
            <a:r>
              <a:rPr lang="en-US" dirty="0">
                <a:latin typeface="Tw Cen MT" charset="0"/>
              </a:rPr>
              <a:t>Active (not passive)</a:t>
            </a:r>
          </a:p>
          <a:p>
            <a:pPr>
              <a:lnSpc>
                <a:spcPct val="90000"/>
              </a:lnSpc>
            </a:pPr>
            <a:r>
              <a:rPr lang="en-US" dirty="0">
                <a:latin typeface="Tw Cen MT" charset="0"/>
              </a:rPr>
              <a:t>Clear words or actions</a:t>
            </a:r>
          </a:p>
          <a:p>
            <a:pPr>
              <a:lnSpc>
                <a:spcPct val="90000"/>
              </a:lnSpc>
            </a:pPr>
            <a:r>
              <a:rPr lang="en-US" dirty="0">
                <a:latin typeface="Tw Cen MT" charset="0"/>
              </a:rPr>
              <a:t>Indicates permission to engage in mutually agreed upon (sexual) activity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87898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Rules to Remember </a:t>
            </a:r>
          </a:p>
        </p:txBody>
      </p:sp>
      <p:sp>
        <p:nvSpPr>
          <p:cNvPr id="7" name="Content Placeholder 6"/>
          <p:cNvSpPr>
            <a:spLocks noGrp="1"/>
          </p:cNvSpPr>
          <p:nvPr>
            <p:ph idx="1"/>
          </p:nvPr>
        </p:nvSpPr>
        <p:spPr>
          <a:xfrm>
            <a:off x="1257516" y="1417639"/>
            <a:ext cx="9956800" cy="4191000"/>
          </a:xfrm>
        </p:spPr>
        <p:txBody>
          <a:bodyPr>
            <a:normAutofit lnSpcReduction="10000"/>
          </a:bodyPr>
          <a:lstStyle/>
          <a:p>
            <a:pPr>
              <a:spcBef>
                <a:spcPts val="1900"/>
              </a:spcBef>
            </a:pPr>
            <a:r>
              <a:rPr lang="en-US" dirty="0">
                <a:latin typeface="Century Gothic" panose="020B0502020202020204" pitchFamily="34" charset="0"/>
              </a:rPr>
              <a:t>No means no, but nothing also means no  Silence and passivity do not equal permission</a:t>
            </a:r>
          </a:p>
          <a:p>
            <a:pPr marL="0" indent="0">
              <a:spcBef>
                <a:spcPts val="1900"/>
              </a:spcBef>
              <a:buNone/>
            </a:pPr>
            <a:endParaRPr lang="en-US" dirty="0">
              <a:latin typeface="Century Gothic" panose="020B0502020202020204" pitchFamily="34" charset="0"/>
            </a:endParaRPr>
          </a:p>
          <a:p>
            <a:pPr>
              <a:spcBef>
                <a:spcPts val="1900"/>
              </a:spcBef>
            </a:pPr>
            <a:r>
              <a:rPr lang="en-US" dirty="0">
                <a:latin typeface="Century Gothic" panose="020B0502020202020204" pitchFamily="34" charset="0"/>
              </a:rPr>
              <a:t>To be valid, consent must be given prior to or contemporaneously with the sexual activity</a:t>
            </a:r>
          </a:p>
          <a:p>
            <a:pPr marL="0" indent="0">
              <a:spcBef>
                <a:spcPts val="1900"/>
              </a:spcBef>
              <a:buNone/>
            </a:pPr>
            <a:endParaRPr lang="en-US" dirty="0">
              <a:latin typeface="Century Gothic" panose="020B0502020202020204" pitchFamily="34" charset="0"/>
            </a:endParaRPr>
          </a:p>
          <a:p>
            <a:pPr>
              <a:spcBef>
                <a:spcPts val="1900"/>
              </a:spcBef>
            </a:pPr>
            <a:r>
              <a:rPr lang="en-US" dirty="0">
                <a:latin typeface="Century Gothic" panose="020B0502020202020204" pitchFamily="34" charset="0"/>
              </a:rPr>
              <a:t>Consent can be withdrawn at any time</a:t>
            </a: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00457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Withdrawal</a:t>
            </a:r>
            <a:r>
              <a:rPr lang="en-US" dirty="0"/>
              <a:t> </a:t>
            </a:r>
          </a:p>
        </p:txBody>
      </p:sp>
      <p:sp>
        <p:nvSpPr>
          <p:cNvPr id="3" name="Content Placeholder 2"/>
          <p:cNvSpPr>
            <a:spLocks noGrp="1"/>
          </p:cNvSpPr>
          <p:nvPr>
            <p:ph sz="half" idx="1"/>
          </p:nvPr>
        </p:nvSpPr>
        <p:spPr>
          <a:xfrm>
            <a:off x="1081825" y="1417639"/>
            <a:ext cx="5217375" cy="4525962"/>
          </a:xfrm>
        </p:spPr>
        <p:txBody>
          <a:bodyPr>
            <a:normAutofit fontScale="77500" lnSpcReduction="20000"/>
          </a:bodyPr>
          <a:lstStyle/>
          <a:p>
            <a:pPr>
              <a:lnSpc>
                <a:spcPct val="150000"/>
              </a:lnSpc>
            </a:pPr>
            <a:r>
              <a:rPr lang="en-US" dirty="0"/>
              <a:t>Remember consent can be withdrawn at any time </a:t>
            </a:r>
          </a:p>
          <a:p>
            <a:pPr>
              <a:lnSpc>
                <a:spcPct val="150000"/>
              </a:lnSpc>
            </a:pPr>
            <a:r>
              <a:rPr lang="en-US" dirty="0">
                <a:latin typeface="Century Gothic" panose="020B0502020202020204" pitchFamily="34" charset="0"/>
              </a:rPr>
              <a:t>The person withdrawing consent is expected to clearly communicate with words or actions they are withdrawing consent </a:t>
            </a:r>
          </a:p>
          <a:p>
            <a:pPr>
              <a:lnSpc>
                <a:spcPct val="150000"/>
              </a:lnSpc>
            </a:pPr>
            <a:r>
              <a:rPr lang="en-US" dirty="0">
                <a:latin typeface="Century Gothic" panose="020B0502020202020204" pitchFamily="34" charset="0"/>
              </a:rPr>
              <a:t>Other person is required to cease sexual activity until consent is regained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6" descr="On Consent « Disjointed Thi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15" y="2013682"/>
            <a:ext cx="4377917" cy="3064542"/>
          </a:xfrm>
          <a:prstGeom prst="rect">
            <a:avLst/>
          </a:prstGeom>
        </p:spPr>
      </p:pic>
    </p:spTree>
    <p:extLst>
      <p:ext uri="{BB962C8B-B14F-4D97-AF65-F5344CB8AC3E}">
        <p14:creationId xmlns:p14="http://schemas.microsoft.com/office/powerpoint/2010/main" val="2759075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71ED-7133-4368-99B3-FEDB62B1773E}"/>
              </a:ext>
            </a:extLst>
          </p:cNvPr>
          <p:cNvSpPr>
            <a:spLocks noGrp="1"/>
          </p:cNvSpPr>
          <p:nvPr>
            <p:ph type="title"/>
          </p:nvPr>
        </p:nvSpPr>
        <p:spPr/>
        <p:txBody>
          <a:bodyPr/>
          <a:lstStyle/>
          <a:p>
            <a:r>
              <a:rPr lang="en-US" b="1" dirty="0"/>
              <a:t>Informal Resolution </a:t>
            </a:r>
          </a:p>
        </p:txBody>
      </p:sp>
    </p:spTree>
    <p:extLst>
      <p:ext uri="{BB962C8B-B14F-4D97-AF65-F5344CB8AC3E}">
        <p14:creationId xmlns:p14="http://schemas.microsoft.com/office/powerpoint/2010/main" val="270370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C43D-9C28-4975-91E0-6D717B8C2A09}"/>
              </a:ext>
            </a:extLst>
          </p:cNvPr>
          <p:cNvSpPr>
            <a:spLocks noGrp="1"/>
          </p:cNvSpPr>
          <p:nvPr>
            <p:ph type="title"/>
          </p:nvPr>
        </p:nvSpPr>
        <p:spPr>
          <a:xfrm>
            <a:off x="1349131" y="274639"/>
            <a:ext cx="9956800" cy="1143000"/>
          </a:xfrm>
        </p:spPr>
        <p:txBody>
          <a:bodyPr/>
          <a:lstStyle/>
          <a:p>
            <a:r>
              <a:rPr lang="en-US" b="1" dirty="0"/>
              <a:t>Considerations</a:t>
            </a:r>
            <a:r>
              <a:rPr lang="en-US" dirty="0"/>
              <a:t> </a:t>
            </a:r>
          </a:p>
        </p:txBody>
      </p:sp>
      <p:sp>
        <p:nvSpPr>
          <p:cNvPr id="3" name="Content Placeholder 2">
            <a:extLst>
              <a:ext uri="{FF2B5EF4-FFF2-40B4-BE49-F238E27FC236}">
                <a16:creationId xmlns:a16="http://schemas.microsoft.com/office/drawing/2014/main" id="{FED5584E-6CEB-437A-B16C-90909360A2B4}"/>
              </a:ext>
            </a:extLst>
          </p:cNvPr>
          <p:cNvSpPr>
            <a:spLocks noGrp="1"/>
          </p:cNvSpPr>
          <p:nvPr>
            <p:ph idx="1"/>
          </p:nvPr>
        </p:nvSpPr>
        <p:spPr>
          <a:xfrm>
            <a:off x="1072662" y="1417639"/>
            <a:ext cx="10509738" cy="4373562"/>
          </a:xfrm>
        </p:spPr>
        <p:txBody>
          <a:bodyPr/>
          <a:lstStyle/>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pPr marL="457200" lvl="1" indent="0">
              <a:buNone/>
            </a:pPr>
            <a:endParaRPr lang="en-US" dirty="0"/>
          </a:p>
          <a:p>
            <a:r>
              <a:rPr lang="en-US" dirty="0"/>
              <a:t>Parties must engage in the process voluntary</a:t>
            </a:r>
          </a:p>
          <a:p>
            <a:pPr marL="0" indent="0">
              <a:buNone/>
            </a:pPr>
            <a:endParaRPr lang="en-US" dirty="0"/>
          </a:p>
          <a:p>
            <a:r>
              <a:rPr lang="en-US" dirty="0"/>
              <a:t>Parties may end the informal resolution process any time prior to reaching the terms </a:t>
            </a:r>
          </a:p>
        </p:txBody>
      </p:sp>
      <p:sp>
        <p:nvSpPr>
          <p:cNvPr id="4" name="Slide Number Placeholder 3">
            <a:extLst>
              <a:ext uri="{FF2B5EF4-FFF2-40B4-BE49-F238E27FC236}">
                <a16:creationId xmlns:a16="http://schemas.microsoft.com/office/drawing/2014/main" id="{30F14E57-7444-4DC3-A479-5B1BE6617992}"/>
              </a:ext>
            </a:extLst>
          </p:cNvPr>
          <p:cNvSpPr>
            <a:spLocks noGrp="1"/>
          </p:cNvSpPr>
          <p:nvPr>
            <p:ph type="sldNum" sz="quarter" idx="10"/>
          </p:nvPr>
        </p:nvSpPr>
        <p:spPr/>
        <p:txBody>
          <a:bodyPr/>
          <a:lstStyle/>
          <a:p>
            <a:fld id="{64336152-522D-534E-A387-BE770A7CAF94}" type="slidenum">
              <a:rPr lang="en-US" smtClean="0"/>
              <a:pPr/>
              <a:t>70</a:t>
            </a:fld>
            <a:endParaRPr lang="en-US" dirty="0"/>
          </a:p>
        </p:txBody>
      </p:sp>
    </p:spTree>
    <p:extLst>
      <p:ext uri="{BB962C8B-B14F-4D97-AF65-F5344CB8AC3E}">
        <p14:creationId xmlns:p14="http://schemas.microsoft.com/office/powerpoint/2010/main" val="1025575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 under Title IX </a:t>
            </a:r>
            <a:r>
              <a:rPr lang="en-US" sz="2400" dirty="0"/>
              <a:t>§106.45(b)(9)</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213338"/>
            <a:ext cx="5892800" cy="5016775"/>
          </a:xfrm>
        </p:spPr>
        <p:txBody>
          <a:bodyPr>
            <a:normAutofit fontScale="92500" lnSpcReduction="10000"/>
          </a:bodyPr>
          <a:lstStyle/>
          <a:p>
            <a:r>
              <a:rPr lang="en-US" dirty="0"/>
              <a:t>Not permissible for student allegations against employees </a:t>
            </a:r>
          </a:p>
          <a:p>
            <a:pPr marL="0" indent="0">
              <a:buNone/>
            </a:pPr>
            <a:endParaRPr lang="en-US" dirty="0"/>
          </a:p>
          <a:p>
            <a:r>
              <a:rPr lang="en-US" dirty="0"/>
              <a:t>A Formal Complaint must be filed </a:t>
            </a:r>
          </a:p>
          <a:p>
            <a:pPr marL="0" indent="0">
              <a:buNone/>
            </a:pPr>
            <a:endParaRPr lang="en-US" dirty="0"/>
          </a:p>
          <a:p>
            <a:r>
              <a:rPr lang="en-US" dirty="0"/>
              <a:t>The parties have received notice and explanation of the process and consequences of informal resolution</a:t>
            </a:r>
          </a:p>
          <a:p>
            <a:pPr marL="0" indent="0">
              <a:buNone/>
            </a:pPr>
            <a:r>
              <a:rPr lang="en-US" dirty="0"/>
              <a:t> </a:t>
            </a:r>
          </a:p>
          <a:p>
            <a:r>
              <a:rPr lang="en-US" dirty="0"/>
              <a:t>The parties have voluntary agreed to engage in the process </a:t>
            </a:r>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fld id="{64336152-522D-534E-A387-BE770A7CAF94}" type="slidenum">
              <a:rPr lang="en-US" smtClean="0"/>
              <a:pPr/>
              <a:t>71</a:t>
            </a:fld>
            <a:endParaRPr lang="en-US" dirty="0"/>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F06A-FDF7-4CB8-9B95-390B0DF95BD8}"/>
              </a:ext>
            </a:extLst>
          </p:cNvPr>
          <p:cNvSpPr>
            <a:spLocks noGrp="1"/>
          </p:cNvSpPr>
          <p:nvPr>
            <p:ph type="title"/>
          </p:nvPr>
        </p:nvSpPr>
        <p:spPr/>
        <p:txBody>
          <a:bodyPr/>
          <a:lstStyle/>
          <a:p>
            <a:r>
              <a:rPr lang="en-US" b="1" dirty="0"/>
              <a:t>Additional Considerations </a:t>
            </a:r>
          </a:p>
        </p:txBody>
      </p:sp>
      <p:sp>
        <p:nvSpPr>
          <p:cNvPr id="3" name="Content Placeholder 2">
            <a:extLst>
              <a:ext uri="{FF2B5EF4-FFF2-40B4-BE49-F238E27FC236}">
                <a16:creationId xmlns:a16="http://schemas.microsoft.com/office/drawing/2014/main" id="{9FD3D17D-5719-4900-AC69-7EB98333006F}"/>
              </a:ext>
            </a:extLst>
          </p:cNvPr>
          <p:cNvSpPr>
            <a:spLocks noGrp="1"/>
          </p:cNvSpPr>
          <p:nvPr>
            <p:ph idx="1"/>
          </p:nvPr>
        </p:nvSpPr>
        <p:spPr>
          <a:xfrm>
            <a:off x="879231" y="1417639"/>
            <a:ext cx="10703169" cy="4373562"/>
          </a:xfrm>
        </p:spPr>
        <p:txBody>
          <a:bodyPr>
            <a:normAutofit lnSpcReduction="10000"/>
          </a:bodyPr>
          <a:lstStyle/>
          <a:p>
            <a:r>
              <a:rPr lang="en-US" dirty="0"/>
              <a:t>What methods of informal resolution are available at your institution? </a:t>
            </a:r>
          </a:p>
          <a:p>
            <a:pPr marL="0" indent="0">
              <a:buNone/>
            </a:pPr>
            <a:endParaRPr lang="en-US" dirty="0"/>
          </a:p>
          <a:p>
            <a:r>
              <a:rPr lang="en-US" dirty="0"/>
              <a:t>Title IX Coordinators may continue facilitating the informal resolution process</a:t>
            </a:r>
          </a:p>
          <a:p>
            <a:pPr marL="0" indent="0">
              <a:buNone/>
            </a:pPr>
            <a:r>
              <a:rPr lang="en-US" dirty="0"/>
              <a:t> </a:t>
            </a:r>
          </a:p>
          <a:p>
            <a:r>
              <a:rPr lang="en-US" b="1" dirty="0">
                <a:solidFill>
                  <a:srgbClr val="FF0000"/>
                </a:solidFill>
              </a:rPr>
              <a:t>Note</a:t>
            </a:r>
            <a:r>
              <a:rPr lang="en-US" dirty="0"/>
              <a:t>: Anyone who facilitates informal resolution must receive appropriate training </a:t>
            </a:r>
          </a:p>
        </p:txBody>
      </p:sp>
      <p:sp>
        <p:nvSpPr>
          <p:cNvPr id="4" name="Slide Number Placeholder 3">
            <a:extLst>
              <a:ext uri="{FF2B5EF4-FFF2-40B4-BE49-F238E27FC236}">
                <a16:creationId xmlns:a16="http://schemas.microsoft.com/office/drawing/2014/main" id="{B746AD97-7FBE-4435-8FAC-E26EB2DFAD03}"/>
              </a:ext>
            </a:extLst>
          </p:cNvPr>
          <p:cNvSpPr>
            <a:spLocks noGrp="1"/>
          </p:cNvSpPr>
          <p:nvPr>
            <p:ph type="sldNum" sz="quarter" idx="10"/>
          </p:nvPr>
        </p:nvSpPr>
        <p:spPr/>
        <p:txBody>
          <a:bodyPr/>
          <a:lstStyle/>
          <a:p>
            <a:fld id="{64336152-522D-534E-A387-BE770A7CAF94}" type="slidenum">
              <a:rPr lang="en-US" smtClean="0"/>
              <a:pPr/>
              <a:t>72</a:t>
            </a:fld>
            <a:endParaRPr lang="en-US" dirty="0"/>
          </a:p>
        </p:txBody>
      </p:sp>
    </p:spTree>
    <p:extLst>
      <p:ext uri="{BB962C8B-B14F-4D97-AF65-F5344CB8AC3E}">
        <p14:creationId xmlns:p14="http://schemas.microsoft.com/office/powerpoint/2010/main" val="945423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41C9-E71B-45F6-BED5-75C41F770A74}"/>
              </a:ext>
            </a:extLst>
          </p:cNvPr>
          <p:cNvSpPr>
            <a:spLocks noGrp="1"/>
          </p:cNvSpPr>
          <p:nvPr>
            <p:ph type="title"/>
          </p:nvPr>
        </p:nvSpPr>
        <p:spPr/>
        <p:txBody>
          <a:bodyPr/>
          <a:lstStyle/>
          <a:p>
            <a:r>
              <a:rPr lang="en-US" b="1" dirty="0"/>
              <a:t>Formal Adjudication </a:t>
            </a:r>
          </a:p>
        </p:txBody>
      </p:sp>
    </p:spTree>
    <p:extLst>
      <p:ext uri="{BB962C8B-B14F-4D97-AF65-F5344CB8AC3E}">
        <p14:creationId xmlns:p14="http://schemas.microsoft.com/office/powerpoint/2010/main" val="1259647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77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lvl="1"/>
            <a:endParaRPr lang="en-US" sz="2400" dirty="0"/>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65205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r>
              <a:rPr lang="en-US" b="1" dirty="0"/>
              <a:t> </a:t>
            </a:r>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fld id="{64336152-522D-534E-A387-BE770A7CAF94}" type="slidenum">
              <a:rPr lang="en-US" smtClean="0"/>
              <a:pPr/>
              <a:t>75</a:t>
            </a:fld>
            <a:endParaRPr lang="en-US" dirty="0"/>
          </a:p>
        </p:txBody>
      </p:sp>
    </p:spTree>
    <p:extLst>
      <p:ext uri="{BB962C8B-B14F-4D97-AF65-F5344CB8AC3E}">
        <p14:creationId xmlns:p14="http://schemas.microsoft.com/office/powerpoint/2010/main" val="44822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1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fld id="{64336152-522D-534E-A387-BE770A7CAF94}" type="slidenum">
              <a:rPr lang="en-US" smtClean="0"/>
              <a:pPr/>
              <a:t>76</a:t>
            </a:fld>
            <a:endParaRPr lang="en-US" dirty="0"/>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r>
              <a:rPr lang="en-US" sz="900" dirty="0">
                <a:hlinkClick r:id="rId4" tooltip="https://www.flickr.com/photos/cityofelkcity/2492542667"/>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809350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fld id="{64336152-522D-534E-A387-BE770A7CAF94}" type="slidenum">
              <a:rPr lang="en-US" smtClean="0"/>
              <a:pPr/>
              <a:t>77</a:t>
            </a:fld>
            <a:endParaRPr lang="en-US" dirty="0"/>
          </a:p>
        </p:txBody>
      </p:sp>
    </p:spTree>
    <p:extLst>
      <p:ext uri="{BB962C8B-B14F-4D97-AF65-F5344CB8AC3E}">
        <p14:creationId xmlns:p14="http://schemas.microsoft.com/office/powerpoint/2010/main" val="2255002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fld id="{64336152-522D-534E-A387-BE770A7CAF94}" type="slidenum">
              <a:rPr lang="en-US" smtClean="0"/>
              <a:pPr/>
              <a:t>78</a:t>
            </a:fld>
            <a:endParaRPr lang="en-US" dirty="0"/>
          </a:p>
        </p:txBody>
      </p:sp>
    </p:spTree>
    <p:extLst>
      <p:ext uri="{BB962C8B-B14F-4D97-AF65-F5344CB8AC3E}">
        <p14:creationId xmlns:p14="http://schemas.microsoft.com/office/powerpoint/2010/main" val="2901539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 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fld id="{64336152-522D-534E-A387-BE770A7CAF94}" type="slidenum">
              <a:rPr lang="en-US" smtClean="0"/>
              <a:pPr/>
              <a:t>79</a:t>
            </a:fld>
            <a:endParaRPr lang="en-US" dirty="0"/>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r>
              <a:rPr lang="en-US" sz="900">
                <a:hlinkClick r:id="rId4" tooltip="https://www.flickr.com/photos/8497488@N06/7958489114"/>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15804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02316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fld id="{64336152-522D-534E-A387-BE770A7CAF94}" type="slidenum">
              <a:rPr lang="en-US" smtClean="0"/>
              <a:pPr/>
              <a:t>80</a:t>
            </a:fld>
            <a:endParaRPr lang="en-US" dirty="0"/>
          </a:p>
        </p:txBody>
      </p:sp>
    </p:spTree>
    <p:extLst>
      <p:ext uri="{BB962C8B-B14F-4D97-AF65-F5344CB8AC3E}">
        <p14:creationId xmlns:p14="http://schemas.microsoft.com/office/powerpoint/2010/main" val="3251228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fld id="{64336152-522D-534E-A387-BE770A7CAF94}" type="slidenum">
              <a:rPr lang="en-US" smtClean="0"/>
              <a:pPr/>
              <a:t>84</a:t>
            </a:fld>
            <a:endParaRPr lang="en-US" dirty="0"/>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r>
              <a:rPr lang="en-US" sz="900">
                <a:hlinkClick r:id="rId4" tooltip="http://www.pngall.com/scales-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740330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fld id="{64336152-522D-534E-A387-BE770A7CAF94}" type="slidenum">
              <a:rPr lang="en-US" smtClean="0"/>
              <a:pPr/>
              <a:t>85</a:t>
            </a:fld>
            <a:endParaRPr lang="en-US" dirty="0"/>
          </a:p>
        </p:txBody>
      </p:sp>
    </p:spTree>
    <p:extLst>
      <p:ext uri="{BB962C8B-B14F-4D97-AF65-F5344CB8AC3E}">
        <p14:creationId xmlns:p14="http://schemas.microsoft.com/office/powerpoint/2010/main" val="25967002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fld id="{64336152-522D-534E-A387-BE770A7CAF94}" type="slidenum">
              <a:rPr lang="en-US" smtClean="0"/>
              <a:pPr/>
              <a:t>86</a:t>
            </a:fld>
            <a:endParaRPr lang="en-US" dirty="0"/>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r>
              <a:rPr lang="en-US" sz="900" dirty="0">
                <a:hlinkClick r:id="rId4" tooltip="http://writersally.blogspot.com/2015/12/iwsgprepping-for-next-step.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399254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2CD1-AC7E-4DA7-B068-875EAEC37897}"/>
              </a:ext>
            </a:extLst>
          </p:cNvPr>
          <p:cNvSpPr>
            <a:spLocks noGrp="1"/>
          </p:cNvSpPr>
          <p:nvPr>
            <p:ph type="title"/>
          </p:nvPr>
        </p:nvSpPr>
        <p:spPr>
          <a:xfrm>
            <a:off x="838200" y="2857061"/>
            <a:ext cx="10515600" cy="1325563"/>
          </a:xfrm>
        </p:spPr>
        <p:txBody>
          <a:bodyPr/>
          <a:lstStyle/>
          <a:p>
            <a:r>
              <a:rPr lang="en-US" b="1" dirty="0"/>
              <a:t>Additional Provisions</a:t>
            </a:r>
          </a:p>
        </p:txBody>
      </p:sp>
    </p:spTree>
    <p:extLst>
      <p:ext uri="{BB962C8B-B14F-4D97-AF65-F5344CB8AC3E}">
        <p14:creationId xmlns:p14="http://schemas.microsoft.com/office/powerpoint/2010/main" val="1332435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fld id="{64336152-522D-534E-A387-BE770A7CAF94}" type="slidenum">
              <a:rPr lang="en-US" smtClean="0"/>
              <a:pPr/>
              <a:t>88</a:t>
            </a:fld>
            <a:endParaRPr lang="en-US" dirty="0"/>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r>
              <a:rPr lang="en-US" sz="900">
                <a:hlinkClick r:id="rId4" tooltip="http://asesordecalidad.blogspot.com/2015/02/listado-de-procedimientos-segun-iso.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930169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A41-632D-4503-BD38-E5DECBCA355F}"/>
              </a:ext>
            </a:extLst>
          </p:cNvPr>
          <p:cNvSpPr>
            <a:spLocks noGrp="1"/>
          </p:cNvSpPr>
          <p:nvPr>
            <p:ph type="title"/>
          </p:nvPr>
        </p:nvSpPr>
        <p:spPr/>
        <p:txBody>
          <a:bodyPr/>
          <a:lstStyle/>
          <a:p>
            <a:r>
              <a:rPr lang="en-US" b="1" dirty="0"/>
              <a:t>Periodic Data Submission </a:t>
            </a:r>
          </a:p>
        </p:txBody>
      </p:sp>
      <p:sp>
        <p:nvSpPr>
          <p:cNvPr id="3" name="Content Placeholder 2">
            <a:extLst>
              <a:ext uri="{FF2B5EF4-FFF2-40B4-BE49-F238E27FC236}">
                <a16:creationId xmlns:a16="http://schemas.microsoft.com/office/drawing/2014/main" id="{9A6FF0C4-AC54-4D4A-A646-B92844D99669}"/>
              </a:ext>
            </a:extLst>
          </p:cNvPr>
          <p:cNvSpPr>
            <a:spLocks noGrp="1"/>
          </p:cNvSpPr>
          <p:nvPr>
            <p:ph sz="half" idx="1"/>
          </p:nvPr>
        </p:nvSpPr>
        <p:spPr>
          <a:xfrm>
            <a:off x="990600" y="1417639"/>
            <a:ext cx="5308600" cy="4525962"/>
          </a:xfrm>
        </p:spPr>
        <p:txBody>
          <a:bodyPr>
            <a:normAutofit/>
          </a:bodyPr>
          <a:lstStyle/>
          <a:p>
            <a:r>
              <a:rPr lang="en-US" sz="2400" dirty="0"/>
              <a:t>Student involved [Complainant or Respondent] Sexual Misconduct Policy violations </a:t>
            </a:r>
          </a:p>
          <a:p>
            <a:pPr marL="0" indent="0">
              <a:buNone/>
            </a:pPr>
            <a:endParaRPr lang="en-US" sz="2400" dirty="0"/>
          </a:p>
          <a:p>
            <a:r>
              <a:rPr lang="en-US" sz="2400" dirty="0"/>
              <a:t>Excel spreadsheet provided by System Director </a:t>
            </a:r>
          </a:p>
          <a:p>
            <a:pPr marL="0" indent="0">
              <a:buNone/>
            </a:pPr>
            <a:endParaRPr lang="en-US" sz="2400" dirty="0"/>
          </a:p>
          <a:p>
            <a:r>
              <a:rPr lang="en-US" sz="2400" dirty="0"/>
              <a:t>Periodic 1:1touch base calls to discuss Title IX matters </a:t>
            </a:r>
          </a:p>
        </p:txBody>
      </p:sp>
      <p:sp>
        <p:nvSpPr>
          <p:cNvPr id="4" name="Content Placeholder 3">
            <a:extLst>
              <a:ext uri="{FF2B5EF4-FFF2-40B4-BE49-F238E27FC236}">
                <a16:creationId xmlns:a16="http://schemas.microsoft.com/office/drawing/2014/main" id="{4342F256-DBD9-4CD3-9FE2-A8808AF3CA52}"/>
              </a:ext>
            </a:extLst>
          </p:cNvPr>
          <p:cNvSpPr>
            <a:spLocks noGrp="1"/>
          </p:cNvSpPr>
          <p:nvPr>
            <p:ph sz="half" idx="2"/>
          </p:nvPr>
        </p:nvSpPr>
        <p:spPr>
          <a:xfrm>
            <a:off x="6604000" y="1417639"/>
            <a:ext cx="5080000" cy="4343400"/>
          </a:xfrm>
        </p:spPr>
        <p:txBody>
          <a:bodyPr>
            <a:normAutofit/>
          </a:bodyPr>
          <a:lstStyle/>
          <a:p>
            <a:pPr marL="0" indent="0" algn="ctr">
              <a:buNone/>
            </a:pPr>
            <a:endParaRPr lang="en-US" b="1" dirty="0"/>
          </a:p>
          <a:p>
            <a:pPr marL="0" indent="0" algn="ctr">
              <a:buNone/>
            </a:pPr>
            <a:r>
              <a:rPr lang="en-US" u="sng" dirty="0"/>
              <a:t>Spring &amp; Summer Deadlines</a:t>
            </a:r>
          </a:p>
          <a:p>
            <a:pPr marL="0" indent="0" algn="ctr">
              <a:buNone/>
            </a:pPr>
            <a:r>
              <a:rPr lang="en-US" dirty="0">
                <a:solidFill>
                  <a:srgbClr val="FF0000"/>
                </a:solidFill>
              </a:rPr>
              <a:t>March 26</a:t>
            </a:r>
          </a:p>
          <a:p>
            <a:pPr marL="0" indent="0" algn="ctr">
              <a:buNone/>
            </a:pPr>
            <a:r>
              <a:rPr lang="en-US" dirty="0">
                <a:solidFill>
                  <a:srgbClr val="FF0000"/>
                </a:solidFill>
              </a:rPr>
              <a:t>April 30 </a:t>
            </a:r>
          </a:p>
          <a:p>
            <a:pPr marL="0" indent="0" algn="ctr">
              <a:buNone/>
            </a:pPr>
            <a:r>
              <a:rPr lang="en-US" dirty="0">
                <a:solidFill>
                  <a:srgbClr val="FF0000"/>
                </a:solidFill>
              </a:rPr>
              <a:t>May 28</a:t>
            </a:r>
          </a:p>
          <a:p>
            <a:pPr marL="0" indent="0" algn="ctr">
              <a:buNone/>
            </a:pPr>
            <a:r>
              <a:rPr lang="en-US" dirty="0">
                <a:solidFill>
                  <a:srgbClr val="FF0000"/>
                </a:solidFill>
              </a:rPr>
              <a:t>June 25</a:t>
            </a:r>
          </a:p>
          <a:p>
            <a:pPr marL="0" indent="0" algn="ctr">
              <a:buNone/>
            </a:pPr>
            <a:r>
              <a:rPr lang="en-US" dirty="0">
                <a:solidFill>
                  <a:srgbClr val="FF0000"/>
                </a:solidFill>
              </a:rPr>
              <a:t>July 30</a:t>
            </a:r>
          </a:p>
        </p:txBody>
      </p:sp>
      <p:sp>
        <p:nvSpPr>
          <p:cNvPr id="5" name="Slide Number Placeholder 4">
            <a:extLst>
              <a:ext uri="{FF2B5EF4-FFF2-40B4-BE49-F238E27FC236}">
                <a16:creationId xmlns:a16="http://schemas.microsoft.com/office/drawing/2014/main" id="{48E11F38-D9F5-4B10-9A92-F768A0F824E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1286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600" y="1213338"/>
            <a:ext cx="10972800" cy="4577863"/>
          </a:xfrm>
        </p:spPr>
        <p:txBody>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r>
              <a:rPr lang="en-US" dirty="0"/>
              <a:t>Ensure materials do not include or rely on sex stereotypes</a:t>
            </a:r>
          </a:p>
          <a:p>
            <a:r>
              <a:rPr lang="en-US" dirty="0"/>
              <a:t>Promote neutrality and fairness throughout the administrative process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fld id="{64336152-522D-534E-A387-BE770A7CAF94}" type="slidenum">
              <a:rPr lang="en-US" smtClean="0"/>
              <a:pPr/>
              <a:t>90</a:t>
            </a:fld>
            <a:endParaRPr lang="en-US" dirty="0"/>
          </a:p>
        </p:txBody>
      </p:sp>
    </p:spTree>
    <p:extLst>
      <p:ext uri="{BB962C8B-B14F-4D97-AF65-F5344CB8AC3E}">
        <p14:creationId xmlns:p14="http://schemas.microsoft.com/office/powerpoint/2010/main" val="40228763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1" y="274639"/>
            <a:ext cx="10474569" cy="1143000"/>
          </a:xfrm>
        </p:spPr>
        <p:txBody>
          <a:bodyPr>
            <a:normAutofit/>
          </a:bodyPr>
          <a:lstStyle/>
          <a:p>
            <a:r>
              <a:rPr lang="en-US" b="1" dirty="0"/>
              <a:t>Website Considerations </a:t>
            </a:r>
          </a:p>
        </p:txBody>
      </p:sp>
      <p:sp>
        <p:nvSpPr>
          <p:cNvPr id="3" name="Content Placeholder 2"/>
          <p:cNvSpPr>
            <a:spLocks noGrp="1"/>
          </p:cNvSpPr>
          <p:nvPr>
            <p:ph idx="1"/>
          </p:nvPr>
        </p:nvSpPr>
        <p:spPr>
          <a:xfrm>
            <a:off x="756138" y="1283677"/>
            <a:ext cx="10826262" cy="4507524"/>
          </a:xfrm>
        </p:spPr>
        <p:txBody>
          <a:bodyPr/>
          <a:lstStyle/>
          <a:p>
            <a:r>
              <a:rPr lang="en-US" b="1" dirty="0">
                <a:solidFill>
                  <a:srgbClr val="0070C0"/>
                </a:solidFill>
              </a:rPr>
              <a:t>§106.8(b) </a:t>
            </a:r>
            <a:r>
              <a:rPr lang="en-US" dirty="0"/>
              <a:t>Mandates notification and dissemination of applicable policies and procedures </a:t>
            </a:r>
          </a:p>
          <a:p>
            <a:pPr lvl="1"/>
            <a:r>
              <a:rPr lang="en-US" dirty="0"/>
              <a:t>Title IX Coordinator contact information </a:t>
            </a:r>
          </a:p>
          <a:p>
            <a:pPr lvl="1"/>
            <a:r>
              <a:rPr lang="en-US" dirty="0"/>
              <a:t>Reporting options </a:t>
            </a:r>
          </a:p>
          <a:p>
            <a:pPr lvl="1"/>
            <a:r>
              <a:rPr lang="en-US" dirty="0"/>
              <a:t>Notice of updated policies and procedures </a:t>
            </a:r>
          </a:p>
          <a:p>
            <a:pPr lvl="1"/>
            <a:r>
              <a:rPr lang="en-US" dirty="0">
                <a:solidFill>
                  <a:srgbClr val="0070C0"/>
                </a:solidFill>
              </a:rPr>
              <a:t>Title IX Coordinator and/or Assistant Secretary can field questions</a:t>
            </a:r>
          </a:p>
          <a:p>
            <a:pPr lvl="1"/>
            <a:r>
              <a:rPr lang="en-US" dirty="0"/>
              <a:t>Reporting and resolving other alleged Title IX violations  </a:t>
            </a:r>
          </a:p>
          <a:p>
            <a:endParaRPr lang="en-US" dirty="0"/>
          </a:p>
          <a:p>
            <a:pPr marL="0" indent="0" algn="ctr">
              <a:buNone/>
            </a:pPr>
            <a:endParaRPr lang="en-US" dirty="0"/>
          </a:p>
          <a:p>
            <a:pPr marL="0" indent="0" algn="ctr">
              <a:buNone/>
            </a:pPr>
            <a:endParaRPr lang="en-US" sz="3600" dirty="0"/>
          </a:p>
        </p:txBody>
      </p:sp>
    </p:spTree>
    <p:extLst>
      <p:ext uri="{BB962C8B-B14F-4D97-AF65-F5344CB8AC3E}">
        <p14:creationId xmlns:p14="http://schemas.microsoft.com/office/powerpoint/2010/main" val="1122871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8462</TotalTime>
  <Words>9384</Words>
  <Application>Microsoft Office PowerPoint</Application>
  <PresentationFormat>Widescreen</PresentationFormat>
  <Paragraphs>1096</Paragraphs>
  <Slides>92</Slides>
  <Notes>90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92</vt:i4>
      </vt:variant>
    </vt:vector>
  </HeadingPairs>
  <TitlesOfParts>
    <vt:vector size="105" baseType="lpstr">
      <vt:lpstr>Arial</vt:lpstr>
      <vt:lpstr>Calibri</vt:lpstr>
      <vt:lpstr>Century</vt:lpstr>
      <vt:lpstr>Century Gothic</vt:lpstr>
      <vt:lpstr>Corbel (Body)</vt:lpstr>
      <vt:lpstr>Courier New</vt:lpstr>
      <vt:lpstr>Georgia</vt:lpstr>
      <vt:lpstr>Perpetua</vt:lpstr>
      <vt:lpstr>Tw Cen MT</vt:lpstr>
      <vt:lpstr>Wingdings</vt:lpstr>
      <vt:lpstr>Main title USG Standard white</vt:lpstr>
      <vt:lpstr>Secondary slides USG Widescreen white</vt:lpstr>
      <vt:lpstr>1_Secondary slides USG Widescreen white</vt:lpstr>
      <vt:lpstr>New Title IX Coordinator Training</vt:lpstr>
      <vt:lpstr>PowerPoint Presentation</vt:lpstr>
      <vt:lpstr>Title IX Overview </vt:lpstr>
      <vt:lpstr>Title IX </vt:lpstr>
      <vt:lpstr>Administrative Action on Title IX </vt:lpstr>
      <vt:lpstr>What is Sex Discrimination? </vt:lpstr>
      <vt:lpstr>What is Required under the Final Rule </vt:lpstr>
      <vt:lpstr>Title IX Sexual Harassment §106.30</vt:lpstr>
      <vt:lpstr>Title IX Jurisdiction </vt:lpstr>
      <vt:lpstr>The Role of a Title IX Coordinator </vt:lpstr>
      <vt:lpstr>The Role of a Title IX Coordinator </vt:lpstr>
      <vt:lpstr>Overview of Updated Sexual Misconduct Policy</vt:lpstr>
      <vt:lpstr>PowerPoint Presentation</vt:lpstr>
      <vt:lpstr>What Has Changed? </vt:lpstr>
      <vt:lpstr>What Has Remained the Same? </vt:lpstr>
      <vt:lpstr>Reporting Prohibited Conduct </vt:lpstr>
      <vt:lpstr>Effective Date </vt:lpstr>
      <vt:lpstr>PowerPoint Presentation</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Jurisdiction </vt:lpstr>
      <vt:lpstr>Complaints of Sexual Misconduct </vt:lpstr>
      <vt:lpstr>Required Response to a Report §106.44(a)</vt:lpstr>
      <vt:lpstr>Complaint Intake Procedures </vt:lpstr>
      <vt:lpstr>Support Services &amp; Interim Measures  §106.30</vt:lpstr>
      <vt:lpstr>Emergency Removal §106.44(c)&amp;(d)</vt:lpstr>
      <vt:lpstr>Formal Complaint §106.30</vt:lpstr>
      <vt:lpstr>Title IX Coordinator Initiated Complaints </vt:lpstr>
      <vt:lpstr>Complaint Process </vt:lpstr>
      <vt:lpstr>Complaint Consolidation </vt:lpstr>
      <vt:lpstr>Notice of Complaint §106.45(b)(2)</vt:lpstr>
      <vt:lpstr>Notice of Complaint §106.45(b)(2)</vt:lpstr>
      <vt:lpstr>Retaliation §106.71</vt:lpstr>
      <vt:lpstr>Additional Noteworthy Provisions </vt:lpstr>
      <vt:lpstr>Formal Complaint Dismissal §106.45(b)(3)</vt:lpstr>
      <vt:lpstr>USG Complaint Dismissal </vt:lpstr>
      <vt:lpstr>The Investigation Process </vt:lpstr>
      <vt:lpstr>Expectations of Coordinators </vt:lpstr>
      <vt:lpstr>Investigation Considerations </vt:lpstr>
      <vt:lpstr>Advisors  </vt:lpstr>
      <vt:lpstr>Evidentiary Considerations §106.45(b)(5)</vt:lpstr>
      <vt:lpstr>Access to Information §106.45(b)(5)(vi) </vt:lpstr>
      <vt:lpstr>The Investigation Report §106.45(5)(vii) </vt:lpstr>
      <vt:lpstr>Understanding  The Force-Incapacity-Consent Construct </vt:lpstr>
      <vt:lpstr>Overview of the Construct </vt:lpstr>
      <vt:lpstr>Consent </vt:lpstr>
      <vt:lpstr>Force </vt:lpstr>
      <vt:lpstr>Force Continued </vt:lpstr>
      <vt:lpstr>Force Analysis </vt:lpstr>
      <vt:lpstr>Consent and the Role of Alcohol and Drugs </vt:lpstr>
      <vt:lpstr>Incapacitation </vt:lpstr>
      <vt:lpstr>Determining Incapacitation </vt:lpstr>
      <vt:lpstr>Two-Part Incapacitation Analysis </vt:lpstr>
      <vt:lpstr>Common Factors that Impact  the Effect of Alcohol</vt:lpstr>
      <vt:lpstr>Possible Signs of Incapacitation </vt:lpstr>
      <vt:lpstr>Respondent’s Awareness </vt:lpstr>
      <vt:lpstr>Incapacitation Analysis </vt:lpstr>
      <vt:lpstr>Consent </vt:lpstr>
      <vt:lpstr>Consent Is…</vt:lpstr>
      <vt:lpstr>Rules to Remember </vt:lpstr>
      <vt:lpstr>Withdrawal </vt:lpstr>
      <vt:lpstr>Informal Resolution </vt:lpstr>
      <vt:lpstr>Considerations </vt:lpstr>
      <vt:lpstr>Informal Resolution under Title IX §106.45(b)(9)</vt:lpstr>
      <vt:lpstr>Additional Considerations </vt:lpstr>
      <vt:lpstr>Formal Adjudication </vt:lpstr>
      <vt:lpstr>Live Hearing §106.45(b)(6)</vt:lpstr>
      <vt:lpstr>Adjudication Processes </vt:lpstr>
      <vt:lpstr>Hearing Officer </vt:lpstr>
      <vt:lpstr>Hearing Panel or Single-Decision Maker </vt:lpstr>
      <vt:lpstr>Advisors §106.45(b)(6)</vt:lpstr>
      <vt:lpstr>Notice of Hearing  </vt:lpstr>
      <vt:lpstr>Hearing Logistics </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vt:lpstr>
      <vt:lpstr>Record Keeping §106.45(b)(10)</vt:lpstr>
      <vt:lpstr>Periodic Data Submission </vt:lpstr>
      <vt:lpstr>Training Considerations </vt:lpstr>
      <vt:lpstr>Website Considerations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Coordinator Training Fall 2020</dc:title>
  <dc:creator>Na'Tasha Webb-Prather</dc:creator>
  <cp:lastModifiedBy>Brandi Williams</cp:lastModifiedBy>
  <cp:revision>18</cp:revision>
  <cp:lastPrinted>2020-08-12T10:51:13Z</cp:lastPrinted>
  <dcterms:created xsi:type="dcterms:W3CDTF">2020-08-12T10:29:05Z</dcterms:created>
  <dcterms:modified xsi:type="dcterms:W3CDTF">2023-03-01T00:57:01Z</dcterms:modified>
</cp:coreProperties>
</file>