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9" r:id="rId3"/>
  </p:sldMasterIdLst>
  <p:notesMasterIdLst>
    <p:notesMasterId r:id="rId109"/>
  </p:notesMasterIdLst>
  <p:sldIdLst>
    <p:sldId id="306" r:id="rId4"/>
    <p:sldId id="257" r:id="rId5"/>
    <p:sldId id="258" r:id="rId6"/>
    <p:sldId id="307" r:id="rId7"/>
    <p:sldId id="260" r:id="rId8"/>
    <p:sldId id="261" r:id="rId9"/>
    <p:sldId id="429" r:id="rId10"/>
    <p:sldId id="428" r:id="rId11"/>
    <p:sldId id="430" r:id="rId12"/>
    <p:sldId id="431" r:id="rId13"/>
    <p:sldId id="265" r:id="rId14"/>
    <p:sldId id="432" r:id="rId15"/>
    <p:sldId id="433" r:id="rId16"/>
    <p:sldId id="456" r:id="rId17"/>
    <p:sldId id="434" r:id="rId18"/>
    <p:sldId id="435" r:id="rId19"/>
    <p:sldId id="436" r:id="rId20"/>
    <p:sldId id="437" r:id="rId21"/>
    <p:sldId id="438" r:id="rId22"/>
    <p:sldId id="439" r:id="rId23"/>
    <p:sldId id="440" r:id="rId24"/>
    <p:sldId id="441" r:id="rId25"/>
    <p:sldId id="275" r:id="rId26"/>
    <p:sldId id="277" r:id="rId27"/>
    <p:sldId id="276" r:id="rId28"/>
    <p:sldId id="278" r:id="rId29"/>
    <p:sldId id="279" r:id="rId30"/>
    <p:sldId id="280" r:id="rId31"/>
    <p:sldId id="281" r:id="rId32"/>
    <p:sldId id="409" r:id="rId33"/>
    <p:sldId id="410" r:id="rId34"/>
    <p:sldId id="411" r:id="rId35"/>
    <p:sldId id="412" r:id="rId36"/>
    <p:sldId id="413" r:id="rId37"/>
    <p:sldId id="414" r:id="rId38"/>
    <p:sldId id="308" r:id="rId39"/>
    <p:sldId id="288" r:id="rId40"/>
    <p:sldId id="289" r:id="rId41"/>
    <p:sldId id="290" r:id="rId42"/>
    <p:sldId id="351" r:id="rId43"/>
    <p:sldId id="301" r:id="rId44"/>
    <p:sldId id="311" r:id="rId45"/>
    <p:sldId id="403" r:id="rId46"/>
    <p:sldId id="313" r:id="rId47"/>
    <p:sldId id="358" r:id="rId48"/>
    <p:sldId id="315" r:id="rId49"/>
    <p:sldId id="443" r:id="rId50"/>
    <p:sldId id="317" r:id="rId51"/>
    <p:sldId id="340" r:id="rId52"/>
    <p:sldId id="457" r:id="rId53"/>
    <p:sldId id="318" r:id="rId54"/>
    <p:sldId id="319" r:id="rId55"/>
    <p:sldId id="320" r:id="rId56"/>
    <p:sldId id="321" r:id="rId57"/>
    <p:sldId id="322" r:id="rId58"/>
    <p:sldId id="415" r:id="rId59"/>
    <p:sldId id="323" r:id="rId60"/>
    <p:sldId id="427" r:id="rId61"/>
    <p:sldId id="324" r:id="rId62"/>
    <p:sldId id="458" r:id="rId63"/>
    <p:sldId id="325" r:id="rId64"/>
    <p:sldId id="326" r:id="rId65"/>
    <p:sldId id="327" r:id="rId66"/>
    <p:sldId id="328" r:id="rId67"/>
    <p:sldId id="401" r:id="rId68"/>
    <p:sldId id="419" r:id="rId69"/>
    <p:sldId id="362" r:id="rId70"/>
    <p:sldId id="363" r:id="rId71"/>
    <p:sldId id="364" r:id="rId72"/>
    <p:sldId id="365" r:id="rId73"/>
    <p:sldId id="450" r:id="rId74"/>
    <p:sldId id="366" r:id="rId75"/>
    <p:sldId id="449" r:id="rId76"/>
    <p:sldId id="367" r:id="rId77"/>
    <p:sldId id="336" r:id="rId78"/>
    <p:sldId id="338" r:id="rId79"/>
    <p:sldId id="339" r:id="rId80"/>
    <p:sldId id="459" r:id="rId81"/>
    <p:sldId id="341" r:id="rId82"/>
    <p:sldId id="342" r:id="rId83"/>
    <p:sldId id="343" r:id="rId84"/>
    <p:sldId id="344" r:id="rId85"/>
    <p:sldId id="345" r:id="rId86"/>
    <p:sldId id="346" r:id="rId87"/>
    <p:sldId id="347" r:id="rId88"/>
    <p:sldId id="348" r:id="rId89"/>
    <p:sldId id="417" r:id="rId90"/>
    <p:sldId id="349" r:id="rId91"/>
    <p:sldId id="400" r:id="rId92"/>
    <p:sldId id="460" r:id="rId93"/>
    <p:sldId id="420" r:id="rId94"/>
    <p:sldId id="352" r:id="rId95"/>
    <p:sldId id="353" r:id="rId96"/>
    <p:sldId id="354" r:id="rId97"/>
    <p:sldId id="421" r:id="rId98"/>
    <p:sldId id="461" r:id="rId99"/>
    <p:sldId id="445" r:id="rId100"/>
    <p:sldId id="444" r:id="rId101"/>
    <p:sldId id="446" r:id="rId102"/>
    <p:sldId id="455" r:id="rId103"/>
    <p:sldId id="452" r:id="rId104"/>
    <p:sldId id="396" r:id="rId105"/>
    <p:sldId id="453" r:id="rId106"/>
    <p:sldId id="454" r:id="rId107"/>
    <p:sldId id="394"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71798" autoAdjust="0"/>
  </p:normalViewPr>
  <p:slideViewPr>
    <p:cSldViewPr snapToGrid="0">
      <p:cViewPr varScale="1">
        <p:scale>
          <a:sx n="61" d="100"/>
          <a:sy n="61" d="100"/>
        </p:scale>
        <p:origin x="150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heme" Target="theme/theme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tableStyles" Target="tableStyle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notesMaster" Target="notesMasters/notes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4FB26-A399-4E39-AE95-292292BF7D3D}"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B28B3F7A-2434-4D8D-B8BD-807ED78E6541}">
      <dgm:prSet phldrT="[Text]"/>
      <dgm:spPr/>
      <dgm:t>
        <a:bodyPr/>
        <a:lstStyle/>
        <a:p>
          <a:r>
            <a:rPr lang="en-US" dirty="0"/>
            <a:t>Title IX Overview	</a:t>
          </a:r>
        </a:p>
      </dgm:t>
    </dgm:pt>
    <dgm:pt modelId="{C34832A7-69B9-4839-A60D-DEB8A0BB9518}" type="parTrans" cxnId="{D995FC38-0812-4D6B-AA76-77981AE65EFE}">
      <dgm:prSet/>
      <dgm:spPr/>
      <dgm:t>
        <a:bodyPr/>
        <a:lstStyle/>
        <a:p>
          <a:endParaRPr lang="en-US"/>
        </a:p>
      </dgm:t>
    </dgm:pt>
    <dgm:pt modelId="{DF90ED43-9053-423A-8A94-FBA54D2AA162}" type="sibTrans" cxnId="{D995FC38-0812-4D6B-AA76-77981AE65EFE}">
      <dgm:prSet/>
      <dgm:spPr/>
      <dgm:t>
        <a:bodyPr/>
        <a:lstStyle/>
        <a:p>
          <a:endParaRPr lang="en-US"/>
        </a:p>
      </dgm:t>
    </dgm:pt>
    <dgm:pt modelId="{D2FF25B7-950E-4D4C-A112-5A6E2D6357BA}">
      <dgm:prSet phldrT="[Text]"/>
      <dgm:spPr/>
      <dgm:t>
        <a:bodyPr/>
        <a:lstStyle/>
        <a:p>
          <a:r>
            <a:rPr lang="en-US" dirty="0"/>
            <a:t>Force-Incapacity-Consent Construct</a:t>
          </a:r>
        </a:p>
      </dgm:t>
    </dgm:pt>
    <dgm:pt modelId="{19DB0BAB-24C7-44A9-A676-0EBAD8D33B4C}" type="parTrans" cxnId="{3BAEA91E-8298-4854-B028-0F652BD4BE3E}">
      <dgm:prSet/>
      <dgm:spPr/>
      <dgm:t>
        <a:bodyPr/>
        <a:lstStyle/>
        <a:p>
          <a:endParaRPr lang="en-US"/>
        </a:p>
      </dgm:t>
    </dgm:pt>
    <dgm:pt modelId="{B969CBA5-4C50-4190-91CF-431BD3801FE4}" type="sibTrans" cxnId="{3BAEA91E-8298-4854-B028-0F652BD4BE3E}">
      <dgm:prSet/>
      <dgm:spPr/>
      <dgm:t>
        <a:bodyPr/>
        <a:lstStyle/>
        <a:p>
          <a:endParaRPr lang="en-US"/>
        </a:p>
      </dgm:t>
    </dgm:pt>
    <dgm:pt modelId="{C6310CDF-6917-4B38-8278-E3DC6556B0A8}">
      <dgm:prSet/>
      <dgm:spPr/>
      <dgm:t>
        <a:bodyPr/>
        <a:lstStyle/>
        <a:p>
          <a:r>
            <a:rPr lang="en-US" dirty="0"/>
            <a:t>Case Studies </a:t>
          </a:r>
        </a:p>
      </dgm:t>
    </dgm:pt>
    <dgm:pt modelId="{652425A6-0A14-48B8-9AED-AB15BE138F6F}" type="parTrans" cxnId="{94FBBA09-CDD8-4CF6-B854-E0D06832F581}">
      <dgm:prSet/>
      <dgm:spPr/>
      <dgm:t>
        <a:bodyPr/>
        <a:lstStyle/>
        <a:p>
          <a:endParaRPr lang="en-US"/>
        </a:p>
      </dgm:t>
    </dgm:pt>
    <dgm:pt modelId="{B9EEC071-AF59-4ED6-99EC-E0EAC52457D1}" type="sibTrans" cxnId="{94FBBA09-CDD8-4CF6-B854-E0D06832F581}">
      <dgm:prSet/>
      <dgm:spPr/>
      <dgm:t>
        <a:bodyPr/>
        <a:lstStyle/>
        <a:p>
          <a:endParaRPr lang="en-US"/>
        </a:p>
      </dgm:t>
    </dgm:pt>
    <dgm:pt modelId="{BEC863FB-BB0D-4504-B536-3145C10A9CB5}">
      <dgm:prSet/>
      <dgm:spPr/>
      <dgm:t>
        <a:bodyPr/>
        <a:lstStyle/>
        <a:p>
          <a:r>
            <a:rPr lang="en-US" dirty="0"/>
            <a:t>USG Sexual Misconduct Policy</a:t>
          </a:r>
        </a:p>
      </dgm:t>
    </dgm:pt>
    <dgm:pt modelId="{4B0AAE40-5A83-493E-A076-B88DB281DFEF}" type="parTrans" cxnId="{9B0C766B-348D-4FFB-950E-F292EC72A845}">
      <dgm:prSet/>
      <dgm:spPr/>
      <dgm:t>
        <a:bodyPr/>
        <a:lstStyle/>
        <a:p>
          <a:endParaRPr lang="en-US"/>
        </a:p>
      </dgm:t>
    </dgm:pt>
    <dgm:pt modelId="{4160D324-C4CA-45F0-BF20-4BEC137B7590}" type="sibTrans" cxnId="{9B0C766B-348D-4FFB-950E-F292EC72A845}">
      <dgm:prSet/>
      <dgm:spPr/>
      <dgm:t>
        <a:bodyPr/>
        <a:lstStyle/>
        <a:p>
          <a:endParaRPr lang="en-US"/>
        </a:p>
      </dgm:t>
    </dgm:pt>
    <dgm:pt modelId="{C3BAF949-C493-492E-8D7B-23C35EEF70A6}">
      <dgm:prSet phldrT="[Text]"/>
      <dgm:spPr/>
      <dgm:t>
        <a:bodyPr/>
        <a:lstStyle/>
        <a:p>
          <a:r>
            <a:rPr lang="en-US" dirty="0"/>
            <a:t>Formal Investigation Process </a:t>
          </a:r>
        </a:p>
      </dgm:t>
    </dgm:pt>
    <dgm:pt modelId="{0804422E-F293-4932-AEA9-CE802B139397}" type="parTrans" cxnId="{FDDD1768-994C-4D06-99B3-324562200D6F}">
      <dgm:prSet/>
      <dgm:spPr/>
    </dgm:pt>
    <dgm:pt modelId="{84572FB9-0DF7-4653-B454-545F08BFA4EA}" type="sibTrans" cxnId="{FDDD1768-994C-4D06-99B3-324562200D6F}">
      <dgm:prSet/>
      <dgm:spPr/>
    </dgm:pt>
    <dgm:pt modelId="{94025050-E4B7-4E83-B1BC-C2636785D1CA}" type="pres">
      <dgm:prSet presAssocID="{0A74FB26-A399-4E39-AE95-292292BF7D3D}" presName="Name0" presStyleCnt="0">
        <dgm:presLayoutVars>
          <dgm:chMax val="7"/>
          <dgm:chPref val="7"/>
          <dgm:dir/>
        </dgm:presLayoutVars>
      </dgm:prSet>
      <dgm:spPr/>
    </dgm:pt>
    <dgm:pt modelId="{AFA4297E-70B7-4E7F-A7FC-9FCCAA4E8428}" type="pres">
      <dgm:prSet presAssocID="{0A74FB26-A399-4E39-AE95-292292BF7D3D}" presName="Name1" presStyleCnt="0"/>
      <dgm:spPr/>
    </dgm:pt>
    <dgm:pt modelId="{35D75A1D-25F6-4E3A-9923-A2F5027C90D3}" type="pres">
      <dgm:prSet presAssocID="{0A74FB26-A399-4E39-AE95-292292BF7D3D}" presName="cycle" presStyleCnt="0"/>
      <dgm:spPr/>
    </dgm:pt>
    <dgm:pt modelId="{A84F8E5D-959A-49F2-8897-2E19A801346C}" type="pres">
      <dgm:prSet presAssocID="{0A74FB26-A399-4E39-AE95-292292BF7D3D}" presName="srcNode" presStyleLbl="node1" presStyleIdx="0" presStyleCnt="5"/>
      <dgm:spPr/>
    </dgm:pt>
    <dgm:pt modelId="{F878F179-BCEB-4654-92C8-558F0327F38E}" type="pres">
      <dgm:prSet presAssocID="{0A74FB26-A399-4E39-AE95-292292BF7D3D}" presName="conn" presStyleLbl="parChTrans1D2" presStyleIdx="0" presStyleCnt="1"/>
      <dgm:spPr/>
    </dgm:pt>
    <dgm:pt modelId="{34C773C2-31CE-4E31-BBEC-BA76047EC683}" type="pres">
      <dgm:prSet presAssocID="{0A74FB26-A399-4E39-AE95-292292BF7D3D}" presName="extraNode" presStyleLbl="node1" presStyleIdx="0" presStyleCnt="5"/>
      <dgm:spPr/>
    </dgm:pt>
    <dgm:pt modelId="{27B4EDD7-00FE-411A-967B-3F1BDE694B8A}" type="pres">
      <dgm:prSet presAssocID="{0A74FB26-A399-4E39-AE95-292292BF7D3D}" presName="dstNode" presStyleLbl="node1" presStyleIdx="0" presStyleCnt="5"/>
      <dgm:spPr/>
    </dgm:pt>
    <dgm:pt modelId="{C963474D-D4AD-4B8D-B6C9-88C310A14886}" type="pres">
      <dgm:prSet presAssocID="{B28B3F7A-2434-4D8D-B8BD-807ED78E6541}" presName="text_1" presStyleLbl="node1" presStyleIdx="0" presStyleCnt="5">
        <dgm:presLayoutVars>
          <dgm:bulletEnabled val="1"/>
        </dgm:presLayoutVars>
      </dgm:prSet>
      <dgm:spPr/>
    </dgm:pt>
    <dgm:pt modelId="{A048FB5E-F8E9-48D0-AB53-0F222D86B3CD}" type="pres">
      <dgm:prSet presAssocID="{B28B3F7A-2434-4D8D-B8BD-807ED78E6541}" presName="accent_1" presStyleCnt="0"/>
      <dgm:spPr/>
    </dgm:pt>
    <dgm:pt modelId="{6196EC57-0386-438F-AF42-462CAB541CD8}" type="pres">
      <dgm:prSet presAssocID="{B28B3F7A-2434-4D8D-B8BD-807ED78E6541}" presName="accentRepeatNode" presStyleLbl="solidFgAcc1" presStyleIdx="0" presStyleCnt="5"/>
      <dgm:spPr/>
    </dgm:pt>
    <dgm:pt modelId="{B3E9DB89-9468-4425-A5F2-235F5E2A5E96}" type="pres">
      <dgm:prSet presAssocID="{BEC863FB-BB0D-4504-B536-3145C10A9CB5}" presName="text_2" presStyleLbl="node1" presStyleIdx="1" presStyleCnt="5">
        <dgm:presLayoutVars>
          <dgm:bulletEnabled val="1"/>
        </dgm:presLayoutVars>
      </dgm:prSet>
      <dgm:spPr/>
    </dgm:pt>
    <dgm:pt modelId="{BFF00751-3076-47FD-A2D2-201BCFCDDE79}" type="pres">
      <dgm:prSet presAssocID="{BEC863FB-BB0D-4504-B536-3145C10A9CB5}" presName="accent_2" presStyleCnt="0"/>
      <dgm:spPr/>
    </dgm:pt>
    <dgm:pt modelId="{A100E992-DF24-4761-B971-017B35B910E6}" type="pres">
      <dgm:prSet presAssocID="{BEC863FB-BB0D-4504-B536-3145C10A9CB5}" presName="accentRepeatNode" presStyleLbl="solidFgAcc1" presStyleIdx="1" presStyleCnt="5"/>
      <dgm:spPr/>
    </dgm:pt>
    <dgm:pt modelId="{918096C6-80F0-4A13-A8B6-829069975909}" type="pres">
      <dgm:prSet presAssocID="{D2FF25B7-950E-4D4C-A112-5A6E2D6357BA}" presName="text_3" presStyleLbl="node1" presStyleIdx="2" presStyleCnt="5">
        <dgm:presLayoutVars>
          <dgm:bulletEnabled val="1"/>
        </dgm:presLayoutVars>
      </dgm:prSet>
      <dgm:spPr/>
    </dgm:pt>
    <dgm:pt modelId="{DB05189F-F607-47C5-94DA-D7EE83224336}" type="pres">
      <dgm:prSet presAssocID="{D2FF25B7-950E-4D4C-A112-5A6E2D6357BA}" presName="accent_3" presStyleCnt="0"/>
      <dgm:spPr/>
    </dgm:pt>
    <dgm:pt modelId="{C368CB2E-EBEE-4605-956F-D18A095F12B2}" type="pres">
      <dgm:prSet presAssocID="{D2FF25B7-950E-4D4C-A112-5A6E2D6357BA}" presName="accentRepeatNode" presStyleLbl="solidFgAcc1" presStyleIdx="2" presStyleCnt="5"/>
      <dgm:spPr/>
    </dgm:pt>
    <dgm:pt modelId="{67E989B9-0917-4278-82A6-F17A754A820C}" type="pres">
      <dgm:prSet presAssocID="{C3BAF949-C493-492E-8D7B-23C35EEF70A6}" presName="text_4" presStyleLbl="node1" presStyleIdx="3" presStyleCnt="5">
        <dgm:presLayoutVars>
          <dgm:bulletEnabled val="1"/>
        </dgm:presLayoutVars>
      </dgm:prSet>
      <dgm:spPr/>
    </dgm:pt>
    <dgm:pt modelId="{BCD3CF44-BE29-4423-9D81-431DCB46FECF}" type="pres">
      <dgm:prSet presAssocID="{C3BAF949-C493-492E-8D7B-23C35EEF70A6}" presName="accent_4" presStyleCnt="0"/>
      <dgm:spPr/>
    </dgm:pt>
    <dgm:pt modelId="{2DB802B2-A63A-4A42-93CA-94ED27C015DD}" type="pres">
      <dgm:prSet presAssocID="{C3BAF949-C493-492E-8D7B-23C35EEF70A6}" presName="accentRepeatNode" presStyleLbl="solidFgAcc1" presStyleIdx="3" presStyleCnt="5"/>
      <dgm:spPr/>
    </dgm:pt>
    <dgm:pt modelId="{EA4E642C-EA23-4D75-8A43-98CE2CB2C4E8}" type="pres">
      <dgm:prSet presAssocID="{C6310CDF-6917-4B38-8278-E3DC6556B0A8}" presName="text_5" presStyleLbl="node1" presStyleIdx="4" presStyleCnt="5">
        <dgm:presLayoutVars>
          <dgm:bulletEnabled val="1"/>
        </dgm:presLayoutVars>
      </dgm:prSet>
      <dgm:spPr/>
    </dgm:pt>
    <dgm:pt modelId="{107DAA2F-305E-40C0-AC6B-F003398776D0}" type="pres">
      <dgm:prSet presAssocID="{C6310CDF-6917-4B38-8278-E3DC6556B0A8}" presName="accent_5" presStyleCnt="0"/>
      <dgm:spPr/>
    </dgm:pt>
    <dgm:pt modelId="{18EF701D-9F86-4890-BE67-C7434D32EE15}" type="pres">
      <dgm:prSet presAssocID="{C6310CDF-6917-4B38-8278-E3DC6556B0A8}" presName="accentRepeatNode" presStyleLbl="solidFgAcc1" presStyleIdx="4" presStyleCnt="5"/>
      <dgm:spPr/>
    </dgm:pt>
  </dgm:ptLst>
  <dgm:cxnLst>
    <dgm:cxn modelId="{94FBBA09-CDD8-4CF6-B854-E0D06832F581}" srcId="{0A74FB26-A399-4E39-AE95-292292BF7D3D}" destId="{C6310CDF-6917-4B38-8278-E3DC6556B0A8}" srcOrd="4" destOrd="0" parTransId="{652425A6-0A14-48B8-9AED-AB15BE138F6F}" sibTransId="{B9EEC071-AF59-4ED6-99EC-E0EAC52457D1}"/>
    <dgm:cxn modelId="{4481240B-35D8-4D78-9BE0-5D4855BDB80C}" type="presOf" srcId="{B28B3F7A-2434-4D8D-B8BD-807ED78E6541}" destId="{C963474D-D4AD-4B8D-B6C9-88C310A14886}" srcOrd="0" destOrd="0" presId="urn:microsoft.com/office/officeart/2008/layout/VerticalCurvedList"/>
    <dgm:cxn modelId="{3BAEA91E-8298-4854-B028-0F652BD4BE3E}" srcId="{0A74FB26-A399-4E39-AE95-292292BF7D3D}" destId="{D2FF25B7-950E-4D4C-A112-5A6E2D6357BA}" srcOrd="2" destOrd="0" parTransId="{19DB0BAB-24C7-44A9-A676-0EBAD8D33B4C}" sibTransId="{B969CBA5-4C50-4190-91CF-431BD3801FE4}"/>
    <dgm:cxn modelId="{88B85D2C-92FD-438A-81A6-530CF24C3EAE}" type="presOf" srcId="{BEC863FB-BB0D-4504-B536-3145C10A9CB5}" destId="{B3E9DB89-9468-4425-A5F2-235F5E2A5E96}" srcOrd="0" destOrd="0" presId="urn:microsoft.com/office/officeart/2008/layout/VerticalCurvedList"/>
    <dgm:cxn modelId="{D995FC38-0812-4D6B-AA76-77981AE65EFE}" srcId="{0A74FB26-A399-4E39-AE95-292292BF7D3D}" destId="{B28B3F7A-2434-4D8D-B8BD-807ED78E6541}" srcOrd="0" destOrd="0" parTransId="{C34832A7-69B9-4839-A60D-DEB8A0BB9518}" sibTransId="{DF90ED43-9053-423A-8A94-FBA54D2AA162}"/>
    <dgm:cxn modelId="{4FB4AC3A-593F-4879-BDB5-7A7C51B3C3C2}" type="presOf" srcId="{C6310CDF-6917-4B38-8278-E3DC6556B0A8}" destId="{EA4E642C-EA23-4D75-8A43-98CE2CB2C4E8}" srcOrd="0" destOrd="0" presId="urn:microsoft.com/office/officeart/2008/layout/VerticalCurvedList"/>
    <dgm:cxn modelId="{FDDD1768-994C-4D06-99B3-324562200D6F}" srcId="{0A74FB26-A399-4E39-AE95-292292BF7D3D}" destId="{C3BAF949-C493-492E-8D7B-23C35EEF70A6}" srcOrd="3" destOrd="0" parTransId="{0804422E-F293-4932-AEA9-CE802B139397}" sibTransId="{84572FB9-0DF7-4653-B454-545F08BFA4EA}"/>
    <dgm:cxn modelId="{9B0C766B-348D-4FFB-950E-F292EC72A845}" srcId="{0A74FB26-A399-4E39-AE95-292292BF7D3D}" destId="{BEC863FB-BB0D-4504-B536-3145C10A9CB5}" srcOrd="1" destOrd="0" parTransId="{4B0AAE40-5A83-493E-A076-B88DB281DFEF}" sibTransId="{4160D324-C4CA-45F0-BF20-4BEC137B7590}"/>
    <dgm:cxn modelId="{135F5796-B5ED-419D-9291-8EAD969C0286}" type="presOf" srcId="{D2FF25B7-950E-4D4C-A112-5A6E2D6357BA}" destId="{918096C6-80F0-4A13-A8B6-829069975909}" srcOrd="0" destOrd="0" presId="urn:microsoft.com/office/officeart/2008/layout/VerticalCurvedList"/>
    <dgm:cxn modelId="{8780D2A4-357A-4CF7-B8BD-79EA1AF8B67F}" type="presOf" srcId="{DF90ED43-9053-423A-8A94-FBA54D2AA162}" destId="{F878F179-BCEB-4654-92C8-558F0327F38E}" srcOrd="0" destOrd="0" presId="urn:microsoft.com/office/officeart/2008/layout/VerticalCurvedList"/>
    <dgm:cxn modelId="{4213C6EE-F7B9-47ED-807D-55BD67B121CA}" type="presOf" srcId="{0A74FB26-A399-4E39-AE95-292292BF7D3D}" destId="{94025050-E4B7-4E83-B1BC-C2636785D1CA}" srcOrd="0" destOrd="0" presId="urn:microsoft.com/office/officeart/2008/layout/VerticalCurvedList"/>
    <dgm:cxn modelId="{12EB24F4-A63E-44DE-A130-4C5C5D5616CA}" type="presOf" srcId="{C3BAF949-C493-492E-8D7B-23C35EEF70A6}" destId="{67E989B9-0917-4278-82A6-F17A754A820C}" srcOrd="0" destOrd="0" presId="urn:microsoft.com/office/officeart/2008/layout/VerticalCurvedList"/>
    <dgm:cxn modelId="{84067FC6-4ABB-4C8F-B300-265192A9C425}" type="presParOf" srcId="{94025050-E4B7-4E83-B1BC-C2636785D1CA}" destId="{AFA4297E-70B7-4E7F-A7FC-9FCCAA4E8428}" srcOrd="0" destOrd="0" presId="urn:microsoft.com/office/officeart/2008/layout/VerticalCurvedList"/>
    <dgm:cxn modelId="{B475495E-CD23-4F99-A3F1-179C85305F4F}" type="presParOf" srcId="{AFA4297E-70B7-4E7F-A7FC-9FCCAA4E8428}" destId="{35D75A1D-25F6-4E3A-9923-A2F5027C90D3}" srcOrd="0" destOrd="0" presId="urn:microsoft.com/office/officeart/2008/layout/VerticalCurvedList"/>
    <dgm:cxn modelId="{ED8AE587-86FF-4654-B653-78CAB66B8859}" type="presParOf" srcId="{35D75A1D-25F6-4E3A-9923-A2F5027C90D3}" destId="{A84F8E5D-959A-49F2-8897-2E19A801346C}" srcOrd="0" destOrd="0" presId="urn:microsoft.com/office/officeart/2008/layout/VerticalCurvedList"/>
    <dgm:cxn modelId="{7B2A2B97-5468-4D80-8F9E-2EE2C85733F1}" type="presParOf" srcId="{35D75A1D-25F6-4E3A-9923-A2F5027C90D3}" destId="{F878F179-BCEB-4654-92C8-558F0327F38E}" srcOrd="1" destOrd="0" presId="urn:microsoft.com/office/officeart/2008/layout/VerticalCurvedList"/>
    <dgm:cxn modelId="{9F6A7838-6D9D-4050-A281-EE031D9E5310}" type="presParOf" srcId="{35D75A1D-25F6-4E3A-9923-A2F5027C90D3}" destId="{34C773C2-31CE-4E31-BBEC-BA76047EC683}" srcOrd="2" destOrd="0" presId="urn:microsoft.com/office/officeart/2008/layout/VerticalCurvedList"/>
    <dgm:cxn modelId="{8B8D46A4-E1F9-46CF-B117-E82F593EE3C7}" type="presParOf" srcId="{35D75A1D-25F6-4E3A-9923-A2F5027C90D3}" destId="{27B4EDD7-00FE-411A-967B-3F1BDE694B8A}" srcOrd="3" destOrd="0" presId="urn:microsoft.com/office/officeart/2008/layout/VerticalCurvedList"/>
    <dgm:cxn modelId="{68ACE6B5-3067-4093-9E7B-DAD337142ED8}" type="presParOf" srcId="{AFA4297E-70B7-4E7F-A7FC-9FCCAA4E8428}" destId="{C963474D-D4AD-4B8D-B6C9-88C310A14886}" srcOrd="1" destOrd="0" presId="urn:microsoft.com/office/officeart/2008/layout/VerticalCurvedList"/>
    <dgm:cxn modelId="{55F6DA80-AB54-46D3-9321-55B1DE3A4231}" type="presParOf" srcId="{AFA4297E-70B7-4E7F-A7FC-9FCCAA4E8428}" destId="{A048FB5E-F8E9-48D0-AB53-0F222D86B3CD}" srcOrd="2" destOrd="0" presId="urn:microsoft.com/office/officeart/2008/layout/VerticalCurvedList"/>
    <dgm:cxn modelId="{3118ED2E-5D45-4844-BBE3-66409D9C7F31}" type="presParOf" srcId="{A048FB5E-F8E9-48D0-AB53-0F222D86B3CD}" destId="{6196EC57-0386-438F-AF42-462CAB541CD8}" srcOrd="0" destOrd="0" presId="urn:microsoft.com/office/officeart/2008/layout/VerticalCurvedList"/>
    <dgm:cxn modelId="{BB63A0A7-CADD-40B3-A07B-B952B714A31A}" type="presParOf" srcId="{AFA4297E-70B7-4E7F-A7FC-9FCCAA4E8428}" destId="{B3E9DB89-9468-4425-A5F2-235F5E2A5E96}" srcOrd="3" destOrd="0" presId="urn:microsoft.com/office/officeart/2008/layout/VerticalCurvedList"/>
    <dgm:cxn modelId="{921C20FE-3903-4D64-AD60-93F75497EAF4}" type="presParOf" srcId="{AFA4297E-70B7-4E7F-A7FC-9FCCAA4E8428}" destId="{BFF00751-3076-47FD-A2D2-201BCFCDDE79}" srcOrd="4" destOrd="0" presId="urn:microsoft.com/office/officeart/2008/layout/VerticalCurvedList"/>
    <dgm:cxn modelId="{4193048C-920D-429B-BD89-58C4D791A503}" type="presParOf" srcId="{BFF00751-3076-47FD-A2D2-201BCFCDDE79}" destId="{A100E992-DF24-4761-B971-017B35B910E6}" srcOrd="0" destOrd="0" presId="urn:microsoft.com/office/officeart/2008/layout/VerticalCurvedList"/>
    <dgm:cxn modelId="{81C1657A-7DB6-4B70-AFD0-1DF50AEAF4A0}" type="presParOf" srcId="{AFA4297E-70B7-4E7F-A7FC-9FCCAA4E8428}" destId="{918096C6-80F0-4A13-A8B6-829069975909}" srcOrd="5" destOrd="0" presId="urn:microsoft.com/office/officeart/2008/layout/VerticalCurvedList"/>
    <dgm:cxn modelId="{CB6A46C6-7DFD-4F6C-8C2E-E0F99368EBA1}" type="presParOf" srcId="{AFA4297E-70B7-4E7F-A7FC-9FCCAA4E8428}" destId="{DB05189F-F607-47C5-94DA-D7EE83224336}" srcOrd="6" destOrd="0" presId="urn:microsoft.com/office/officeart/2008/layout/VerticalCurvedList"/>
    <dgm:cxn modelId="{52EFCD4A-EEF8-43EC-9CB7-C12885AA421F}" type="presParOf" srcId="{DB05189F-F607-47C5-94DA-D7EE83224336}" destId="{C368CB2E-EBEE-4605-956F-D18A095F12B2}" srcOrd="0" destOrd="0" presId="urn:microsoft.com/office/officeart/2008/layout/VerticalCurvedList"/>
    <dgm:cxn modelId="{7ED3F697-0722-4EAD-B58F-D5500B9C52CC}" type="presParOf" srcId="{AFA4297E-70B7-4E7F-A7FC-9FCCAA4E8428}" destId="{67E989B9-0917-4278-82A6-F17A754A820C}" srcOrd="7" destOrd="0" presId="urn:microsoft.com/office/officeart/2008/layout/VerticalCurvedList"/>
    <dgm:cxn modelId="{CD5E764E-DCCE-44E7-8F49-34823040CF7E}" type="presParOf" srcId="{AFA4297E-70B7-4E7F-A7FC-9FCCAA4E8428}" destId="{BCD3CF44-BE29-4423-9D81-431DCB46FECF}" srcOrd="8" destOrd="0" presId="urn:microsoft.com/office/officeart/2008/layout/VerticalCurvedList"/>
    <dgm:cxn modelId="{0009D283-41B0-481A-8D07-78ED4965B4BD}" type="presParOf" srcId="{BCD3CF44-BE29-4423-9D81-431DCB46FECF}" destId="{2DB802B2-A63A-4A42-93CA-94ED27C015DD}" srcOrd="0" destOrd="0" presId="urn:microsoft.com/office/officeart/2008/layout/VerticalCurvedList"/>
    <dgm:cxn modelId="{26B24A57-9FAF-4EB4-AB8D-E5C2BE4EEAD0}" type="presParOf" srcId="{AFA4297E-70B7-4E7F-A7FC-9FCCAA4E8428}" destId="{EA4E642C-EA23-4D75-8A43-98CE2CB2C4E8}" srcOrd="9" destOrd="0" presId="urn:microsoft.com/office/officeart/2008/layout/VerticalCurvedList"/>
    <dgm:cxn modelId="{A59D8937-7DAE-493D-9B94-DF0805B81CE1}" type="presParOf" srcId="{AFA4297E-70B7-4E7F-A7FC-9FCCAA4E8428}" destId="{107DAA2F-305E-40C0-AC6B-F003398776D0}" srcOrd="10" destOrd="0" presId="urn:microsoft.com/office/officeart/2008/layout/VerticalCurvedList"/>
    <dgm:cxn modelId="{3F1E93B3-CFCE-4373-8986-84152AB50EC6}" type="presParOf" srcId="{107DAA2F-305E-40C0-AC6B-F003398776D0}" destId="{18EF701D-9F86-4890-BE67-C7434D32EE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CBA7087-D03E-4715-92FF-47ED80DAED71}"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C909DAC9-A01D-449E-8185-3FCEAA0CC3B6}">
      <dgm:prSet/>
      <dgm:spPr/>
      <dgm:t>
        <a:bodyPr/>
        <a:lstStyle/>
        <a:p>
          <a:pPr>
            <a:defRPr b="1"/>
          </a:pPr>
          <a:r>
            <a:rPr lang="en-US" dirty="0"/>
            <a:t>2011 &amp; 2014</a:t>
          </a:r>
        </a:p>
      </dgm:t>
    </dgm:pt>
    <dgm:pt modelId="{AC23359D-4B8D-4682-8ED2-937F21AFD256}" type="parTrans" cxnId="{3D66C06E-58DA-4E18-A01C-9B3ADDB0BA50}">
      <dgm:prSet/>
      <dgm:spPr/>
      <dgm:t>
        <a:bodyPr/>
        <a:lstStyle/>
        <a:p>
          <a:endParaRPr lang="en-US"/>
        </a:p>
      </dgm:t>
    </dgm:pt>
    <dgm:pt modelId="{7E37B03D-9AC5-4FBF-B8C4-A932DA9C332E}" type="sibTrans" cxnId="{3D66C06E-58DA-4E18-A01C-9B3ADDB0BA50}">
      <dgm:prSet/>
      <dgm:spPr/>
      <dgm:t>
        <a:bodyPr/>
        <a:lstStyle/>
        <a:p>
          <a:endParaRPr lang="en-US"/>
        </a:p>
      </dgm:t>
    </dgm:pt>
    <dgm:pt modelId="{8274FAAA-84F8-4AB6-9B9D-C98FA3EAB6E7}">
      <dgm:prSet/>
      <dgm:spPr/>
      <dgm:t>
        <a:bodyPr/>
        <a:lstStyle/>
        <a:p>
          <a:r>
            <a:rPr lang="en-US" dirty="0"/>
            <a:t>Obama Guidance</a:t>
          </a:r>
        </a:p>
      </dgm:t>
    </dgm:pt>
    <dgm:pt modelId="{56886017-21A0-4CE6-B055-E07303B797DF}" type="parTrans" cxnId="{1D6C247C-423A-4C46-A855-EE0F5946CE2E}">
      <dgm:prSet/>
      <dgm:spPr/>
      <dgm:t>
        <a:bodyPr/>
        <a:lstStyle/>
        <a:p>
          <a:endParaRPr lang="en-US"/>
        </a:p>
      </dgm:t>
    </dgm:pt>
    <dgm:pt modelId="{A1F0B7FF-9354-4305-8128-813CC78696D9}" type="sibTrans" cxnId="{1D6C247C-423A-4C46-A855-EE0F5946CE2E}">
      <dgm:prSet/>
      <dgm:spPr/>
      <dgm:t>
        <a:bodyPr/>
        <a:lstStyle/>
        <a:p>
          <a:endParaRPr lang="en-US"/>
        </a:p>
      </dgm:t>
    </dgm:pt>
    <dgm:pt modelId="{503BC6C4-5BAD-4719-8AA5-AFB145390A31}">
      <dgm:prSet/>
      <dgm:spPr/>
      <dgm:t>
        <a:bodyPr/>
        <a:lstStyle/>
        <a:p>
          <a:pPr>
            <a:defRPr b="1"/>
          </a:pPr>
          <a:r>
            <a:rPr lang="en-US" dirty="0"/>
            <a:t>2017</a:t>
          </a:r>
        </a:p>
      </dgm:t>
    </dgm:pt>
    <dgm:pt modelId="{B72F7300-A0D9-417B-883E-694D527D4D2F}" type="parTrans" cxnId="{AD30C5D3-0826-4A4D-9DAC-FD11F2F89EBC}">
      <dgm:prSet/>
      <dgm:spPr/>
      <dgm:t>
        <a:bodyPr/>
        <a:lstStyle/>
        <a:p>
          <a:endParaRPr lang="en-US"/>
        </a:p>
      </dgm:t>
    </dgm:pt>
    <dgm:pt modelId="{7C0B575D-19C9-48E0-B4DD-9AA53689ACA0}" type="sibTrans" cxnId="{AD30C5D3-0826-4A4D-9DAC-FD11F2F89EBC}">
      <dgm:prSet/>
      <dgm:spPr/>
      <dgm:t>
        <a:bodyPr/>
        <a:lstStyle/>
        <a:p>
          <a:endParaRPr lang="en-US"/>
        </a:p>
      </dgm:t>
    </dgm:pt>
    <dgm:pt modelId="{E74B0474-91AF-4F63-9DA4-85ADD5A39B19}">
      <dgm:prSet/>
      <dgm:spPr/>
      <dgm:t>
        <a:bodyPr/>
        <a:lstStyle/>
        <a:p>
          <a:r>
            <a:rPr lang="en-US" dirty="0"/>
            <a:t>Trump Guidance </a:t>
          </a:r>
        </a:p>
      </dgm:t>
    </dgm:pt>
    <dgm:pt modelId="{6A539F6A-A375-4012-A517-0DCB6BA9908B}" type="parTrans" cxnId="{D381986A-3F2E-4B84-958F-23A43733811F}">
      <dgm:prSet/>
      <dgm:spPr/>
      <dgm:t>
        <a:bodyPr/>
        <a:lstStyle/>
        <a:p>
          <a:endParaRPr lang="en-US"/>
        </a:p>
      </dgm:t>
    </dgm:pt>
    <dgm:pt modelId="{BBA23384-F73F-4646-96BE-347A35C0F8FF}" type="sibTrans" cxnId="{D381986A-3F2E-4B84-958F-23A43733811F}">
      <dgm:prSet/>
      <dgm:spPr/>
      <dgm:t>
        <a:bodyPr/>
        <a:lstStyle/>
        <a:p>
          <a:endParaRPr lang="en-US"/>
        </a:p>
      </dgm:t>
    </dgm:pt>
    <dgm:pt modelId="{3D421D23-2C56-4C11-B31A-C31758F45583}">
      <dgm:prSet/>
      <dgm:spPr/>
      <dgm:t>
        <a:bodyPr/>
        <a:lstStyle/>
        <a:p>
          <a:pPr>
            <a:defRPr b="1"/>
          </a:pPr>
          <a:r>
            <a:rPr lang="en-US" dirty="0"/>
            <a:t>2018 </a:t>
          </a:r>
        </a:p>
      </dgm:t>
    </dgm:pt>
    <dgm:pt modelId="{9187E1A5-B6CE-4D9D-A8D8-7882C4102CCE}" type="parTrans" cxnId="{1F5EAB72-3514-4C7B-AB9D-0DF8AC7E7493}">
      <dgm:prSet/>
      <dgm:spPr/>
      <dgm:t>
        <a:bodyPr/>
        <a:lstStyle/>
        <a:p>
          <a:endParaRPr lang="en-US"/>
        </a:p>
      </dgm:t>
    </dgm:pt>
    <dgm:pt modelId="{12851A74-90F3-4B4F-A244-45FE8C695A7C}" type="sibTrans" cxnId="{1F5EAB72-3514-4C7B-AB9D-0DF8AC7E7493}">
      <dgm:prSet/>
      <dgm:spPr/>
      <dgm:t>
        <a:bodyPr/>
        <a:lstStyle/>
        <a:p>
          <a:endParaRPr lang="en-US"/>
        </a:p>
      </dgm:t>
    </dgm:pt>
    <dgm:pt modelId="{ACF33093-B301-447B-B023-0EA4E2D37E0B}">
      <dgm:prSet/>
      <dgm:spPr/>
      <dgm:t>
        <a:bodyPr/>
        <a:lstStyle/>
        <a:p>
          <a:r>
            <a:rPr lang="en-US" dirty="0"/>
            <a:t>Rule Making Notice &amp; Comment </a:t>
          </a:r>
        </a:p>
      </dgm:t>
    </dgm:pt>
    <dgm:pt modelId="{EA87314F-D58E-4F35-B0DD-1A9B607DA851}" type="parTrans" cxnId="{4744059B-3739-4803-8490-C9F7F0DD4A39}">
      <dgm:prSet/>
      <dgm:spPr/>
      <dgm:t>
        <a:bodyPr/>
        <a:lstStyle/>
        <a:p>
          <a:endParaRPr lang="en-US"/>
        </a:p>
      </dgm:t>
    </dgm:pt>
    <dgm:pt modelId="{E95213C7-D1CE-40E1-B8C2-FB1B44FF41CE}" type="sibTrans" cxnId="{4744059B-3739-4803-8490-C9F7F0DD4A39}">
      <dgm:prSet/>
      <dgm:spPr/>
      <dgm:t>
        <a:bodyPr/>
        <a:lstStyle/>
        <a:p>
          <a:endParaRPr lang="en-US"/>
        </a:p>
      </dgm:t>
    </dgm:pt>
    <dgm:pt modelId="{AE428DC9-043F-42E5-85BF-542C956EB889}">
      <dgm:prSet/>
      <dgm:spPr/>
      <dgm:t>
        <a:bodyPr/>
        <a:lstStyle/>
        <a:p>
          <a:pPr>
            <a:defRPr b="1"/>
          </a:pPr>
          <a:r>
            <a:rPr lang="en-US" dirty="0"/>
            <a:t>May 2020 </a:t>
          </a:r>
        </a:p>
      </dgm:t>
    </dgm:pt>
    <dgm:pt modelId="{8183CE60-9489-4831-8C5F-09DF305F194E}" type="parTrans" cxnId="{FA2B3317-502B-4B25-9141-78DD670D69A7}">
      <dgm:prSet/>
      <dgm:spPr/>
      <dgm:t>
        <a:bodyPr/>
        <a:lstStyle/>
        <a:p>
          <a:endParaRPr lang="en-US"/>
        </a:p>
      </dgm:t>
    </dgm:pt>
    <dgm:pt modelId="{D6ED1AC1-048B-4109-AB54-817546DF7C33}" type="sibTrans" cxnId="{FA2B3317-502B-4B25-9141-78DD670D69A7}">
      <dgm:prSet/>
      <dgm:spPr/>
      <dgm:t>
        <a:bodyPr/>
        <a:lstStyle/>
        <a:p>
          <a:endParaRPr lang="en-US"/>
        </a:p>
      </dgm:t>
    </dgm:pt>
    <dgm:pt modelId="{26CD13FE-2BBE-430F-9664-0F5C7018CA4F}">
      <dgm:prSet/>
      <dgm:spPr/>
      <dgm:t>
        <a:bodyPr/>
        <a:lstStyle/>
        <a:p>
          <a:r>
            <a:rPr lang="en-US" dirty="0"/>
            <a:t>Final Rule Issued </a:t>
          </a:r>
        </a:p>
      </dgm:t>
    </dgm:pt>
    <dgm:pt modelId="{39E9F3EC-062A-4927-8458-ED2130A5849E}" type="parTrans" cxnId="{CFFB6499-9C39-4D9F-A2ED-7A69BA904925}">
      <dgm:prSet/>
      <dgm:spPr/>
      <dgm:t>
        <a:bodyPr/>
        <a:lstStyle/>
        <a:p>
          <a:endParaRPr lang="en-US"/>
        </a:p>
      </dgm:t>
    </dgm:pt>
    <dgm:pt modelId="{9430AA2A-4B84-45E3-B74F-7399ED35454A}" type="sibTrans" cxnId="{CFFB6499-9C39-4D9F-A2ED-7A69BA904925}">
      <dgm:prSet/>
      <dgm:spPr/>
      <dgm:t>
        <a:bodyPr/>
        <a:lstStyle/>
        <a:p>
          <a:endParaRPr lang="en-US"/>
        </a:p>
      </dgm:t>
    </dgm:pt>
    <dgm:pt modelId="{92FE865A-E35A-4173-8EAA-5DD2BA8DF555}">
      <dgm:prSet/>
      <dgm:spPr/>
      <dgm:t>
        <a:bodyPr/>
        <a:lstStyle/>
        <a:p>
          <a:pPr>
            <a:defRPr b="1"/>
          </a:pPr>
          <a:r>
            <a:rPr lang="en-US" dirty="0"/>
            <a:t>August 2020</a:t>
          </a:r>
        </a:p>
      </dgm:t>
    </dgm:pt>
    <dgm:pt modelId="{70F4BEC9-4B6D-492B-912F-55E1C481BDE0}" type="parTrans" cxnId="{F3C2076B-2597-4BC7-8D64-9D5B098213D3}">
      <dgm:prSet/>
      <dgm:spPr/>
      <dgm:t>
        <a:bodyPr/>
        <a:lstStyle/>
        <a:p>
          <a:endParaRPr lang="en-US"/>
        </a:p>
      </dgm:t>
    </dgm:pt>
    <dgm:pt modelId="{3B645D72-D2B8-4C22-B41D-BBF89505A689}" type="sibTrans" cxnId="{F3C2076B-2597-4BC7-8D64-9D5B098213D3}">
      <dgm:prSet/>
      <dgm:spPr/>
      <dgm:t>
        <a:bodyPr/>
        <a:lstStyle/>
        <a:p>
          <a:endParaRPr lang="en-US"/>
        </a:p>
      </dgm:t>
    </dgm:pt>
    <dgm:pt modelId="{BC6E8194-F345-431B-A9E9-E37F3C6F4B06}">
      <dgm:prSet/>
      <dgm:spPr/>
      <dgm:t>
        <a:bodyPr/>
        <a:lstStyle/>
        <a:p>
          <a:r>
            <a:rPr lang="en-US" dirty="0"/>
            <a:t>Final Rule effective </a:t>
          </a:r>
        </a:p>
      </dgm:t>
    </dgm:pt>
    <dgm:pt modelId="{259F15D8-EF2C-4BD0-B20F-E525AE1C3818}" type="parTrans" cxnId="{A8769E40-CD79-4D34-BA47-D017333471D2}">
      <dgm:prSet/>
      <dgm:spPr/>
      <dgm:t>
        <a:bodyPr/>
        <a:lstStyle/>
        <a:p>
          <a:endParaRPr lang="en-US"/>
        </a:p>
      </dgm:t>
    </dgm:pt>
    <dgm:pt modelId="{90F365AC-0268-4441-A8AE-38747674E6D5}" type="sibTrans" cxnId="{A8769E40-CD79-4D34-BA47-D017333471D2}">
      <dgm:prSet/>
      <dgm:spPr/>
      <dgm:t>
        <a:bodyPr/>
        <a:lstStyle/>
        <a:p>
          <a:endParaRPr lang="en-US"/>
        </a:p>
      </dgm:t>
    </dgm:pt>
    <dgm:pt modelId="{C3237C74-005B-4A06-937D-3C2BCFEE7C07}">
      <dgm:prSet/>
      <dgm:spPr/>
      <dgm:t>
        <a:bodyPr/>
        <a:lstStyle/>
        <a:p>
          <a:r>
            <a:rPr lang="en-US" dirty="0"/>
            <a:t>Board Policy updated </a:t>
          </a:r>
        </a:p>
      </dgm:t>
    </dgm:pt>
    <dgm:pt modelId="{7CBA3F32-7F44-4A77-8A5B-E13FD04CCDAB}" type="parTrans" cxnId="{47FCFE44-0C6C-4044-AC36-4D9B596A1EF2}">
      <dgm:prSet/>
      <dgm:spPr/>
      <dgm:t>
        <a:bodyPr/>
        <a:lstStyle/>
        <a:p>
          <a:endParaRPr lang="en-US"/>
        </a:p>
      </dgm:t>
    </dgm:pt>
    <dgm:pt modelId="{3B0B389E-F1D4-44B7-9E5B-D0E571258A4B}" type="sibTrans" cxnId="{47FCFE44-0C6C-4044-AC36-4D9B596A1EF2}">
      <dgm:prSet/>
      <dgm:spPr/>
      <dgm:t>
        <a:bodyPr/>
        <a:lstStyle/>
        <a:p>
          <a:endParaRPr lang="en-US"/>
        </a:p>
      </dgm:t>
    </dgm:pt>
    <dgm:pt modelId="{3E535D60-4D40-4AD9-982B-96A21B070D19}" type="pres">
      <dgm:prSet presAssocID="{9CBA7087-D03E-4715-92FF-47ED80DAED71}" presName="root" presStyleCnt="0">
        <dgm:presLayoutVars>
          <dgm:chMax/>
          <dgm:chPref/>
          <dgm:animLvl val="lvl"/>
        </dgm:presLayoutVars>
      </dgm:prSet>
      <dgm:spPr/>
    </dgm:pt>
    <dgm:pt modelId="{377A9F3C-75E2-4CEF-B6BF-42A0160891B5}" type="pres">
      <dgm:prSet presAssocID="{9CBA7087-D03E-4715-92FF-47ED80DAED71}"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3AEB3806-9BAB-482E-8F5F-83373CD1AEEB}" type="pres">
      <dgm:prSet presAssocID="{9CBA7087-D03E-4715-92FF-47ED80DAED71}" presName="nodes" presStyleCnt="0">
        <dgm:presLayoutVars>
          <dgm:chMax/>
          <dgm:chPref/>
          <dgm:animLvl val="lvl"/>
        </dgm:presLayoutVars>
      </dgm:prSet>
      <dgm:spPr/>
    </dgm:pt>
    <dgm:pt modelId="{3FC48682-80CE-4E5F-AFB3-4356938121C2}" type="pres">
      <dgm:prSet presAssocID="{C909DAC9-A01D-449E-8185-3FCEAA0CC3B6}" presName="composite" presStyleCnt="0"/>
      <dgm:spPr/>
    </dgm:pt>
    <dgm:pt modelId="{9C143DA1-E462-49DC-9ED4-9971D0C79A61}" type="pres">
      <dgm:prSet presAssocID="{C909DAC9-A01D-449E-8185-3FCEAA0CC3B6}"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318745A-CEDC-4313-8E3E-88F136EA01EB}" type="pres">
      <dgm:prSet presAssocID="{C909DAC9-A01D-449E-8185-3FCEAA0CC3B6}" presName="DropPinPlaceHolder" presStyleCnt="0"/>
      <dgm:spPr/>
    </dgm:pt>
    <dgm:pt modelId="{B3AB1B64-A559-4D97-96CE-9960466AFD9D}" type="pres">
      <dgm:prSet presAssocID="{C909DAC9-A01D-449E-8185-3FCEAA0CC3B6}" presName="DropPin" presStyleLbl="alignNode1" presStyleIdx="0" presStyleCnt="5"/>
      <dgm:spPr/>
    </dgm:pt>
    <dgm:pt modelId="{92310042-6880-4FE7-B0F2-D284073BA3AC}" type="pres">
      <dgm:prSet presAssocID="{C909DAC9-A01D-449E-8185-3FCEAA0CC3B6}" presName="Ellipse" presStyleLbl="fgAcc1" presStyleIdx="1" presStyleCnt="6"/>
      <dgm:spPr>
        <a:solidFill>
          <a:schemeClr val="lt1">
            <a:alpha val="90000"/>
            <a:hueOff val="0"/>
            <a:satOff val="0"/>
            <a:lumOff val="0"/>
            <a:alphaOff val="0"/>
          </a:schemeClr>
        </a:solidFill>
        <a:ln w="25400" cap="flat" cmpd="sng" algn="ctr">
          <a:noFill/>
          <a:prstDash val="solid"/>
        </a:ln>
        <a:effectLst/>
      </dgm:spPr>
    </dgm:pt>
    <dgm:pt modelId="{43612655-ACB3-4688-B18F-093A79C9CB7B}" type="pres">
      <dgm:prSet presAssocID="{C909DAC9-A01D-449E-8185-3FCEAA0CC3B6}" presName="L2TextContainer" presStyleLbl="revTx" presStyleIdx="0" presStyleCnt="10">
        <dgm:presLayoutVars>
          <dgm:bulletEnabled val="1"/>
        </dgm:presLayoutVars>
      </dgm:prSet>
      <dgm:spPr/>
    </dgm:pt>
    <dgm:pt modelId="{086977E7-2BEC-4E0E-9D57-ED75E702297B}" type="pres">
      <dgm:prSet presAssocID="{C909DAC9-A01D-449E-8185-3FCEAA0CC3B6}" presName="L1TextContainer" presStyleLbl="revTx" presStyleIdx="1" presStyleCnt="10">
        <dgm:presLayoutVars>
          <dgm:chMax val="1"/>
          <dgm:chPref val="1"/>
          <dgm:bulletEnabled val="1"/>
        </dgm:presLayoutVars>
      </dgm:prSet>
      <dgm:spPr/>
    </dgm:pt>
    <dgm:pt modelId="{1F67CC28-2A81-47F3-BBF8-1F9391566A62}" type="pres">
      <dgm:prSet presAssocID="{C909DAC9-A01D-449E-8185-3FCEAA0CC3B6}"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92EE5459-1B10-492B-A6CD-3D2F7A4C960D}" type="pres">
      <dgm:prSet presAssocID="{C909DAC9-A01D-449E-8185-3FCEAA0CC3B6}" presName="EmptyPlaceHolder" presStyleCnt="0"/>
      <dgm:spPr/>
    </dgm:pt>
    <dgm:pt modelId="{E7CB28D3-BBDB-4AF7-8EA0-9CF7258DB14B}" type="pres">
      <dgm:prSet presAssocID="{7E37B03D-9AC5-4FBF-B8C4-A932DA9C332E}" presName="spaceBetweenRectangles" presStyleCnt="0"/>
      <dgm:spPr/>
    </dgm:pt>
    <dgm:pt modelId="{2249E509-CCAE-47BF-AF57-3932138BAC9C}" type="pres">
      <dgm:prSet presAssocID="{503BC6C4-5BAD-4719-8AA5-AFB145390A31}" presName="composite" presStyleCnt="0"/>
      <dgm:spPr/>
    </dgm:pt>
    <dgm:pt modelId="{C320F1AE-3E72-435A-9B48-19906CF059F7}" type="pres">
      <dgm:prSet presAssocID="{503BC6C4-5BAD-4719-8AA5-AFB145390A31}"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695FC8E-3123-4CAD-B3E5-703046E6A4B5}" type="pres">
      <dgm:prSet presAssocID="{503BC6C4-5BAD-4719-8AA5-AFB145390A31}" presName="DropPinPlaceHolder" presStyleCnt="0"/>
      <dgm:spPr/>
    </dgm:pt>
    <dgm:pt modelId="{05BF9C9D-F4AC-4040-B57B-50DFAEFC8C35}" type="pres">
      <dgm:prSet presAssocID="{503BC6C4-5BAD-4719-8AA5-AFB145390A31}" presName="DropPin" presStyleLbl="alignNode1" presStyleIdx="1" presStyleCnt="5"/>
      <dgm:spPr/>
    </dgm:pt>
    <dgm:pt modelId="{FAF6758A-088B-4C76-B8D8-1E4DC8FC8E3C}" type="pres">
      <dgm:prSet presAssocID="{503BC6C4-5BAD-4719-8AA5-AFB145390A31}" presName="Ellipse" presStyleLbl="fgAcc1" presStyleIdx="2" presStyleCnt="6"/>
      <dgm:spPr>
        <a:solidFill>
          <a:schemeClr val="lt1">
            <a:alpha val="90000"/>
            <a:hueOff val="0"/>
            <a:satOff val="0"/>
            <a:lumOff val="0"/>
            <a:alphaOff val="0"/>
          </a:schemeClr>
        </a:solidFill>
        <a:ln w="25400" cap="flat" cmpd="sng" algn="ctr">
          <a:noFill/>
          <a:prstDash val="solid"/>
        </a:ln>
        <a:effectLst/>
      </dgm:spPr>
    </dgm:pt>
    <dgm:pt modelId="{1EFC8467-2BE5-431B-9DFC-E23856F67D2D}" type="pres">
      <dgm:prSet presAssocID="{503BC6C4-5BAD-4719-8AA5-AFB145390A31}" presName="L2TextContainer" presStyleLbl="revTx" presStyleIdx="2" presStyleCnt="10">
        <dgm:presLayoutVars>
          <dgm:bulletEnabled val="1"/>
        </dgm:presLayoutVars>
      </dgm:prSet>
      <dgm:spPr/>
    </dgm:pt>
    <dgm:pt modelId="{ED83AEC5-B91F-492F-9F06-9BC6518CD658}" type="pres">
      <dgm:prSet presAssocID="{503BC6C4-5BAD-4719-8AA5-AFB145390A31}" presName="L1TextContainer" presStyleLbl="revTx" presStyleIdx="3" presStyleCnt="10">
        <dgm:presLayoutVars>
          <dgm:chMax val="1"/>
          <dgm:chPref val="1"/>
          <dgm:bulletEnabled val="1"/>
        </dgm:presLayoutVars>
      </dgm:prSet>
      <dgm:spPr/>
    </dgm:pt>
    <dgm:pt modelId="{DA1848ED-560E-4E76-B36F-29E7E3A5766F}" type="pres">
      <dgm:prSet presAssocID="{503BC6C4-5BAD-4719-8AA5-AFB145390A31}"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D30A1F93-8233-4817-943E-57408EBC7824}" type="pres">
      <dgm:prSet presAssocID="{503BC6C4-5BAD-4719-8AA5-AFB145390A31}" presName="EmptyPlaceHolder" presStyleCnt="0"/>
      <dgm:spPr/>
    </dgm:pt>
    <dgm:pt modelId="{7F001015-B27E-40BA-9268-3740D716F8BD}" type="pres">
      <dgm:prSet presAssocID="{7C0B575D-19C9-48E0-B4DD-9AA53689ACA0}" presName="spaceBetweenRectangles" presStyleCnt="0"/>
      <dgm:spPr/>
    </dgm:pt>
    <dgm:pt modelId="{A2DA16A6-C6D8-43F0-97D8-3BC44CA10148}" type="pres">
      <dgm:prSet presAssocID="{3D421D23-2C56-4C11-B31A-C31758F45583}" presName="composite" presStyleCnt="0"/>
      <dgm:spPr/>
    </dgm:pt>
    <dgm:pt modelId="{ED5BDC4F-9F7C-455D-A561-6741B85DCA00}" type="pres">
      <dgm:prSet presAssocID="{3D421D23-2C56-4C11-B31A-C31758F45583}"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5FE18F0C-5D04-4FC4-A5E8-EC752A367454}" type="pres">
      <dgm:prSet presAssocID="{3D421D23-2C56-4C11-B31A-C31758F45583}" presName="DropPinPlaceHolder" presStyleCnt="0"/>
      <dgm:spPr/>
    </dgm:pt>
    <dgm:pt modelId="{ECD901E8-FF5D-4A88-9848-02DE04D45C8F}" type="pres">
      <dgm:prSet presAssocID="{3D421D23-2C56-4C11-B31A-C31758F45583}" presName="DropPin" presStyleLbl="alignNode1" presStyleIdx="2" presStyleCnt="5"/>
      <dgm:spPr/>
    </dgm:pt>
    <dgm:pt modelId="{E8E83316-4580-4184-92DD-B9C28EEA2F09}" type="pres">
      <dgm:prSet presAssocID="{3D421D23-2C56-4C11-B31A-C31758F45583}" presName="Ellipse" presStyleLbl="fgAcc1" presStyleIdx="3" presStyleCnt="6"/>
      <dgm:spPr>
        <a:solidFill>
          <a:schemeClr val="lt1">
            <a:alpha val="90000"/>
            <a:hueOff val="0"/>
            <a:satOff val="0"/>
            <a:lumOff val="0"/>
            <a:alphaOff val="0"/>
          </a:schemeClr>
        </a:solidFill>
        <a:ln w="25400" cap="flat" cmpd="sng" algn="ctr">
          <a:noFill/>
          <a:prstDash val="solid"/>
        </a:ln>
        <a:effectLst/>
      </dgm:spPr>
    </dgm:pt>
    <dgm:pt modelId="{3D06548D-3F17-4E29-A60B-C474FABE0178}" type="pres">
      <dgm:prSet presAssocID="{3D421D23-2C56-4C11-B31A-C31758F45583}" presName="L2TextContainer" presStyleLbl="revTx" presStyleIdx="4" presStyleCnt="10">
        <dgm:presLayoutVars>
          <dgm:bulletEnabled val="1"/>
        </dgm:presLayoutVars>
      </dgm:prSet>
      <dgm:spPr/>
    </dgm:pt>
    <dgm:pt modelId="{D00FEEAF-17B1-4F33-9A24-99A37C7F2077}" type="pres">
      <dgm:prSet presAssocID="{3D421D23-2C56-4C11-B31A-C31758F45583}" presName="L1TextContainer" presStyleLbl="revTx" presStyleIdx="5" presStyleCnt="10">
        <dgm:presLayoutVars>
          <dgm:chMax val="1"/>
          <dgm:chPref val="1"/>
          <dgm:bulletEnabled val="1"/>
        </dgm:presLayoutVars>
      </dgm:prSet>
      <dgm:spPr/>
    </dgm:pt>
    <dgm:pt modelId="{BF0F5A1C-9350-4A1B-92E9-4ABC6877E78F}" type="pres">
      <dgm:prSet presAssocID="{3D421D23-2C56-4C11-B31A-C31758F45583}"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5A21BA01-AEDA-4657-963F-F1E1B1D6FFBF}" type="pres">
      <dgm:prSet presAssocID="{3D421D23-2C56-4C11-B31A-C31758F45583}" presName="EmptyPlaceHolder" presStyleCnt="0"/>
      <dgm:spPr/>
    </dgm:pt>
    <dgm:pt modelId="{C14213FF-A9F9-4930-B547-B0BBF5AC0FA8}" type="pres">
      <dgm:prSet presAssocID="{12851A74-90F3-4B4F-A244-45FE8C695A7C}" presName="spaceBetweenRectangles" presStyleCnt="0"/>
      <dgm:spPr/>
    </dgm:pt>
    <dgm:pt modelId="{D7813594-5270-4B3C-96A5-7D2B73CBDC2E}" type="pres">
      <dgm:prSet presAssocID="{AE428DC9-043F-42E5-85BF-542C956EB889}" presName="composite" presStyleCnt="0"/>
      <dgm:spPr/>
    </dgm:pt>
    <dgm:pt modelId="{11CA6E7B-8FBC-4FB4-8A93-DE9616DC1EE8}" type="pres">
      <dgm:prSet presAssocID="{AE428DC9-043F-42E5-85BF-542C956EB889}"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CA41A7DB-72D2-4395-B903-578D0B94CAB3}" type="pres">
      <dgm:prSet presAssocID="{AE428DC9-043F-42E5-85BF-542C956EB889}" presName="DropPinPlaceHolder" presStyleCnt="0"/>
      <dgm:spPr/>
    </dgm:pt>
    <dgm:pt modelId="{F359FFBB-116F-4CAC-A30F-C45FA18098C9}" type="pres">
      <dgm:prSet presAssocID="{AE428DC9-043F-42E5-85BF-542C956EB889}" presName="DropPin" presStyleLbl="alignNode1" presStyleIdx="3" presStyleCnt="5"/>
      <dgm:spPr/>
    </dgm:pt>
    <dgm:pt modelId="{3A5E636B-7088-4F86-80F2-E7C968E81191}" type="pres">
      <dgm:prSet presAssocID="{AE428DC9-043F-42E5-85BF-542C956EB889}" presName="Ellipse" presStyleLbl="fgAcc1" presStyleIdx="4" presStyleCnt="6"/>
      <dgm:spPr>
        <a:solidFill>
          <a:schemeClr val="lt1">
            <a:alpha val="90000"/>
            <a:hueOff val="0"/>
            <a:satOff val="0"/>
            <a:lumOff val="0"/>
            <a:alphaOff val="0"/>
          </a:schemeClr>
        </a:solidFill>
        <a:ln w="25400" cap="flat" cmpd="sng" algn="ctr">
          <a:noFill/>
          <a:prstDash val="solid"/>
        </a:ln>
        <a:effectLst/>
      </dgm:spPr>
    </dgm:pt>
    <dgm:pt modelId="{1557739A-B89B-4E9E-95D2-F311344AE12B}" type="pres">
      <dgm:prSet presAssocID="{AE428DC9-043F-42E5-85BF-542C956EB889}" presName="L2TextContainer" presStyleLbl="revTx" presStyleIdx="6" presStyleCnt="10">
        <dgm:presLayoutVars>
          <dgm:bulletEnabled val="1"/>
        </dgm:presLayoutVars>
      </dgm:prSet>
      <dgm:spPr/>
    </dgm:pt>
    <dgm:pt modelId="{9756C28B-3BAE-4AC6-B952-099403329899}" type="pres">
      <dgm:prSet presAssocID="{AE428DC9-043F-42E5-85BF-542C956EB889}" presName="L1TextContainer" presStyleLbl="revTx" presStyleIdx="7" presStyleCnt="10">
        <dgm:presLayoutVars>
          <dgm:chMax val="1"/>
          <dgm:chPref val="1"/>
          <dgm:bulletEnabled val="1"/>
        </dgm:presLayoutVars>
      </dgm:prSet>
      <dgm:spPr/>
    </dgm:pt>
    <dgm:pt modelId="{690D39AD-2D4C-4BD8-B9A2-025CC000DFDE}" type="pres">
      <dgm:prSet presAssocID="{AE428DC9-043F-42E5-85BF-542C956EB889}"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81941301-2D63-4CC0-8009-E4F47D1A2CA6}" type="pres">
      <dgm:prSet presAssocID="{AE428DC9-043F-42E5-85BF-542C956EB889}" presName="EmptyPlaceHolder" presStyleCnt="0"/>
      <dgm:spPr/>
    </dgm:pt>
    <dgm:pt modelId="{1050EB1B-A111-44BC-88F4-976DA4583D65}" type="pres">
      <dgm:prSet presAssocID="{D6ED1AC1-048B-4109-AB54-817546DF7C33}" presName="spaceBetweenRectangles" presStyleCnt="0"/>
      <dgm:spPr/>
    </dgm:pt>
    <dgm:pt modelId="{6DD37753-81F0-460F-888E-30DBC97BADD7}" type="pres">
      <dgm:prSet presAssocID="{92FE865A-E35A-4173-8EAA-5DD2BA8DF555}" presName="composite" presStyleCnt="0"/>
      <dgm:spPr/>
    </dgm:pt>
    <dgm:pt modelId="{1CCB9209-0FCA-4DC5-BE9E-C3449C880FA2}" type="pres">
      <dgm:prSet presAssocID="{92FE865A-E35A-4173-8EAA-5DD2BA8DF555}"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BEF96964-790D-440C-81CE-49142C1E9B8F}" type="pres">
      <dgm:prSet presAssocID="{92FE865A-E35A-4173-8EAA-5DD2BA8DF555}" presName="DropPinPlaceHolder" presStyleCnt="0"/>
      <dgm:spPr/>
    </dgm:pt>
    <dgm:pt modelId="{17137806-3D08-46D1-B528-330594431888}" type="pres">
      <dgm:prSet presAssocID="{92FE865A-E35A-4173-8EAA-5DD2BA8DF555}" presName="DropPin" presStyleLbl="alignNode1" presStyleIdx="4" presStyleCnt="5"/>
      <dgm:spPr/>
    </dgm:pt>
    <dgm:pt modelId="{47E8E1D3-2923-49C1-91C8-2E983E205988}" type="pres">
      <dgm:prSet presAssocID="{92FE865A-E35A-4173-8EAA-5DD2BA8DF555}" presName="Ellipse" presStyleLbl="fgAcc1" presStyleIdx="5" presStyleCnt="6"/>
      <dgm:spPr>
        <a:solidFill>
          <a:schemeClr val="lt1">
            <a:alpha val="90000"/>
            <a:hueOff val="0"/>
            <a:satOff val="0"/>
            <a:lumOff val="0"/>
            <a:alphaOff val="0"/>
          </a:schemeClr>
        </a:solidFill>
        <a:ln w="25400" cap="flat" cmpd="sng" algn="ctr">
          <a:noFill/>
          <a:prstDash val="solid"/>
        </a:ln>
        <a:effectLst/>
      </dgm:spPr>
    </dgm:pt>
    <dgm:pt modelId="{6F814A7C-DB8E-45C9-B6AD-041BAFC43E21}" type="pres">
      <dgm:prSet presAssocID="{92FE865A-E35A-4173-8EAA-5DD2BA8DF555}" presName="L2TextContainer" presStyleLbl="revTx" presStyleIdx="8" presStyleCnt="10">
        <dgm:presLayoutVars>
          <dgm:bulletEnabled val="1"/>
        </dgm:presLayoutVars>
      </dgm:prSet>
      <dgm:spPr/>
    </dgm:pt>
    <dgm:pt modelId="{3C21FBA3-1A7C-4561-8B3E-C9DF8F9C6DC5}" type="pres">
      <dgm:prSet presAssocID="{92FE865A-E35A-4173-8EAA-5DD2BA8DF555}" presName="L1TextContainer" presStyleLbl="revTx" presStyleIdx="9" presStyleCnt="10">
        <dgm:presLayoutVars>
          <dgm:chMax val="1"/>
          <dgm:chPref val="1"/>
          <dgm:bulletEnabled val="1"/>
        </dgm:presLayoutVars>
      </dgm:prSet>
      <dgm:spPr/>
    </dgm:pt>
    <dgm:pt modelId="{BB9BAEAE-4324-4897-A594-E5BEBEC59FC8}" type="pres">
      <dgm:prSet presAssocID="{92FE865A-E35A-4173-8EAA-5DD2BA8DF555}" presName="ConnectLine" presStyleLbl="sibTrans1D1" presStyleIdx="4" presStyleCnt="5"/>
      <dgm:spPr>
        <a:noFill/>
        <a:ln w="12700" cap="flat" cmpd="sng" algn="ctr">
          <a:solidFill>
            <a:schemeClr val="accent1">
              <a:hueOff val="0"/>
              <a:satOff val="0"/>
              <a:lumOff val="0"/>
              <a:alphaOff val="0"/>
            </a:schemeClr>
          </a:solidFill>
          <a:prstDash val="dash"/>
        </a:ln>
        <a:effectLst/>
      </dgm:spPr>
    </dgm:pt>
    <dgm:pt modelId="{BFB15681-3B72-44E0-84AF-86DD22FB3FC5}" type="pres">
      <dgm:prSet presAssocID="{92FE865A-E35A-4173-8EAA-5DD2BA8DF555}" presName="EmptyPlaceHolder" presStyleCnt="0"/>
      <dgm:spPr/>
    </dgm:pt>
  </dgm:ptLst>
  <dgm:cxnLst>
    <dgm:cxn modelId="{FA2B3317-502B-4B25-9141-78DD670D69A7}" srcId="{9CBA7087-D03E-4715-92FF-47ED80DAED71}" destId="{AE428DC9-043F-42E5-85BF-542C956EB889}" srcOrd="3" destOrd="0" parTransId="{8183CE60-9489-4831-8C5F-09DF305F194E}" sibTransId="{D6ED1AC1-048B-4109-AB54-817546DF7C33}"/>
    <dgm:cxn modelId="{666F0718-CAC5-487C-A8E0-B76E3CBA4CA3}" type="presOf" srcId="{503BC6C4-5BAD-4719-8AA5-AFB145390A31}" destId="{ED83AEC5-B91F-492F-9F06-9BC6518CD658}" srcOrd="0" destOrd="0" presId="urn:microsoft.com/office/officeart/2017/3/layout/DropPinTimeline"/>
    <dgm:cxn modelId="{A8769E40-CD79-4D34-BA47-D017333471D2}" srcId="{92FE865A-E35A-4173-8EAA-5DD2BA8DF555}" destId="{BC6E8194-F345-431B-A9E9-E37F3C6F4B06}" srcOrd="0" destOrd="0" parTransId="{259F15D8-EF2C-4BD0-B20F-E525AE1C3818}" sibTransId="{90F365AC-0268-4441-A8AE-38747674E6D5}"/>
    <dgm:cxn modelId="{47FCFE44-0C6C-4044-AC36-4D9B596A1EF2}" srcId="{92FE865A-E35A-4173-8EAA-5DD2BA8DF555}" destId="{C3237C74-005B-4A06-937D-3C2BCFEE7C07}" srcOrd="1" destOrd="0" parTransId="{7CBA3F32-7F44-4A77-8A5B-E13FD04CCDAB}" sibTransId="{3B0B389E-F1D4-44B7-9E5B-D0E571258A4B}"/>
    <dgm:cxn modelId="{3F2E8646-CC8D-48D2-9149-F57EB3D36C5E}" type="presOf" srcId="{9CBA7087-D03E-4715-92FF-47ED80DAED71}" destId="{3E535D60-4D40-4AD9-982B-96A21B070D19}" srcOrd="0" destOrd="0" presId="urn:microsoft.com/office/officeart/2017/3/layout/DropPinTimeline"/>
    <dgm:cxn modelId="{D381986A-3F2E-4B84-958F-23A43733811F}" srcId="{503BC6C4-5BAD-4719-8AA5-AFB145390A31}" destId="{E74B0474-91AF-4F63-9DA4-85ADD5A39B19}" srcOrd="0" destOrd="0" parTransId="{6A539F6A-A375-4012-A517-0DCB6BA9908B}" sibTransId="{BBA23384-F73F-4646-96BE-347A35C0F8FF}"/>
    <dgm:cxn modelId="{F3C2076B-2597-4BC7-8D64-9D5B098213D3}" srcId="{9CBA7087-D03E-4715-92FF-47ED80DAED71}" destId="{92FE865A-E35A-4173-8EAA-5DD2BA8DF555}" srcOrd="4" destOrd="0" parTransId="{70F4BEC9-4B6D-492B-912F-55E1C481BDE0}" sibTransId="{3B645D72-D2B8-4C22-B41D-BBF89505A689}"/>
    <dgm:cxn modelId="{3D66C06E-58DA-4E18-A01C-9B3ADDB0BA50}" srcId="{9CBA7087-D03E-4715-92FF-47ED80DAED71}" destId="{C909DAC9-A01D-449E-8185-3FCEAA0CC3B6}" srcOrd="0" destOrd="0" parTransId="{AC23359D-4B8D-4682-8ED2-937F21AFD256}" sibTransId="{7E37B03D-9AC5-4FBF-B8C4-A932DA9C332E}"/>
    <dgm:cxn modelId="{1F5EAB72-3514-4C7B-AB9D-0DF8AC7E7493}" srcId="{9CBA7087-D03E-4715-92FF-47ED80DAED71}" destId="{3D421D23-2C56-4C11-B31A-C31758F45583}" srcOrd="2" destOrd="0" parTransId="{9187E1A5-B6CE-4D9D-A8D8-7882C4102CCE}" sibTransId="{12851A74-90F3-4B4F-A244-45FE8C695A7C}"/>
    <dgm:cxn modelId="{1D6C247C-423A-4C46-A855-EE0F5946CE2E}" srcId="{C909DAC9-A01D-449E-8185-3FCEAA0CC3B6}" destId="{8274FAAA-84F8-4AB6-9B9D-C98FA3EAB6E7}" srcOrd="0" destOrd="0" parTransId="{56886017-21A0-4CE6-B055-E07303B797DF}" sibTransId="{A1F0B7FF-9354-4305-8128-813CC78696D9}"/>
    <dgm:cxn modelId="{0C9CAA86-6577-48DE-A5FF-F5C8CA27A262}" type="presOf" srcId="{BC6E8194-F345-431B-A9E9-E37F3C6F4B06}" destId="{6F814A7C-DB8E-45C9-B6AD-041BAFC43E21}" srcOrd="0" destOrd="0" presId="urn:microsoft.com/office/officeart/2017/3/layout/DropPinTimeline"/>
    <dgm:cxn modelId="{1DACA598-C346-467B-9966-6557B70940FE}" type="presOf" srcId="{AE428DC9-043F-42E5-85BF-542C956EB889}" destId="{9756C28B-3BAE-4AC6-B952-099403329899}" srcOrd="0" destOrd="0" presId="urn:microsoft.com/office/officeart/2017/3/layout/DropPinTimeline"/>
    <dgm:cxn modelId="{CFFB6499-9C39-4D9F-A2ED-7A69BA904925}" srcId="{AE428DC9-043F-42E5-85BF-542C956EB889}" destId="{26CD13FE-2BBE-430F-9664-0F5C7018CA4F}" srcOrd="0" destOrd="0" parTransId="{39E9F3EC-062A-4927-8458-ED2130A5849E}" sibTransId="{9430AA2A-4B84-45E3-B74F-7399ED35454A}"/>
    <dgm:cxn modelId="{4744059B-3739-4803-8490-C9F7F0DD4A39}" srcId="{3D421D23-2C56-4C11-B31A-C31758F45583}" destId="{ACF33093-B301-447B-B023-0EA4E2D37E0B}" srcOrd="0" destOrd="0" parTransId="{EA87314F-D58E-4F35-B0DD-1A9B607DA851}" sibTransId="{E95213C7-D1CE-40E1-B8C2-FB1B44FF41CE}"/>
    <dgm:cxn modelId="{EBC9799C-C7E5-433B-BA15-556137872C05}" type="presOf" srcId="{3D421D23-2C56-4C11-B31A-C31758F45583}" destId="{D00FEEAF-17B1-4F33-9A24-99A37C7F2077}" srcOrd="0" destOrd="0" presId="urn:microsoft.com/office/officeart/2017/3/layout/DropPinTimeline"/>
    <dgm:cxn modelId="{41866DA1-9737-4684-8035-F42025D7FE36}" type="presOf" srcId="{C3237C74-005B-4A06-937D-3C2BCFEE7C07}" destId="{6F814A7C-DB8E-45C9-B6AD-041BAFC43E21}" srcOrd="0" destOrd="1" presId="urn:microsoft.com/office/officeart/2017/3/layout/DropPinTimeline"/>
    <dgm:cxn modelId="{999422BC-4BBF-41CA-9910-0E153E5186CB}" type="presOf" srcId="{26CD13FE-2BBE-430F-9664-0F5C7018CA4F}" destId="{1557739A-B89B-4E9E-95D2-F311344AE12B}" srcOrd="0" destOrd="0" presId="urn:microsoft.com/office/officeart/2017/3/layout/DropPinTimeline"/>
    <dgm:cxn modelId="{36A9D5C0-4F16-40D1-B9EF-5CC028B12A1A}" type="presOf" srcId="{E74B0474-91AF-4F63-9DA4-85ADD5A39B19}" destId="{1EFC8467-2BE5-431B-9DFC-E23856F67D2D}" srcOrd="0" destOrd="0" presId="urn:microsoft.com/office/officeart/2017/3/layout/DropPinTimeline"/>
    <dgm:cxn modelId="{D0D512C8-7E32-47D7-AB3F-5486D1D5EE9C}" type="presOf" srcId="{8274FAAA-84F8-4AB6-9B9D-C98FA3EAB6E7}" destId="{43612655-ACB3-4688-B18F-093A79C9CB7B}" srcOrd="0" destOrd="0" presId="urn:microsoft.com/office/officeart/2017/3/layout/DropPinTimeline"/>
    <dgm:cxn modelId="{AD30C5D3-0826-4A4D-9DAC-FD11F2F89EBC}" srcId="{9CBA7087-D03E-4715-92FF-47ED80DAED71}" destId="{503BC6C4-5BAD-4719-8AA5-AFB145390A31}" srcOrd="1" destOrd="0" parTransId="{B72F7300-A0D9-417B-883E-694D527D4D2F}" sibTransId="{7C0B575D-19C9-48E0-B4DD-9AA53689ACA0}"/>
    <dgm:cxn modelId="{73FB96E2-ECC0-4380-923F-ECDCC9991C35}" type="presOf" srcId="{92FE865A-E35A-4173-8EAA-5DD2BA8DF555}" destId="{3C21FBA3-1A7C-4561-8B3E-C9DF8F9C6DC5}" srcOrd="0" destOrd="0" presId="urn:microsoft.com/office/officeart/2017/3/layout/DropPinTimeline"/>
    <dgm:cxn modelId="{5A5057F5-BEFE-42DC-B369-541E173B8A61}" type="presOf" srcId="{C909DAC9-A01D-449E-8185-3FCEAA0CC3B6}" destId="{086977E7-2BEC-4E0E-9D57-ED75E702297B}" srcOrd="0" destOrd="0" presId="urn:microsoft.com/office/officeart/2017/3/layout/DropPinTimeline"/>
    <dgm:cxn modelId="{5BE1F1FE-430C-40A7-8DD0-936D58FDCBC4}" type="presOf" srcId="{ACF33093-B301-447B-B023-0EA4E2D37E0B}" destId="{3D06548D-3F17-4E29-A60B-C474FABE0178}" srcOrd="0" destOrd="0" presId="urn:microsoft.com/office/officeart/2017/3/layout/DropPinTimeline"/>
    <dgm:cxn modelId="{1D0D5144-0D43-43E6-9A90-2090A0A4FA4E}" type="presParOf" srcId="{3E535D60-4D40-4AD9-982B-96A21B070D19}" destId="{377A9F3C-75E2-4CEF-B6BF-42A0160891B5}" srcOrd="0" destOrd="0" presId="urn:microsoft.com/office/officeart/2017/3/layout/DropPinTimeline"/>
    <dgm:cxn modelId="{68469DFD-3394-46D1-80D2-840ADAF738D6}" type="presParOf" srcId="{3E535D60-4D40-4AD9-982B-96A21B070D19}" destId="{3AEB3806-9BAB-482E-8F5F-83373CD1AEEB}" srcOrd="1" destOrd="0" presId="urn:microsoft.com/office/officeart/2017/3/layout/DropPinTimeline"/>
    <dgm:cxn modelId="{DF152D2C-FDBD-4E3E-80FB-948148AC01B1}" type="presParOf" srcId="{3AEB3806-9BAB-482E-8F5F-83373CD1AEEB}" destId="{3FC48682-80CE-4E5F-AFB3-4356938121C2}" srcOrd="0" destOrd="0" presId="urn:microsoft.com/office/officeart/2017/3/layout/DropPinTimeline"/>
    <dgm:cxn modelId="{D00770E4-2128-44FC-A7DC-F38322699668}" type="presParOf" srcId="{3FC48682-80CE-4E5F-AFB3-4356938121C2}" destId="{9C143DA1-E462-49DC-9ED4-9971D0C79A61}" srcOrd="0" destOrd="0" presId="urn:microsoft.com/office/officeart/2017/3/layout/DropPinTimeline"/>
    <dgm:cxn modelId="{13B436B0-253E-4A4E-B490-9438F0684B65}" type="presParOf" srcId="{3FC48682-80CE-4E5F-AFB3-4356938121C2}" destId="{1318745A-CEDC-4313-8E3E-88F136EA01EB}" srcOrd="1" destOrd="0" presId="urn:microsoft.com/office/officeart/2017/3/layout/DropPinTimeline"/>
    <dgm:cxn modelId="{AFB9A6F2-B58C-4E0C-BC82-DF4D2252B44A}" type="presParOf" srcId="{1318745A-CEDC-4313-8E3E-88F136EA01EB}" destId="{B3AB1B64-A559-4D97-96CE-9960466AFD9D}" srcOrd="0" destOrd="0" presId="urn:microsoft.com/office/officeart/2017/3/layout/DropPinTimeline"/>
    <dgm:cxn modelId="{C34910D3-98A8-4326-A041-5CA3D4083939}" type="presParOf" srcId="{1318745A-CEDC-4313-8E3E-88F136EA01EB}" destId="{92310042-6880-4FE7-B0F2-D284073BA3AC}" srcOrd="1" destOrd="0" presId="urn:microsoft.com/office/officeart/2017/3/layout/DropPinTimeline"/>
    <dgm:cxn modelId="{E6D77AE1-7DE6-49B4-8682-87FC0868FB4E}" type="presParOf" srcId="{3FC48682-80CE-4E5F-AFB3-4356938121C2}" destId="{43612655-ACB3-4688-B18F-093A79C9CB7B}" srcOrd="2" destOrd="0" presId="urn:microsoft.com/office/officeart/2017/3/layout/DropPinTimeline"/>
    <dgm:cxn modelId="{C8B59BB6-5455-4643-9A90-8AF9541473D5}" type="presParOf" srcId="{3FC48682-80CE-4E5F-AFB3-4356938121C2}" destId="{086977E7-2BEC-4E0E-9D57-ED75E702297B}" srcOrd="3" destOrd="0" presId="urn:microsoft.com/office/officeart/2017/3/layout/DropPinTimeline"/>
    <dgm:cxn modelId="{7B2344E6-F3E2-4E3A-9339-91B8228379AE}" type="presParOf" srcId="{3FC48682-80CE-4E5F-AFB3-4356938121C2}" destId="{1F67CC28-2A81-47F3-BBF8-1F9391566A62}" srcOrd="4" destOrd="0" presId="urn:microsoft.com/office/officeart/2017/3/layout/DropPinTimeline"/>
    <dgm:cxn modelId="{910A99E4-CB74-4C91-87A6-078A8B03090F}" type="presParOf" srcId="{3FC48682-80CE-4E5F-AFB3-4356938121C2}" destId="{92EE5459-1B10-492B-A6CD-3D2F7A4C960D}" srcOrd="5" destOrd="0" presId="urn:microsoft.com/office/officeart/2017/3/layout/DropPinTimeline"/>
    <dgm:cxn modelId="{9DB0E398-7FE6-4BBA-9913-B19EC0321FD4}" type="presParOf" srcId="{3AEB3806-9BAB-482E-8F5F-83373CD1AEEB}" destId="{E7CB28D3-BBDB-4AF7-8EA0-9CF7258DB14B}" srcOrd="1" destOrd="0" presId="urn:microsoft.com/office/officeart/2017/3/layout/DropPinTimeline"/>
    <dgm:cxn modelId="{0EC3A4C6-1CB8-429F-BC2A-DEC6646B53C7}" type="presParOf" srcId="{3AEB3806-9BAB-482E-8F5F-83373CD1AEEB}" destId="{2249E509-CCAE-47BF-AF57-3932138BAC9C}" srcOrd="2" destOrd="0" presId="urn:microsoft.com/office/officeart/2017/3/layout/DropPinTimeline"/>
    <dgm:cxn modelId="{324E12B6-FE29-4927-8786-2B718D5B9E1E}" type="presParOf" srcId="{2249E509-CCAE-47BF-AF57-3932138BAC9C}" destId="{C320F1AE-3E72-435A-9B48-19906CF059F7}" srcOrd="0" destOrd="0" presId="urn:microsoft.com/office/officeart/2017/3/layout/DropPinTimeline"/>
    <dgm:cxn modelId="{DE84EC78-9AA0-463F-A173-C19993D54A40}" type="presParOf" srcId="{2249E509-CCAE-47BF-AF57-3932138BAC9C}" destId="{1695FC8E-3123-4CAD-B3E5-703046E6A4B5}" srcOrd="1" destOrd="0" presId="urn:microsoft.com/office/officeart/2017/3/layout/DropPinTimeline"/>
    <dgm:cxn modelId="{EF73BBE8-001C-4AC1-B591-0DE686BC7E41}" type="presParOf" srcId="{1695FC8E-3123-4CAD-B3E5-703046E6A4B5}" destId="{05BF9C9D-F4AC-4040-B57B-50DFAEFC8C35}" srcOrd="0" destOrd="0" presId="urn:microsoft.com/office/officeart/2017/3/layout/DropPinTimeline"/>
    <dgm:cxn modelId="{C3E62306-BBD2-41FB-A08E-1E7079F6C9E3}" type="presParOf" srcId="{1695FC8E-3123-4CAD-B3E5-703046E6A4B5}" destId="{FAF6758A-088B-4C76-B8D8-1E4DC8FC8E3C}" srcOrd="1" destOrd="0" presId="urn:microsoft.com/office/officeart/2017/3/layout/DropPinTimeline"/>
    <dgm:cxn modelId="{8568343B-CF40-4BB9-8FCC-9F9E0D0D3A42}" type="presParOf" srcId="{2249E509-CCAE-47BF-AF57-3932138BAC9C}" destId="{1EFC8467-2BE5-431B-9DFC-E23856F67D2D}" srcOrd="2" destOrd="0" presId="urn:microsoft.com/office/officeart/2017/3/layout/DropPinTimeline"/>
    <dgm:cxn modelId="{A9CA5840-3562-475F-A129-F338457789E3}" type="presParOf" srcId="{2249E509-CCAE-47BF-AF57-3932138BAC9C}" destId="{ED83AEC5-B91F-492F-9F06-9BC6518CD658}" srcOrd="3" destOrd="0" presId="urn:microsoft.com/office/officeart/2017/3/layout/DropPinTimeline"/>
    <dgm:cxn modelId="{6E207ACF-8F8C-4925-B54E-866C26B7298D}" type="presParOf" srcId="{2249E509-CCAE-47BF-AF57-3932138BAC9C}" destId="{DA1848ED-560E-4E76-B36F-29E7E3A5766F}" srcOrd="4" destOrd="0" presId="urn:microsoft.com/office/officeart/2017/3/layout/DropPinTimeline"/>
    <dgm:cxn modelId="{18918E6F-6627-4295-A189-BC590CA334D2}" type="presParOf" srcId="{2249E509-CCAE-47BF-AF57-3932138BAC9C}" destId="{D30A1F93-8233-4817-943E-57408EBC7824}" srcOrd="5" destOrd="0" presId="urn:microsoft.com/office/officeart/2017/3/layout/DropPinTimeline"/>
    <dgm:cxn modelId="{13879AB3-F9ED-4B33-BE4C-251B1B3935EA}" type="presParOf" srcId="{3AEB3806-9BAB-482E-8F5F-83373CD1AEEB}" destId="{7F001015-B27E-40BA-9268-3740D716F8BD}" srcOrd="3" destOrd="0" presId="urn:microsoft.com/office/officeart/2017/3/layout/DropPinTimeline"/>
    <dgm:cxn modelId="{92DFD695-AED0-491C-BE7E-C63C1E24C811}" type="presParOf" srcId="{3AEB3806-9BAB-482E-8F5F-83373CD1AEEB}" destId="{A2DA16A6-C6D8-43F0-97D8-3BC44CA10148}" srcOrd="4" destOrd="0" presId="urn:microsoft.com/office/officeart/2017/3/layout/DropPinTimeline"/>
    <dgm:cxn modelId="{A1BE775A-B3CC-40E7-9B61-01D668254FAD}" type="presParOf" srcId="{A2DA16A6-C6D8-43F0-97D8-3BC44CA10148}" destId="{ED5BDC4F-9F7C-455D-A561-6741B85DCA00}" srcOrd="0" destOrd="0" presId="urn:microsoft.com/office/officeart/2017/3/layout/DropPinTimeline"/>
    <dgm:cxn modelId="{E6842C83-F9B9-4008-9FFD-299DD1262D7A}" type="presParOf" srcId="{A2DA16A6-C6D8-43F0-97D8-3BC44CA10148}" destId="{5FE18F0C-5D04-4FC4-A5E8-EC752A367454}" srcOrd="1" destOrd="0" presId="urn:microsoft.com/office/officeart/2017/3/layout/DropPinTimeline"/>
    <dgm:cxn modelId="{FD5AB8DE-B905-4971-B816-2B1A913B9007}" type="presParOf" srcId="{5FE18F0C-5D04-4FC4-A5E8-EC752A367454}" destId="{ECD901E8-FF5D-4A88-9848-02DE04D45C8F}" srcOrd="0" destOrd="0" presId="urn:microsoft.com/office/officeart/2017/3/layout/DropPinTimeline"/>
    <dgm:cxn modelId="{4E3CB4A7-EF9E-49EF-B692-067B2149232E}" type="presParOf" srcId="{5FE18F0C-5D04-4FC4-A5E8-EC752A367454}" destId="{E8E83316-4580-4184-92DD-B9C28EEA2F09}" srcOrd="1" destOrd="0" presId="urn:microsoft.com/office/officeart/2017/3/layout/DropPinTimeline"/>
    <dgm:cxn modelId="{E20EB6A4-8ACA-436A-B1D7-78AAB96C86D1}" type="presParOf" srcId="{A2DA16A6-C6D8-43F0-97D8-3BC44CA10148}" destId="{3D06548D-3F17-4E29-A60B-C474FABE0178}" srcOrd="2" destOrd="0" presId="urn:microsoft.com/office/officeart/2017/3/layout/DropPinTimeline"/>
    <dgm:cxn modelId="{C0AE0CE1-C696-426F-824F-09327720C87F}" type="presParOf" srcId="{A2DA16A6-C6D8-43F0-97D8-3BC44CA10148}" destId="{D00FEEAF-17B1-4F33-9A24-99A37C7F2077}" srcOrd="3" destOrd="0" presId="urn:microsoft.com/office/officeart/2017/3/layout/DropPinTimeline"/>
    <dgm:cxn modelId="{B58EB213-E4D2-491D-8DA6-1898EDBA90FC}" type="presParOf" srcId="{A2DA16A6-C6D8-43F0-97D8-3BC44CA10148}" destId="{BF0F5A1C-9350-4A1B-92E9-4ABC6877E78F}" srcOrd="4" destOrd="0" presId="urn:microsoft.com/office/officeart/2017/3/layout/DropPinTimeline"/>
    <dgm:cxn modelId="{54394B7E-77C8-4E57-A9B8-C0C31E1697DF}" type="presParOf" srcId="{A2DA16A6-C6D8-43F0-97D8-3BC44CA10148}" destId="{5A21BA01-AEDA-4657-963F-F1E1B1D6FFBF}" srcOrd="5" destOrd="0" presId="urn:microsoft.com/office/officeart/2017/3/layout/DropPinTimeline"/>
    <dgm:cxn modelId="{5B59A12E-9E5C-4135-AFFD-8146675FB92E}" type="presParOf" srcId="{3AEB3806-9BAB-482E-8F5F-83373CD1AEEB}" destId="{C14213FF-A9F9-4930-B547-B0BBF5AC0FA8}" srcOrd="5" destOrd="0" presId="urn:microsoft.com/office/officeart/2017/3/layout/DropPinTimeline"/>
    <dgm:cxn modelId="{F6BF1014-90F7-4511-914B-5E32EA682B65}" type="presParOf" srcId="{3AEB3806-9BAB-482E-8F5F-83373CD1AEEB}" destId="{D7813594-5270-4B3C-96A5-7D2B73CBDC2E}" srcOrd="6" destOrd="0" presId="urn:microsoft.com/office/officeart/2017/3/layout/DropPinTimeline"/>
    <dgm:cxn modelId="{559A389B-F409-47CF-B4B8-186863AECBB0}" type="presParOf" srcId="{D7813594-5270-4B3C-96A5-7D2B73CBDC2E}" destId="{11CA6E7B-8FBC-4FB4-8A93-DE9616DC1EE8}" srcOrd="0" destOrd="0" presId="urn:microsoft.com/office/officeart/2017/3/layout/DropPinTimeline"/>
    <dgm:cxn modelId="{21BD6FDE-C308-49E6-878B-90F4EFA006B2}" type="presParOf" srcId="{D7813594-5270-4B3C-96A5-7D2B73CBDC2E}" destId="{CA41A7DB-72D2-4395-B903-578D0B94CAB3}" srcOrd="1" destOrd="0" presId="urn:microsoft.com/office/officeart/2017/3/layout/DropPinTimeline"/>
    <dgm:cxn modelId="{1125C49C-DE92-49EB-A25B-7B8DD74B77E3}" type="presParOf" srcId="{CA41A7DB-72D2-4395-B903-578D0B94CAB3}" destId="{F359FFBB-116F-4CAC-A30F-C45FA18098C9}" srcOrd="0" destOrd="0" presId="urn:microsoft.com/office/officeart/2017/3/layout/DropPinTimeline"/>
    <dgm:cxn modelId="{07E7B988-08E9-4345-BC53-DFF6D8DBAB33}" type="presParOf" srcId="{CA41A7DB-72D2-4395-B903-578D0B94CAB3}" destId="{3A5E636B-7088-4F86-80F2-E7C968E81191}" srcOrd="1" destOrd="0" presId="urn:microsoft.com/office/officeart/2017/3/layout/DropPinTimeline"/>
    <dgm:cxn modelId="{A705ADC3-F771-45DA-AD59-47B2E09BE534}" type="presParOf" srcId="{D7813594-5270-4B3C-96A5-7D2B73CBDC2E}" destId="{1557739A-B89B-4E9E-95D2-F311344AE12B}" srcOrd="2" destOrd="0" presId="urn:microsoft.com/office/officeart/2017/3/layout/DropPinTimeline"/>
    <dgm:cxn modelId="{1078CE60-1F38-45F4-A315-71A7529A79DA}" type="presParOf" srcId="{D7813594-5270-4B3C-96A5-7D2B73CBDC2E}" destId="{9756C28B-3BAE-4AC6-B952-099403329899}" srcOrd="3" destOrd="0" presId="urn:microsoft.com/office/officeart/2017/3/layout/DropPinTimeline"/>
    <dgm:cxn modelId="{9564C782-50C8-40DC-AD0C-063F6C23F081}" type="presParOf" srcId="{D7813594-5270-4B3C-96A5-7D2B73CBDC2E}" destId="{690D39AD-2D4C-4BD8-B9A2-025CC000DFDE}" srcOrd="4" destOrd="0" presId="urn:microsoft.com/office/officeart/2017/3/layout/DropPinTimeline"/>
    <dgm:cxn modelId="{A5BDD555-2704-4329-8849-49B7755037DC}" type="presParOf" srcId="{D7813594-5270-4B3C-96A5-7D2B73CBDC2E}" destId="{81941301-2D63-4CC0-8009-E4F47D1A2CA6}" srcOrd="5" destOrd="0" presId="urn:microsoft.com/office/officeart/2017/3/layout/DropPinTimeline"/>
    <dgm:cxn modelId="{BA95FCDD-0905-4810-9577-A438EDA9348F}" type="presParOf" srcId="{3AEB3806-9BAB-482E-8F5F-83373CD1AEEB}" destId="{1050EB1B-A111-44BC-88F4-976DA4583D65}" srcOrd="7" destOrd="0" presId="urn:microsoft.com/office/officeart/2017/3/layout/DropPinTimeline"/>
    <dgm:cxn modelId="{4C5FA398-92D9-429E-8641-72606EFCA400}" type="presParOf" srcId="{3AEB3806-9BAB-482E-8F5F-83373CD1AEEB}" destId="{6DD37753-81F0-460F-888E-30DBC97BADD7}" srcOrd="8" destOrd="0" presId="urn:microsoft.com/office/officeart/2017/3/layout/DropPinTimeline"/>
    <dgm:cxn modelId="{C1866A49-60E8-4049-BB49-5C25203B0189}" type="presParOf" srcId="{6DD37753-81F0-460F-888E-30DBC97BADD7}" destId="{1CCB9209-0FCA-4DC5-BE9E-C3449C880FA2}" srcOrd="0" destOrd="0" presId="urn:microsoft.com/office/officeart/2017/3/layout/DropPinTimeline"/>
    <dgm:cxn modelId="{C702C9CE-7FE0-49E6-9F42-4573A2E43295}" type="presParOf" srcId="{6DD37753-81F0-460F-888E-30DBC97BADD7}" destId="{BEF96964-790D-440C-81CE-49142C1E9B8F}" srcOrd="1" destOrd="0" presId="urn:microsoft.com/office/officeart/2017/3/layout/DropPinTimeline"/>
    <dgm:cxn modelId="{58B30D58-D69E-43B5-97E6-309157E1F402}" type="presParOf" srcId="{BEF96964-790D-440C-81CE-49142C1E9B8F}" destId="{17137806-3D08-46D1-B528-330594431888}" srcOrd="0" destOrd="0" presId="urn:microsoft.com/office/officeart/2017/3/layout/DropPinTimeline"/>
    <dgm:cxn modelId="{2FC29766-544C-4C2A-B11C-EAD5A33A30EB}" type="presParOf" srcId="{BEF96964-790D-440C-81CE-49142C1E9B8F}" destId="{47E8E1D3-2923-49C1-91C8-2E983E205988}" srcOrd="1" destOrd="0" presId="urn:microsoft.com/office/officeart/2017/3/layout/DropPinTimeline"/>
    <dgm:cxn modelId="{0880B522-A690-499D-95B4-2924620235F4}" type="presParOf" srcId="{6DD37753-81F0-460F-888E-30DBC97BADD7}" destId="{6F814A7C-DB8E-45C9-B6AD-041BAFC43E21}" srcOrd="2" destOrd="0" presId="urn:microsoft.com/office/officeart/2017/3/layout/DropPinTimeline"/>
    <dgm:cxn modelId="{7F424B55-247B-453D-B9A0-59845116F90E}" type="presParOf" srcId="{6DD37753-81F0-460F-888E-30DBC97BADD7}" destId="{3C21FBA3-1A7C-4561-8B3E-C9DF8F9C6DC5}" srcOrd="3" destOrd="0" presId="urn:microsoft.com/office/officeart/2017/3/layout/DropPinTimeline"/>
    <dgm:cxn modelId="{59CDE5F6-6C9E-420F-8116-C36E87B0B546}" type="presParOf" srcId="{6DD37753-81F0-460F-888E-30DBC97BADD7}" destId="{BB9BAEAE-4324-4897-A594-E5BEBEC59FC8}" srcOrd="4" destOrd="0" presId="urn:microsoft.com/office/officeart/2017/3/layout/DropPinTimeline"/>
    <dgm:cxn modelId="{C04F8EAB-9BF1-48B8-ADBE-E647E7D63A7D}" type="presParOf" srcId="{6DD37753-81F0-460F-888E-30DBC97BADD7}" destId="{BFB15681-3B72-44E0-84AF-86DD22FB3FC5}"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9522EB-AFFB-4C6E-A78A-359B4756EE93}" type="doc">
      <dgm:prSet loTypeId="urn:microsoft.com/office/officeart/2005/8/layout/orgChart1" loCatId="hierarchy" qsTypeId="urn:microsoft.com/office/officeart/2005/8/quickstyle/simple1" qsCatId="simple" csTypeId="urn:microsoft.com/office/officeart/2005/8/colors/accent3_3" csCatId="accent3" phldr="1"/>
      <dgm:spPr/>
      <dgm:t>
        <a:bodyPr/>
        <a:lstStyle/>
        <a:p>
          <a:endParaRPr lang="en-US"/>
        </a:p>
      </dgm:t>
    </dgm:pt>
    <dgm:pt modelId="{B27B0946-490C-41ED-8A70-179F9BFAAB4C}">
      <dgm:prSet phldrT="[Text]"/>
      <dgm:spPr/>
      <dgm:t>
        <a:bodyPr/>
        <a:lstStyle/>
        <a:p>
          <a:r>
            <a:rPr lang="en-US" dirty="0"/>
            <a:t>Sex Discrimination </a:t>
          </a:r>
        </a:p>
      </dgm:t>
    </dgm:pt>
    <dgm:pt modelId="{4D859498-2766-4795-BB93-00C76A4FB2D9}" type="parTrans" cxnId="{DA614601-AC8F-4A7E-8E3D-5E3130E1E15F}">
      <dgm:prSet/>
      <dgm:spPr/>
      <dgm:t>
        <a:bodyPr/>
        <a:lstStyle/>
        <a:p>
          <a:endParaRPr lang="en-US"/>
        </a:p>
      </dgm:t>
    </dgm:pt>
    <dgm:pt modelId="{7107B5B0-107D-4B7A-AF0B-647F4DB64E00}" type="sibTrans" cxnId="{DA614601-AC8F-4A7E-8E3D-5E3130E1E15F}">
      <dgm:prSet/>
      <dgm:spPr/>
      <dgm:t>
        <a:bodyPr/>
        <a:lstStyle/>
        <a:p>
          <a:endParaRPr lang="en-US"/>
        </a:p>
      </dgm:t>
    </dgm:pt>
    <dgm:pt modelId="{B0D4096B-2F66-4262-A2B3-B4B364574E1A}" type="asst">
      <dgm:prSet phldrT="[Text]"/>
      <dgm:spPr/>
      <dgm:t>
        <a:bodyPr/>
        <a:lstStyle/>
        <a:p>
          <a:r>
            <a:rPr lang="en-US" dirty="0"/>
            <a:t>Discriminatory Acts </a:t>
          </a:r>
        </a:p>
      </dgm:t>
    </dgm:pt>
    <dgm:pt modelId="{8E14C188-4563-4593-AAFB-1B19603F0C03}" type="parTrans" cxnId="{D59B4627-831C-484E-855E-955BA5D2D424}">
      <dgm:prSet/>
      <dgm:spPr/>
      <dgm:t>
        <a:bodyPr/>
        <a:lstStyle/>
        <a:p>
          <a:endParaRPr lang="en-US"/>
        </a:p>
      </dgm:t>
    </dgm:pt>
    <dgm:pt modelId="{ADF52B54-41B6-4B7C-8BF8-C37E79F70478}" type="sibTrans" cxnId="{D59B4627-831C-484E-855E-955BA5D2D424}">
      <dgm:prSet/>
      <dgm:spPr/>
      <dgm:t>
        <a:bodyPr/>
        <a:lstStyle/>
        <a:p>
          <a:endParaRPr lang="en-US"/>
        </a:p>
      </dgm:t>
    </dgm:pt>
    <dgm:pt modelId="{C0FB276B-2DA8-4C2D-8629-32E3E8F3F1D2}" type="asst">
      <dgm:prSet phldrT="[Text]"/>
      <dgm:spPr/>
      <dgm:t>
        <a:bodyPr/>
        <a:lstStyle/>
        <a:p>
          <a:r>
            <a:rPr lang="en-US" dirty="0"/>
            <a:t>Sexual Harassment </a:t>
          </a:r>
        </a:p>
      </dgm:t>
    </dgm:pt>
    <dgm:pt modelId="{8FAE4F64-3458-43A7-A4CD-26C44C8617EC}" type="parTrans" cxnId="{B2F40F55-0520-4720-93DD-322697318AC0}">
      <dgm:prSet/>
      <dgm:spPr/>
      <dgm:t>
        <a:bodyPr/>
        <a:lstStyle/>
        <a:p>
          <a:endParaRPr lang="en-US"/>
        </a:p>
      </dgm:t>
    </dgm:pt>
    <dgm:pt modelId="{1B265852-B7F6-4F49-ABB5-5068184BAE91}" type="sibTrans" cxnId="{B2F40F55-0520-4720-93DD-322697318AC0}">
      <dgm:prSet/>
      <dgm:spPr/>
      <dgm:t>
        <a:bodyPr/>
        <a:lstStyle/>
        <a:p>
          <a:endParaRPr lang="en-US"/>
        </a:p>
      </dgm:t>
    </dgm:pt>
    <dgm:pt modelId="{6F756356-2CC5-457A-9B82-95FC790552AE}" type="pres">
      <dgm:prSet presAssocID="{A39522EB-AFFB-4C6E-A78A-359B4756EE93}" presName="hierChild1" presStyleCnt="0">
        <dgm:presLayoutVars>
          <dgm:orgChart val="1"/>
          <dgm:chPref val="1"/>
          <dgm:dir/>
          <dgm:animOne val="branch"/>
          <dgm:animLvl val="lvl"/>
          <dgm:resizeHandles/>
        </dgm:presLayoutVars>
      </dgm:prSet>
      <dgm:spPr/>
    </dgm:pt>
    <dgm:pt modelId="{362CE361-E631-4323-966B-34B924ACDB2F}" type="pres">
      <dgm:prSet presAssocID="{B27B0946-490C-41ED-8A70-179F9BFAAB4C}" presName="hierRoot1" presStyleCnt="0">
        <dgm:presLayoutVars>
          <dgm:hierBranch val="init"/>
        </dgm:presLayoutVars>
      </dgm:prSet>
      <dgm:spPr/>
    </dgm:pt>
    <dgm:pt modelId="{5E450558-791B-45A1-A044-9CB010A967A3}" type="pres">
      <dgm:prSet presAssocID="{B27B0946-490C-41ED-8A70-179F9BFAAB4C}" presName="rootComposite1" presStyleCnt="0"/>
      <dgm:spPr/>
    </dgm:pt>
    <dgm:pt modelId="{D7B3AD1E-9158-47C6-911C-26AE3D826153}" type="pres">
      <dgm:prSet presAssocID="{B27B0946-490C-41ED-8A70-179F9BFAAB4C}" presName="rootText1" presStyleLbl="node0" presStyleIdx="0" presStyleCnt="1">
        <dgm:presLayoutVars>
          <dgm:chPref val="3"/>
        </dgm:presLayoutVars>
      </dgm:prSet>
      <dgm:spPr/>
    </dgm:pt>
    <dgm:pt modelId="{4554389A-3AF6-4A46-9B96-E67EE36C840B}" type="pres">
      <dgm:prSet presAssocID="{B27B0946-490C-41ED-8A70-179F9BFAAB4C}" presName="rootConnector1" presStyleLbl="node1" presStyleIdx="0" presStyleCnt="0"/>
      <dgm:spPr/>
    </dgm:pt>
    <dgm:pt modelId="{491FB03F-898F-4292-8498-551E9561AC64}" type="pres">
      <dgm:prSet presAssocID="{B27B0946-490C-41ED-8A70-179F9BFAAB4C}" presName="hierChild2" presStyleCnt="0"/>
      <dgm:spPr/>
    </dgm:pt>
    <dgm:pt modelId="{F593549A-0043-4BE3-8934-FBA459984974}" type="pres">
      <dgm:prSet presAssocID="{B27B0946-490C-41ED-8A70-179F9BFAAB4C}" presName="hierChild3" presStyleCnt="0"/>
      <dgm:spPr/>
    </dgm:pt>
    <dgm:pt modelId="{B19DDDAD-78D6-4570-9AC0-1DA2AE9471E8}" type="pres">
      <dgm:prSet presAssocID="{8E14C188-4563-4593-AAFB-1B19603F0C03}" presName="Name111" presStyleLbl="parChTrans1D2" presStyleIdx="0" presStyleCnt="2"/>
      <dgm:spPr/>
    </dgm:pt>
    <dgm:pt modelId="{882806AD-493D-45A9-96CC-A93E50392A63}" type="pres">
      <dgm:prSet presAssocID="{B0D4096B-2F66-4262-A2B3-B4B364574E1A}" presName="hierRoot3" presStyleCnt="0">
        <dgm:presLayoutVars>
          <dgm:hierBranch val="init"/>
        </dgm:presLayoutVars>
      </dgm:prSet>
      <dgm:spPr/>
    </dgm:pt>
    <dgm:pt modelId="{CED7CCA0-BE8C-4105-9B1A-B1EB8A037A3B}" type="pres">
      <dgm:prSet presAssocID="{B0D4096B-2F66-4262-A2B3-B4B364574E1A}" presName="rootComposite3" presStyleCnt="0"/>
      <dgm:spPr/>
    </dgm:pt>
    <dgm:pt modelId="{89227911-5187-4024-AB8D-2CFA8666B000}" type="pres">
      <dgm:prSet presAssocID="{B0D4096B-2F66-4262-A2B3-B4B364574E1A}" presName="rootText3" presStyleLbl="asst1" presStyleIdx="0" presStyleCnt="2">
        <dgm:presLayoutVars>
          <dgm:chPref val="3"/>
        </dgm:presLayoutVars>
      </dgm:prSet>
      <dgm:spPr/>
    </dgm:pt>
    <dgm:pt modelId="{429719CB-0236-4B90-AFBF-92046285B423}" type="pres">
      <dgm:prSet presAssocID="{B0D4096B-2F66-4262-A2B3-B4B364574E1A}" presName="rootConnector3" presStyleLbl="asst1" presStyleIdx="0" presStyleCnt="2"/>
      <dgm:spPr/>
    </dgm:pt>
    <dgm:pt modelId="{870D42AF-D5BA-424C-B198-4D2A9285ECE5}" type="pres">
      <dgm:prSet presAssocID="{B0D4096B-2F66-4262-A2B3-B4B364574E1A}" presName="hierChild6" presStyleCnt="0"/>
      <dgm:spPr/>
    </dgm:pt>
    <dgm:pt modelId="{2D85D16D-7635-4E4F-ABA7-A8E4BA4DA530}" type="pres">
      <dgm:prSet presAssocID="{B0D4096B-2F66-4262-A2B3-B4B364574E1A}" presName="hierChild7" presStyleCnt="0"/>
      <dgm:spPr/>
    </dgm:pt>
    <dgm:pt modelId="{BB9BFD0D-F5B5-4322-AF82-A81E7CEC1ED9}" type="pres">
      <dgm:prSet presAssocID="{8FAE4F64-3458-43A7-A4CD-26C44C8617EC}" presName="Name111" presStyleLbl="parChTrans1D2" presStyleIdx="1" presStyleCnt="2"/>
      <dgm:spPr/>
    </dgm:pt>
    <dgm:pt modelId="{8EF38894-EB25-4ADB-BE77-80C838CB03FD}" type="pres">
      <dgm:prSet presAssocID="{C0FB276B-2DA8-4C2D-8629-32E3E8F3F1D2}" presName="hierRoot3" presStyleCnt="0">
        <dgm:presLayoutVars>
          <dgm:hierBranch val="init"/>
        </dgm:presLayoutVars>
      </dgm:prSet>
      <dgm:spPr/>
    </dgm:pt>
    <dgm:pt modelId="{FC258422-FD38-4987-9E79-72213CAA14D8}" type="pres">
      <dgm:prSet presAssocID="{C0FB276B-2DA8-4C2D-8629-32E3E8F3F1D2}" presName="rootComposite3" presStyleCnt="0"/>
      <dgm:spPr/>
    </dgm:pt>
    <dgm:pt modelId="{776885F7-6A5E-4D63-9617-1A4B85591377}" type="pres">
      <dgm:prSet presAssocID="{C0FB276B-2DA8-4C2D-8629-32E3E8F3F1D2}" presName="rootText3" presStyleLbl="asst1" presStyleIdx="1" presStyleCnt="2">
        <dgm:presLayoutVars>
          <dgm:chPref val="3"/>
        </dgm:presLayoutVars>
      </dgm:prSet>
      <dgm:spPr/>
    </dgm:pt>
    <dgm:pt modelId="{23DEB567-9286-40C3-A849-B7504A38AD13}" type="pres">
      <dgm:prSet presAssocID="{C0FB276B-2DA8-4C2D-8629-32E3E8F3F1D2}" presName="rootConnector3" presStyleLbl="asst1" presStyleIdx="1" presStyleCnt="2"/>
      <dgm:spPr/>
    </dgm:pt>
    <dgm:pt modelId="{1679C125-A3C1-471B-9D31-8100508AE3F9}" type="pres">
      <dgm:prSet presAssocID="{C0FB276B-2DA8-4C2D-8629-32E3E8F3F1D2}" presName="hierChild6" presStyleCnt="0"/>
      <dgm:spPr/>
    </dgm:pt>
    <dgm:pt modelId="{87C3F19A-A5E3-47AB-B91D-3A422BEBD4BE}" type="pres">
      <dgm:prSet presAssocID="{C0FB276B-2DA8-4C2D-8629-32E3E8F3F1D2}" presName="hierChild7" presStyleCnt="0"/>
      <dgm:spPr/>
    </dgm:pt>
  </dgm:ptLst>
  <dgm:cxnLst>
    <dgm:cxn modelId="{DA614601-AC8F-4A7E-8E3D-5E3130E1E15F}" srcId="{A39522EB-AFFB-4C6E-A78A-359B4756EE93}" destId="{B27B0946-490C-41ED-8A70-179F9BFAAB4C}" srcOrd="0" destOrd="0" parTransId="{4D859498-2766-4795-BB93-00C76A4FB2D9}" sibTransId="{7107B5B0-107D-4B7A-AF0B-647F4DB64E00}"/>
    <dgm:cxn modelId="{DFAD7A11-702A-4C19-B9F5-A042D8350FE7}" type="presOf" srcId="{B27B0946-490C-41ED-8A70-179F9BFAAB4C}" destId="{D7B3AD1E-9158-47C6-911C-26AE3D826153}" srcOrd="0" destOrd="0" presId="urn:microsoft.com/office/officeart/2005/8/layout/orgChart1"/>
    <dgm:cxn modelId="{F9E2A124-7A8E-48A9-A522-ACD7AB4B20ED}" type="presOf" srcId="{B0D4096B-2F66-4262-A2B3-B4B364574E1A}" destId="{429719CB-0236-4B90-AFBF-92046285B423}" srcOrd="1" destOrd="0" presId="urn:microsoft.com/office/officeart/2005/8/layout/orgChart1"/>
    <dgm:cxn modelId="{D59B4627-831C-484E-855E-955BA5D2D424}" srcId="{B27B0946-490C-41ED-8A70-179F9BFAAB4C}" destId="{B0D4096B-2F66-4262-A2B3-B4B364574E1A}" srcOrd="0" destOrd="0" parTransId="{8E14C188-4563-4593-AAFB-1B19603F0C03}" sibTransId="{ADF52B54-41B6-4B7C-8BF8-C37E79F70478}"/>
    <dgm:cxn modelId="{B2F40F55-0520-4720-93DD-322697318AC0}" srcId="{B27B0946-490C-41ED-8A70-179F9BFAAB4C}" destId="{C0FB276B-2DA8-4C2D-8629-32E3E8F3F1D2}" srcOrd="1" destOrd="0" parTransId="{8FAE4F64-3458-43A7-A4CD-26C44C8617EC}" sibTransId="{1B265852-B7F6-4F49-ABB5-5068184BAE91}"/>
    <dgm:cxn modelId="{9B8C9FA4-6F2E-4AEF-B98D-9605DD64FE16}" type="presOf" srcId="{B27B0946-490C-41ED-8A70-179F9BFAAB4C}" destId="{4554389A-3AF6-4A46-9B96-E67EE36C840B}" srcOrd="1" destOrd="0" presId="urn:microsoft.com/office/officeart/2005/8/layout/orgChart1"/>
    <dgm:cxn modelId="{1906BBB8-5F8C-4B70-A72F-070C8969BB14}" type="presOf" srcId="{C0FB276B-2DA8-4C2D-8629-32E3E8F3F1D2}" destId="{776885F7-6A5E-4D63-9617-1A4B85591377}" srcOrd="0" destOrd="0" presId="urn:microsoft.com/office/officeart/2005/8/layout/orgChart1"/>
    <dgm:cxn modelId="{2A0276CA-4540-42A3-9B74-814C3342AFC3}" type="presOf" srcId="{C0FB276B-2DA8-4C2D-8629-32E3E8F3F1D2}" destId="{23DEB567-9286-40C3-A849-B7504A38AD13}" srcOrd="1" destOrd="0" presId="urn:microsoft.com/office/officeart/2005/8/layout/orgChart1"/>
    <dgm:cxn modelId="{4186C4D0-13A0-42FA-9C5F-5E518F277C1E}" type="presOf" srcId="{B0D4096B-2F66-4262-A2B3-B4B364574E1A}" destId="{89227911-5187-4024-AB8D-2CFA8666B000}" srcOrd="0" destOrd="0" presId="urn:microsoft.com/office/officeart/2005/8/layout/orgChart1"/>
    <dgm:cxn modelId="{42B714D7-4DFE-4A4A-BE7E-F0443C453382}" type="presOf" srcId="{A39522EB-AFFB-4C6E-A78A-359B4756EE93}" destId="{6F756356-2CC5-457A-9B82-95FC790552AE}" srcOrd="0" destOrd="0" presId="urn:microsoft.com/office/officeart/2005/8/layout/orgChart1"/>
    <dgm:cxn modelId="{E46DC8D8-35CB-4A95-8429-20EB7CE919F8}" type="presOf" srcId="{8FAE4F64-3458-43A7-A4CD-26C44C8617EC}" destId="{BB9BFD0D-F5B5-4322-AF82-A81E7CEC1ED9}" srcOrd="0" destOrd="0" presId="urn:microsoft.com/office/officeart/2005/8/layout/orgChart1"/>
    <dgm:cxn modelId="{2F4FA9FA-65EC-4E9F-BA3B-FCAF5397C9F0}" type="presOf" srcId="{8E14C188-4563-4593-AAFB-1B19603F0C03}" destId="{B19DDDAD-78D6-4570-9AC0-1DA2AE9471E8}" srcOrd="0" destOrd="0" presId="urn:microsoft.com/office/officeart/2005/8/layout/orgChart1"/>
    <dgm:cxn modelId="{BD90CE15-5472-498C-BBC0-C95A67760C9C}" type="presParOf" srcId="{6F756356-2CC5-457A-9B82-95FC790552AE}" destId="{362CE361-E631-4323-966B-34B924ACDB2F}" srcOrd="0" destOrd="0" presId="urn:microsoft.com/office/officeart/2005/8/layout/orgChart1"/>
    <dgm:cxn modelId="{DA4585F0-E207-4E94-B9F6-FC2221CAFF4E}" type="presParOf" srcId="{362CE361-E631-4323-966B-34B924ACDB2F}" destId="{5E450558-791B-45A1-A044-9CB010A967A3}" srcOrd="0" destOrd="0" presId="urn:microsoft.com/office/officeart/2005/8/layout/orgChart1"/>
    <dgm:cxn modelId="{3A61E1A0-E4D3-4F1E-B2CA-6C04DDBD7686}" type="presParOf" srcId="{5E450558-791B-45A1-A044-9CB010A967A3}" destId="{D7B3AD1E-9158-47C6-911C-26AE3D826153}" srcOrd="0" destOrd="0" presId="urn:microsoft.com/office/officeart/2005/8/layout/orgChart1"/>
    <dgm:cxn modelId="{EF60F9AB-E0FF-48D5-BF1E-0AED9E691884}" type="presParOf" srcId="{5E450558-791B-45A1-A044-9CB010A967A3}" destId="{4554389A-3AF6-4A46-9B96-E67EE36C840B}" srcOrd="1" destOrd="0" presId="urn:microsoft.com/office/officeart/2005/8/layout/orgChart1"/>
    <dgm:cxn modelId="{76FAFFD0-D57F-4459-B0BA-5D4B28BF5D03}" type="presParOf" srcId="{362CE361-E631-4323-966B-34B924ACDB2F}" destId="{491FB03F-898F-4292-8498-551E9561AC64}" srcOrd="1" destOrd="0" presId="urn:microsoft.com/office/officeart/2005/8/layout/orgChart1"/>
    <dgm:cxn modelId="{E1A9B299-DC53-4438-A4D8-1566E1F6D9B0}" type="presParOf" srcId="{362CE361-E631-4323-966B-34B924ACDB2F}" destId="{F593549A-0043-4BE3-8934-FBA459984974}" srcOrd="2" destOrd="0" presId="urn:microsoft.com/office/officeart/2005/8/layout/orgChart1"/>
    <dgm:cxn modelId="{95BC4A33-BB94-4804-8287-4B6C80A1C7AC}" type="presParOf" srcId="{F593549A-0043-4BE3-8934-FBA459984974}" destId="{B19DDDAD-78D6-4570-9AC0-1DA2AE9471E8}" srcOrd="0" destOrd="0" presId="urn:microsoft.com/office/officeart/2005/8/layout/orgChart1"/>
    <dgm:cxn modelId="{F2334836-B2EC-4C42-8DD7-4AA213A52901}" type="presParOf" srcId="{F593549A-0043-4BE3-8934-FBA459984974}" destId="{882806AD-493D-45A9-96CC-A93E50392A63}" srcOrd="1" destOrd="0" presId="urn:microsoft.com/office/officeart/2005/8/layout/orgChart1"/>
    <dgm:cxn modelId="{DDB4C31D-0DA6-429E-9612-9565BDD9F891}" type="presParOf" srcId="{882806AD-493D-45A9-96CC-A93E50392A63}" destId="{CED7CCA0-BE8C-4105-9B1A-B1EB8A037A3B}" srcOrd="0" destOrd="0" presId="urn:microsoft.com/office/officeart/2005/8/layout/orgChart1"/>
    <dgm:cxn modelId="{28531689-F533-4275-97E5-544B713849A7}" type="presParOf" srcId="{CED7CCA0-BE8C-4105-9B1A-B1EB8A037A3B}" destId="{89227911-5187-4024-AB8D-2CFA8666B000}" srcOrd="0" destOrd="0" presId="urn:microsoft.com/office/officeart/2005/8/layout/orgChart1"/>
    <dgm:cxn modelId="{C82E4EEE-3231-403A-86F8-C61AA2219E70}" type="presParOf" srcId="{CED7CCA0-BE8C-4105-9B1A-B1EB8A037A3B}" destId="{429719CB-0236-4B90-AFBF-92046285B423}" srcOrd="1" destOrd="0" presId="urn:microsoft.com/office/officeart/2005/8/layout/orgChart1"/>
    <dgm:cxn modelId="{8D7D6584-78CD-492F-92A9-1229C28D9FA4}" type="presParOf" srcId="{882806AD-493D-45A9-96CC-A93E50392A63}" destId="{870D42AF-D5BA-424C-B198-4D2A9285ECE5}" srcOrd="1" destOrd="0" presId="urn:microsoft.com/office/officeart/2005/8/layout/orgChart1"/>
    <dgm:cxn modelId="{C734131F-A4A7-4054-BABF-ADB1394281C7}" type="presParOf" srcId="{882806AD-493D-45A9-96CC-A93E50392A63}" destId="{2D85D16D-7635-4E4F-ABA7-A8E4BA4DA530}" srcOrd="2" destOrd="0" presId="urn:microsoft.com/office/officeart/2005/8/layout/orgChart1"/>
    <dgm:cxn modelId="{A1FE54DB-A92B-4F9E-B6A1-9D3B29746374}" type="presParOf" srcId="{F593549A-0043-4BE3-8934-FBA459984974}" destId="{BB9BFD0D-F5B5-4322-AF82-A81E7CEC1ED9}" srcOrd="2" destOrd="0" presId="urn:microsoft.com/office/officeart/2005/8/layout/orgChart1"/>
    <dgm:cxn modelId="{4FDC8AF1-9C0A-4E53-BC02-EFAFE371758D}" type="presParOf" srcId="{F593549A-0043-4BE3-8934-FBA459984974}" destId="{8EF38894-EB25-4ADB-BE77-80C838CB03FD}" srcOrd="3" destOrd="0" presId="urn:microsoft.com/office/officeart/2005/8/layout/orgChart1"/>
    <dgm:cxn modelId="{DA4FFBF0-8558-491D-AF66-E541FA339794}" type="presParOf" srcId="{8EF38894-EB25-4ADB-BE77-80C838CB03FD}" destId="{FC258422-FD38-4987-9E79-72213CAA14D8}" srcOrd="0" destOrd="0" presId="urn:microsoft.com/office/officeart/2005/8/layout/orgChart1"/>
    <dgm:cxn modelId="{326CBF5A-D1D5-4ECB-8A77-7097D046E97E}" type="presParOf" srcId="{FC258422-FD38-4987-9E79-72213CAA14D8}" destId="{776885F7-6A5E-4D63-9617-1A4B85591377}" srcOrd="0" destOrd="0" presId="urn:microsoft.com/office/officeart/2005/8/layout/orgChart1"/>
    <dgm:cxn modelId="{CE28AA31-E193-48D9-B704-467CBE89EDFE}" type="presParOf" srcId="{FC258422-FD38-4987-9E79-72213CAA14D8}" destId="{23DEB567-9286-40C3-A849-B7504A38AD13}" srcOrd="1" destOrd="0" presId="urn:microsoft.com/office/officeart/2005/8/layout/orgChart1"/>
    <dgm:cxn modelId="{96F4CAF6-4DC3-4FD5-93FA-34F327943005}" type="presParOf" srcId="{8EF38894-EB25-4ADB-BE77-80C838CB03FD}" destId="{1679C125-A3C1-471B-9D31-8100508AE3F9}" srcOrd="1" destOrd="0" presId="urn:microsoft.com/office/officeart/2005/8/layout/orgChart1"/>
    <dgm:cxn modelId="{C96FBADB-4493-4D46-B4C3-3C71654A036D}" type="presParOf" srcId="{8EF38894-EB25-4ADB-BE77-80C838CB03FD}" destId="{87C3F19A-A5E3-47AB-B91D-3A422BEBD4B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59E5994-5B77-4E2A-9292-A60025E71895}"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n-US"/>
        </a:p>
      </dgm:t>
    </dgm:pt>
    <dgm:pt modelId="{2F39A4EF-2838-4C92-801F-24A7E338F556}">
      <dgm:prSet phldrT="[Text]"/>
      <dgm:spPr/>
      <dgm:t>
        <a:bodyPr/>
        <a:lstStyle/>
        <a:p>
          <a:r>
            <a:rPr lang="en-US" dirty="0"/>
            <a:t>Sexual Misconduct Policy  </a:t>
          </a:r>
        </a:p>
      </dgm:t>
    </dgm:pt>
    <dgm:pt modelId="{645BA039-BB68-4D30-8659-32C21351A3E5}" type="parTrans" cxnId="{FFC3A97B-EE75-4C2C-80F8-965BB299968B}">
      <dgm:prSet/>
      <dgm:spPr/>
      <dgm:t>
        <a:bodyPr/>
        <a:lstStyle/>
        <a:p>
          <a:endParaRPr lang="en-US"/>
        </a:p>
      </dgm:t>
    </dgm:pt>
    <dgm:pt modelId="{84C7CE7D-396C-4B49-A7BA-8C90F76D0EF1}" type="sibTrans" cxnId="{FFC3A97B-EE75-4C2C-80F8-965BB299968B}">
      <dgm:prSet/>
      <dgm:spPr/>
      <dgm:t>
        <a:bodyPr/>
        <a:lstStyle/>
        <a:p>
          <a:endParaRPr lang="en-US"/>
        </a:p>
      </dgm:t>
    </dgm:pt>
    <dgm:pt modelId="{93ABA497-97A8-4F25-BB99-51D9811D3B38}" type="asst">
      <dgm:prSet phldrT="[Text]"/>
      <dgm:spPr/>
      <dgm:t>
        <a:bodyPr/>
        <a:lstStyle/>
        <a:p>
          <a:r>
            <a:rPr lang="en-US" dirty="0"/>
            <a:t>Title IX </a:t>
          </a:r>
        </a:p>
      </dgm:t>
    </dgm:pt>
    <dgm:pt modelId="{974B7423-BE2F-4E66-BEEC-A627913543F1}" type="parTrans" cxnId="{43BBF8C0-E137-4F0F-85A6-ACE894A8A6AD}">
      <dgm:prSet/>
      <dgm:spPr/>
      <dgm:t>
        <a:bodyPr/>
        <a:lstStyle/>
        <a:p>
          <a:endParaRPr lang="en-US"/>
        </a:p>
      </dgm:t>
    </dgm:pt>
    <dgm:pt modelId="{D34A39FF-CD23-4C0D-8883-9C18359F20BB}" type="sibTrans" cxnId="{43BBF8C0-E137-4F0F-85A6-ACE894A8A6AD}">
      <dgm:prSet/>
      <dgm:spPr/>
      <dgm:t>
        <a:bodyPr/>
        <a:lstStyle/>
        <a:p>
          <a:endParaRPr lang="en-US"/>
        </a:p>
      </dgm:t>
    </dgm:pt>
    <dgm:pt modelId="{F7E425FD-5543-4F5C-8D3D-7567BCA4D10D}" type="asst">
      <dgm:prSet phldrT="[Text]"/>
      <dgm:spPr/>
      <dgm:t>
        <a:bodyPr/>
        <a:lstStyle/>
        <a:p>
          <a:r>
            <a:rPr lang="en-US" dirty="0"/>
            <a:t>Other Sexually Based Behavior </a:t>
          </a:r>
        </a:p>
      </dgm:t>
    </dgm:pt>
    <dgm:pt modelId="{69832951-31AB-4DB4-9F2C-00B0EDDB229E}" type="parTrans" cxnId="{521D5A0B-18DA-4001-80E9-11FDEF9E3831}">
      <dgm:prSet/>
      <dgm:spPr/>
      <dgm:t>
        <a:bodyPr/>
        <a:lstStyle/>
        <a:p>
          <a:endParaRPr lang="en-US"/>
        </a:p>
      </dgm:t>
    </dgm:pt>
    <dgm:pt modelId="{F1F4E471-CD11-41ED-8540-F6B28CE851A9}" type="sibTrans" cxnId="{521D5A0B-18DA-4001-80E9-11FDEF9E3831}">
      <dgm:prSet/>
      <dgm:spPr/>
      <dgm:t>
        <a:bodyPr/>
        <a:lstStyle/>
        <a:p>
          <a:endParaRPr lang="en-US"/>
        </a:p>
      </dgm:t>
    </dgm:pt>
    <dgm:pt modelId="{F03DFDC0-16A9-4839-8720-D8D543E5FB23}" type="pres">
      <dgm:prSet presAssocID="{C59E5994-5B77-4E2A-9292-A60025E71895}" presName="hierChild1" presStyleCnt="0">
        <dgm:presLayoutVars>
          <dgm:orgChart val="1"/>
          <dgm:chPref val="1"/>
          <dgm:dir/>
          <dgm:animOne val="branch"/>
          <dgm:animLvl val="lvl"/>
          <dgm:resizeHandles/>
        </dgm:presLayoutVars>
      </dgm:prSet>
      <dgm:spPr/>
    </dgm:pt>
    <dgm:pt modelId="{E69544EC-94C3-4FCF-87AB-3CAC013CAED3}" type="pres">
      <dgm:prSet presAssocID="{2F39A4EF-2838-4C92-801F-24A7E338F556}" presName="hierRoot1" presStyleCnt="0">
        <dgm:presLayoutVars>
          <dgm:hierBranch val="init"/>
        </dgm:presLayoutVars>
      </dgm:prSet>
      <dgm:spPr/>
    </dgm:pt>
    <dgm:pt modelId="{5B1928CB-BA67-440C-85CB-86F0D8A8B9F0}" type="pres">
      <dgm:prSet presAssocID="{2F39A4EF-2838-4C92-801F-24A7E338F556}" presName="rootComposite1" presStyleCnt="0"/>
      <dgm:spPr/>
    </dgm:pt>
    <dgm:pt modelId="{BFFBCC52-4DF0-4E28-83A4-7A653560F857}" type="pres">
      <dgm:prSet presAssocID="{2F39A4EF-2838-4C92-801F-24A7E338F556}" presName="rootText1" presStyleLbl="node0" presStyleIdx="0" presStyleCnt="1" custScaleX="161122">
        <dgm:presLayoutVars>
          <dgm:chPref val="3"/>
        </dgm:presLayoutVars>
      </dgm:prSet>
      <dgm:spPr/>
    </dgm:pt>
    <dgm:pt modelId="{8FB0C1F9-4384-4C55-9071-9CBE2D15E064}" type="pres">
      <dgm:prSet presAssocID="{2F39A4EF-2838-4C92-801F-24A7E338F556}" presName="rootConnector1" presStyleLbl="node1" presStyleIdx="0" presStyleCnt="0"/>
      <dgm:spPr/>
    </dgm:pt>
    <dgm:pt modelId="{F0C1F3B8-A088-4D69-9467-0A3AD35D1C25}" type="pres">
      <dgm:prSet presAssocID="{2F39A4EF-2838-4C92-801F-24A7E338F556}" presName="hierChild2" presStyleCnt="0"/>
      <dgm:spPr/>
    </dgm:pt>
    <dgm:pt modelId="{6FB592CE-DA48-4AD9-BB62-444630CF52BB}" type="pres">
      <dgm:prSet presAssocID="{2F39A4EF-2838-4C92-801F-24A7E338F556}" presName="hierChild3" presStyleCnt="0"/>
      <dgm:spPr/>
    </dgm:pt>
    <dgm:pt modelId="{31981CAB-1679-4CBD-A04F-DB9CEF4B92A1}" type="pres">
      <dgm:prSet presAssocID="{974B7423-BE2F-4E66-BEEC-A627913543F1}" presName="Name111" presStyleLbl="parChTrans1D2" presStyleIdx="0" presStyleCnt="2"/>
      <dgm:spPr/>
    </dgm:pt>
    <dgm:pt modelId="{004CF19F-3C8A-444F-A0AF-25D0A6A6F6C5}" type="pres">
      <dgm:prSet presAssocID="{93ABA497-97A8-4F25-BB99-51D9811D3B38}" presName="hierRoot3" presStyleCnt="0">
        <dgm:presLayoutVars>
          <dgm:hierBranch val="init"/>
        </dgm:presLayoutVars>
      </dgm:prSet>
      <dgm:spPr/>
    </dgm:pt>
    <dgm:pt modelId="{A62FF8AB-75C2-4FAC-9E95-D0E0D4F675EF}" type="pres">
      <dgm:prSet presAssocID="{93ABA497-97A8-4F25-BB99-51D9811D3B38}" presName="rootComposite3" presStyleCnt="0"/>
      <dgm:spPr/>
    </dgm:pt>
    <dgm:pt modelId="{C6891FC3-26ED-4207-85C8-89BE4BA7DB62}" type="pres">
      <dgm:prSet presAssocID="{93ABA497-97A8-4F25-BB99-51D9811D3B38}" presName="rootText3" presStyleLbl="asst1" presStyleIdx="0" presStyleCnt="2">
        <dgm:presLayoutVars>
          <dgm:chPref val="3"/>
        </dgm:presLayoutVars>
      </dgm:prSet>
      <dgm:spPr/>
    </dgm:pt>
    <dgm:pt modelId="{A33DF55F-9AE1-47DF-8547-B969225A014F}" type="pres">
      <dgm:prSet presAssocID="{93ABA497-97A8-4F25-BB99-51D9811D3B38}" presName="rootConnector3" presStyleLbl="asst1" presStyleIdx="0" presStyleCnt="2"/>
      <dgm:spPr/>
    </dgm:pt>
    <dgm:pt modelId="{F2590EA6-BCF7-4A61-A5DD-480A29F60DBE}" type="pres">
      <dgm:prSet presAssocID="{93ABA497-97A8-4F25-BB99-51D9811D3B38}" presName="hierChild6" presStyleCnt="0"/>
      <dgm:spPr/>
    </dgm:pt>
    <dgm:pt modelId="{34DE815F-5098-4E88-B4C6-6EB018DADDE9}" type="pres">
      <dgm:prSet presAssocID="{93ABA497-97A8-4F25-BB99-51D9811D3B38}" presName="hierChild7" presStyleCnt="0"/>
      <dgm:spPr/>
    </dgm:pt>
    <dgm:pt modelId="{DEBDC2D4-5ED0-46F6-B971-AA13B23D1A8C}" type="pres">
      <dgm:prSet presAssocID="{69832951-31AB-4DB4-9F2C-00B0EDDB229E}" presName="Name111" presStyleLbl="parChTrans1D2" presStyleIdx="1" presStyleCnt="2"/>
      <dgm:spPr/>
    </dgm:pt>
    <dgm:pt modelId="{8271AC12-CD1D-4449-B832-DCD38315F706}" type="pres">
      <dgm:prSet presAssocID="{F7E425FD-5543-4F5C-8D3D-7567BCA4D10D}" presName="hierRoot3" presStyleCnt="0">
        <dgm:presLayoutVars>
          <dgm:hierBranch val="init"/>
        </dgm:presLayoutVars>
      </dgm:prSet>
      <dgm:spPr/>
    </dgm:pt>
    <dgm:pt modelId="{DDFB0F81-3679-4BDB-8D85-4786DD2C855F}" type="pres">
      <dgm:prSet presAssocID="{F7E425FD-5543-4F5C-8D3D-7567BCA4D10D}" presName="rootComposite3" presStyleCnt="0"/>
      <dgm:spPr/>
    </dgm:pt>
    <dgm:pt modelId="{5162CBF5-38DA-44FF-A5C0-610BF3F4D2BC}" type="pres">
      <dgm:prSet presAssocID="{F7E425FD-5543-4F5C-8D3D-7567BCA4D10D}" presName="rootText3" presStyleLbl="asst1" presStyleIdx="1" presStyleCnt="2">
        <dgm:presLayoutVars>
          <dgm:chPref val="3"/>
        </dgm:presLayoutVars>
      </dgm:prSet>
      <dgm:spPr/>
    </dgm:pt>
    <dgm:pt modelId="{3692605F-B398-4E5C-8205-9B0E9133AC28}" type="pres">
      <dgm:prSet presAssocID="{F7E425FD-5543-4F5C-8D3D-7567BCA4D10D}" presName="rootConnector3" presStyleLbl="asst1" presStyleIdx="1" presStyleCnt="2"/>
      <dgm:spPr/>
    </dgm:pt>
    <dgm:pt modelId="{C484A68E-0870-4045-A556-EEA17356F1FE}" type="pres">
      <dgm:prSet presAssocID="{F7E425FD-5543-4F5C-8D3D-7567BCA4D10D}" presName="hierChild6" presStyleCnt="0"/>
      <dgm:spPr/>
    </dgm:pt>
    <dgm:pt modelId="{64BBCD34-FAD6-4FD1-8964-48ED6C70538A}" type="pres">
      <dgm:prSet presAssocID="{F7E425FD-5543-4F5C-8D3D-7567BCA4D10D}" presName="hierChild7" presStyleCnt="0"/>
      <dgm:spPr/>
    </dgm:pt>
  </dgm:ptLst>
  <dgm:cxnLst>
    <dgm:cxn modelId="{521D5A0B-18DA-4001-80E9-11FDEF9E3831}" srcId="{2F39A4EF-2838-4C92-801F-24A7E338F556}" destId="{F7E425FD-5543-4F5C-8D3D-7567BCA4D10D}" srcOrd="1" destOrd="0" parTransId="{69832951-31AB-4DB4-9F2C-00B0EDDB229E}" sibTransId="{F1F4E471-CD11-41ED-8540-F6B28CE851A9}"/>
    <dgm:cxn modelId="{87660D60-89CD-4288-BC00-16D18B503DD0}" type="presOf" srcId="{F7E425FD-5543-4F5C-8D3D-7567BCA4D10D}" destId="{5162CBF5-38DA-44FF-A5C0-610BF3F4D2BC}" srcOrd="0" destOrd="0" presId="urn:microsoft.com/office/officeart/2005/8/layout/orgChart1"/>
    <dgm:cxn modelId="{0B4A2D61-EEDC-4F9A-A646-9706804A9434}" type="presOf" srcId="{69832951-31AB-4DB4-9F2C-00B0EDDB229E}" destId="{DEBDC2D4-5ED0-46F6-B971-AA13B23D1A8C}" srcOrd="0" destOrd="0" presId="urn:microsoft.com/office/officeart/2005/8/layout/orgChart1"/>
    <dgm:cxn modelId="{F6CB3541-499C-4F8B-85C1-9E35EF63D409}" type="presOf" srcId="{F7E425FD-5543-4F5C-8D3D-7567BCA4D10D}" destId="{3692605F-B398-4E5C-8205-9B0E9133AC28}" srcOrd="1" destOrd="0" presId="urn:microsoft.com/office/officeart/2005/8/layout/orgChart1"/>
    <dgm:cxn modelId="{BBF15178-EADE-4EBA-B743-882A71D76344}" type="presOf" srcId="{2F39A4EF-2838-4C92-801F-24A7E338F556}" destId="{BFFBCC52-4DF0-4E28-83A4-7A653560F857}" srcOrd="0" destOrd="0" presId="urn:microsoft.com/office/officeart/2005/8/layout/orgChart1"/>
    <dgm:cxn modelId="{FFC3A97B-EE75-4C2C-80F8-965BB299968B}" srcId="{C59E5994-5B77-4E2A-9292-A60025E71895}" destId="{2F39A4EF-2838-4C92-801F-24A7E338F556}" srcOrd="0" destOrd="0" parTransId="{645BA039-BB68-4D30-8659-32C21351A3E5}" sibTransId="{84C7CE7D-396C-4B49-A7BA-8C90F76D0EF1}"/>
    <dgm:cxn modelId="{41951892-FBF3-4E90-88D9-3D3F45622AEA}" type="presOf" srcId="{974B7423-BE2F-4E66-BEEC-A627913543F1}" destId="{31981CAB-1679-4CBD-A04F-DB9CEF4B92A1}" srcOrd="0" destOrd="0" presId="urn:microsoft.com/office/officeart/2005/8/layout/orgChart1"/>
    <dgm:cxn modelId="{7AA07092-EE0B-44A6-8D03-810E3D845148}" type="presOf" srcId="{2F39A4EF-2838-4C92-801F-24A7E338F556}" destId="{8FB0C1F9-4384-4C55-9071-9CBE2D15E064}" srcOrd="1" destOrd="0" presId="urn:microsoft.com/office/officeart/2005/8/layout/orgChart1"/>
    <dgm:cxn modelId="{3BD3089D-D1F1-40F1-B743-AEDD22CEC4FB}" type="presOf" srcId="{93ABA497-97A8-4F25-BB99-51D9811D3B38}" destId="{A33DF55F-9AE1-47DF-8547-B969225A014F}" srcOrd="1" destOrd="0" presId="urn:microsoft.com/office/officeart/2005/8/layout/orgChart1"/>
    <dgm:cxn modelId="{C500DDBC-E320-45E8-B72B-718207AA39BB}" type="presOf" srcId="{93ABA497-97A8-4F25-BB99-51D9811D3B38}" destId="{C6891FC3-26ED-4207-85C8-89BE4BA7DB62}" srcOrd="0" destOrd="0" presId="urn:microsoft.com/office/officeart/2005/8/layout/orgChart1"/>
    <dgm:cxn modelId="{43BBF8C0-E137-4F0F-85A6-ACE894A8A6AD}" srcId="{2F39A4EF-2838-4C92-801F-24A7E338F556}" destId="{93ABA497-97A8-4F25-BB99-51D9811D3B38}" srcOrd="0" destOrd="0" parTransId="{974B7423-BE2F-4E66-BEEC-A627913543F1}" sibTransId="{D34A39FF-CD23-4C0D-8883-9C18359F20BB}"/>
    <dgm:cxn modelId="{3A1B05DB-96F0-4898-88EF-3E2C54FF9236}" type="presOf" srcId="{C59E5994-5B77-4E2A-9292-A60025E71895}" destId="{F03DFDC0-16A9-4839-8720-D8D543E5FB23}" srcOrd="0" destOrd="0" presId="urn:microsoft.com/office/officeart/2005/8/layout/orgChart1"/>
    <dgm:cxn modelId="{052522F1-4267-4F33-88DD-6FC97AFADD00}" type="presParOf" srcId="{F03DFDC0-16A9-4839-8720-D8D543E5FB23}" destId="{E69544EC-94C3-4FCF-87AB-3CAC013CAED3}" srcOrd="0" destOrd="0" presId="urn:microsoft.com/office/officeart/2005/8/layout/orgChart1"/>
    <dgm:cxn modelId="{0BA04B17-7738-4634-8F2A-31D72A7E620F}" type="presParOf" srcId="{E69544EC-94C3-4FCF-87AB-3CAC013CAED3}" destId="{5B1928CB-BA67-440C-85CB-86F0D8A8B9F0}" srcOrd="0" destOrd="0" presId="urn:microsoft.com/office/officeart/2005/8/layout/orgChart1"/>
    <dgm:cxn modelId="{622C4044-E384-43DF-B434-30DB7AB69DB0}" type="presParOf" srcId="{5B1928CB-BA67-440C-85CB-86F0D8A8B9F0}" destId="{BFFBCC52-4DF0-4E28-83A4-7A653560F857}" srcOrd="0" destOrd="0" presId="urn:microsoft.com/office/officeart/2005/8/layout/orgChart1"/>
    <dgm:cxn modelId="{CB4CA56E-4CE4-4222-9B2D-2D77A4A9C71C}" type="presParOf" srcId="{5B1928CB-BA67-440C-85CB-86F0D8A8B9F0}" destId="{8FB0C1F9-4384-4C55-9071-9CBE2D15E064}" srcOrd="1" destOrd="0" presId="urn:microsoft.com/office/officeart/2005/8/layout/orgChart1"/>
    <dgm:cxn modelId="{F8459068-8E9F-4185-8C19-61F34A83013E}" type="presParOf" srcId="{E69544EC-94C3-4FCF-87AB-3CAC013CAED3}" destId="{F0C1F3B8-A088-4D69-9467-0A3AD35D1C25}" srcOrd="1" destOrd="0" presId="urn:microsoft.com/office/officeart/2005/8/layout/orgChart1"/>
    <dgm:cxn modelId="{B8E878C2-E570-48C8-AB37-0259B9F8B495}" type="presParOf" srcId="{E69544EC-94C3-4FCF-87AB-3CAC013CAED3}" destId="{6FB592CE-DA48-4AD9-BB62-444630CF52BB}" srcOrd="2" destOrd="0" presId="urn:microsoft.com/office/officeart/2005/8/layout/orgChart1"/>
    <dgm:cxn modelId="{0DE7A7E4-B549-4414-8FE0-CF23FE8D6B43}" type="presParOf" srcId="{6FB592CE-DA48-4AD9-BB62-444630CF52BB}" destId="{31981CAB-1679-4CBD-A04F-DB9CEF4B92A1}" srcOrd="0" destOrd="0" presId="urn:microsoft.com/office/officeart/2005/8/layout/orgChart1"/>
    <dgm:cxn modelId="{94A12170-B345-4A28-94E8-E303205F5B35}" type="presParOf" srcId="{6FB592CE-DA48-4AD9-BB62-444630CF52BB}" destId="{004CF19F-3C8A-444F-A0AF-25D0A6A6F6C5}" srcOrd="1" destOrd="0" presId="urn:microsoft.com/office/officeart/2005/8/layout/orgChart1"/>
    <dgm:cxn modelId="{F461814F-4E37-48BF-8F24-D099D9901B68}" type="presParOf" srcId="{004CF19F-3C8A-444F-A0AF-25D0A6A6F6C5}" destId="{A62FF8AB-75C2-4FAC-9E95-D0E0D4F675EF}" srcOrd="0" destOrd="0" presId="urn:microsoft.com/office/officeart/2005/8/layout/orgChart1"/>
    <dgm:cxn modelId="{54A1F4B3-2FC2-4D30-B015-A8DB4DDE14F2}" type="presParOf" srcId="{A62FF8AB-75C2-4FAC-9E95-D0E0D4F675EF}" destId="{C6891FC3-26ED-4207-85C8-89BE4BA7DB62}" srcOrd="0" destOrd="0" presId="urn:microsoft.com/office/officeart/2005/8/layout/orgChart1"/>
    <dgm:cxn modelId="{82ECFCF6-27C7-4B33-AB0D-226D8DA30375}" type="presParOf" srcId="{A62FF8AB-75C2-4FAC-9E95-D0E0D4F675EF}" destId="{A33DF55F-9AE1-47DF-8547-B969225A014F}" srcOrd="1" destOrd="0" presId="urn:microsoft.com/office/officeart/2005/8/layout/orgChart1"/>
    <dgm:cxn modelId="{8E7F6C00-C1D3-471A-8289-2C6C95600297}" type="presParOf" srcId="{004CF19F-3C8A-444F-A0AF-25D0A6A6F6C5}" destId="{F2590EA6-BCF7-4A61-A5DD-480A29F60DBE}" srcOrd="1" destOrd="0" presId="urn:microsoft.com/office/officeart/2005/8/layout/orgChart1"/>
    <dgm:cxn modelId="{86EB5CF1-2C20-49FC-A140-959FEA708842}" type="presParOf" srcId="{004CF19F-3C8A-444F-A0AF-25D0A6A6F6C5}" destId="{34DE815F-5098-4E88-B4C6-6EB018DADDE9}" srcOrd="2" destOrd="0" presId="urn:microsoft.com/office/officeart/2005/8/layout/orgChart1"/>
    <dgm:cxn modelId="{9344BB3E-E17C-4C4B-921A-B2FDB78B15F4}" type="presParOf" srcId="{6FB592CE-DA48-4AD9-BB62-444630CF52BB}" destId="{DEBDC2D4-5ED0-46F6-B971-AA13B23D1A8C}" srcOrd="2" destOrd="0" presId="urn:microsoft.com/office/officeart/2005/8/layout/orgChart1"/>
    <dgm:cxn modelId="{320A9D46-F260-4A52-BCDA-77CB4FFC2181}" type="presParOf" srcId="{6FB592CE-DA48-4AD9-BB62-444630CF52BB}" destId="{8271AC12-CD1D-4449-B832-DCD38315F706}" srcOrd="3" destOrd="0" presId="urn:microsoft.com/office/officeart/2005/8/layout/orgChart1"/>
    <dgm:cxn modelId="{3DFA72EC-E9FE-457C-86D1-0BBDE744F24C}" type="presParOf" srcId="{8271AC12-CD1D-4449-B832-DCD38315F706}" destId="{DDFB0F81-3679-4BDB-8D85-4786DD2C855F}" srcOrd="0" destOrd="0" presId="urn:microsoft.com/office/officeart/2005/8/layout/orgChart1"/>
    <dgm:cxn modelId="{DE80313B-F3F8-4D73-B61D-A68AD07F245E}" type="presParOf" srcId="{DDFB0F81-3679-4BDB-8D85-4786DD2C855F}" destId="{5162CBF5-38DA-44FF-A5C0-610BF3F4D2BC}" srcOrd="0" destOrd="0" presId="urn:microsoft.com/office/officeart/2005/8/layout/orgChart1"/>
    <dgm:cxn modelId="{7BF10A26-605B-4A0A-A0E0-0CD30938A1F1}" type="presParOf" srcId="{DDFB0F81-3679-4BDB-8D85-4786DD2C855F}" destId="{3692605F-B398-4E5C-8205-9B0E9133AC28}" srcOrd="1" destOrd="0" presId="urn:microsoft.com/office/officeart/2005/8/layout/orgChart1"/>
    <dgm:cxn modelId="{D3EF4ACD-755E-4B61-A278-1829EDDD90D9}" type="presParOf" srcId="{8271AC12-CD1D-4449-B832-DCD38315F706}" destId="{C484A68E-0870-4045-A556-EEA17356F1FE}" srcOrd="1" destOrd="0" presId="urn:microsoft.com/office/officeart/2005/8/layout/orgChart1"/>
    <dgm:cxn modelId="{A5B24958-AC96-445B-9C60-963D6583D2DE}" type="presParOf" srcId="{8271AC12-CD1D-4449-B832-DCD38315F706}" destId="{64BBCD34-FAD6-4FD1-8964-48ED6C70538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4465FE-7390-4B5E-840C-C3584FDDBE83}" type="doc">
      <dgm:prSet loTypeId="urn:microsoft.com/office/officeart/2008/layout/LinedList" loCatId="hierarchy" qsTypeId="urn:microsoft.com/office/officeart/2005/8/quickstyle/simple1" qsCatId="simple" csTypeId="urn:microsoft.com/office/officeart/2005/8/colors/accent0_2" csCatId="mainScheme" phldr="1"/>
      <dgm:spPr/>
      <dgm:t>
        <a:bodyPr/>
        <a:lstStyle/>
        <a:p>
          <a:endParaRPr lang="en-US"/>
        </a:p>
      </dgm:t>
    </dgm:pt>
    <dgm:pt modelId="{18A3F06E-5A9F-4392-A4F4-430011167532}">
      <dgm:prSet phldrT="[Text]"/>
      <dgm:spPr/>
      <dgm:t>
        <a:bodyPr/>
        <a:lstStyle/>
        <a:p>
          <a:r>
            <a:rPr lang="en-US" b="0" cap="none" spc="0" dirty="0">
              <a:ln w="0"/>
              <a:effectLst>
                <a:outerShdw blurRad="38100" dist="19050" dir="2700000" algn="tl" rotWithShape="0">
                  <a:schemeClr val="dk1">
                    <a:alpha val="40000"/>
                  </a:schemeClr>
                </a:outerShdw>
              </a:effectLst>
            </a:rPr>
            <a:t>Sexual Misconduct</a:t>
          </a:r>
        </a:p>
      </dgm:t>
    </dgm:pt>
    <dgm:pt modelId="{0865B185-C906-484E-82B8-436AE6424D01}" type="par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5E95B59-6F46-420C-9805-E0A8AB7ECC82}" type="sib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653B013-19CF-4988-A62B-E0FC1B5FA9FB}">
      <dgm:prSet phldrT="[Text]"/>
      <dgm:spPr/>
      <dgm:t>
        <a:bodyPr/>
        <a:lstStyle/>
        <a:p>
          <a:r>
            <a:rPr lang="en-US" b="0" cap="none" spc="0">
              <a:ln w="0"/>
              <a:effectLst>
                <a:outerShdw blurRad="38100" dist="19050" dir="2700000" algn="tl" rotWithShape="0">
                  <a:schemeClr val="dk1">
                    <a:alpha val="40000"/>
                  </a:schemeClr>
                </a:outerShdw>
              </a:effectLst>
            </a:rPr>
            <a:t>Dating Violence</a:t>
          </a:r>
          <a:endParaRPr lang="en-US" b="0" cap="none" spc="0" dirty="0">
            <a:ln w="0"/>
            <a:effectLst>
              <a:outerShdw blurRad="38100" dist="19050" dir="2700000" algn="tl" rotWithShape="0">
                <a:schemeClr val="dk1">
                  <a:alpha val="40000"/>
                </a:schemeClr>
              </a:outerShdw>
            </a:effectLst>
          </a:endParaRPr>
        </a:p>
      </dgm:t>
    </dgm:pt>
    <dgm:pt modelId="{AE9A4EC3-6C8C-4A07-B6BB-B34E57213FDC}" type="par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273D125-7AA6-4BBC-82FD-D01EA1C58A97}" type="sib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3A6FB27-BBDB-4F77-BCF9-17A5EC3B965D}">
      <dgm:prSet phldrT="[Text]"/>
      <dgm:spPr/>
      <dgm:t>
        <a:bodyPr/>
        <a:lstStyle/>
        <a:p>
          <a:r>
            <a:rPr lang="en-US" b="0" cap="none" spc="0">
              <a:ln w="0"/>
              <a:effectLst>
                <a:outerShdw blurRad="38100" dist="19050" dir="2700000" algn="tl" rotWithShape="0">
                  <a:schemeClr val="dk1">
                    <a:alpha val="40000"/>
                  </a:schemeClr>
                </a:outerShdw>
              </a:effectLst>
            </a:rPr>
            <a:t>Domestic Violence</a:t>
          </a:r>
          <a:endParaRPr lang="en-US" b="0" cap="none" spc="0" dirty="0">
            <a:ln w="0"/>
            <a:effectLst>
              <a:outerShdw blurRad="38100" dist="19050" dir="2700000" algn="tl" rotWithShape="0">
                <a:schemeClr val="dk1">
                  <a:alpha val="40000"/>
                </a:schemeClr>
              </a:outerShdw>
            </a:effectLst>
          </a:endParaRPr>
        </a:p>
      </dgm:t>
    </dgm:pt>
    <dgm:pt modelId="{2D3B152F-E1ED-4A4A-9FA8-3450E8C697CF}" type="par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D944078-6CC6-40E8-9483-712BE6B6E7DC}" type="sib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E3CCE64-F55D-467F-A8AF-3E8AFE0F2A35}">
      <dgm:prSet phldrT="[Text]"/>
      <dgm:spPr/>
      <dgm:t>
        <a:bodyPr/>
        <a:lstStyle/>
        <a:p>
          <a:r>
            <a:rPr lang="en-US" b="0" cap="none" spc="0" dirty="0">
              <a:ln w="0"/>
              <a:effectLst>
                <a:outerShdw blurRad="38100" dist="19050" dir="2700000" algn="tl" rotWithShape="0">
                  <a:schemeClr val="dk1">
                    <a:alpha val="40000"/>
                  </a:schemeClr>
                </a:outerShdw>
              </a:effectLst>
            </a:rPr>
            <a:t>Nonconsensual Sexual Contact</a:t>
          </a:r>
        </a:p>
      </dgm:t>
    </dgm:pt>
    <dgm:pt modelId="{8AC97E5E-E7DB-4840-8E2B-561C3543102C}" type="par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107CD048-CF1A-4F3F-9CD0-29FF0810D55B}" type="sib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B5E8D4C-DED6-401B-9E81-6A09FA42C70C}">
      <dgm:prSet phldrT="[Text]"/>
      <dgm:spPr/>
      <dgm:t>
        <a:bodyPr/>
        <a:lstStyle/>
        <a:p>
          <a:r>
            <a:rPr lang="en-US" b="0" cap="none" spc="0" dirty="0">
              <a:ln w="0"/>
              <a:effectLst>
                <a:outerShdw blurRad="38100" dist="19050" dir="2700000" algn="tl" rotWithShape="0">
                  <a:schemeClr val="dk1">
                    <a:alpha val="40000"/>
                  </a:schemeClr>
                </a:outerShdw>
              </a:effectLst>
            </a:rPr>
            <a:t>Sexual Exploitation </a:t>
          </a:r>
        </a:p>
      </dgm:t>
    </dgm:pt>
    <dgm:pt modelId="{9792E6B6-B31E-487D-8E0B-A3036A3F50EF}" type="par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077CC7E-83F9-427F-A32C-402FB8A1B7D1}" type="sib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C2916C8-B183-4EA8-9F42-2A585CADE21F}">
      <dgm:prSet phldrT="[Text]"/>
      <dgm:spPr/>
      <dgm:t>
        <a:bodyPr/>
        <a:lstStyle/>
        <a:p>
          <a:r>
            <a:rPr lang="en-US" b="0" cap="none" spc="0" dirty="0">
              <a:ln w="0"/>
              <a:effectLst>
                <a:outerShdw blurRad="38100" dist="19050" dir="2700000" algn="tl" rotWithShape="0">
                  <a:schemeClr val="dk1">
                    <a:alpha val="40000"/>
                  </a:schemeClr>
                </a:outerShdw>
              </a:effectLst>
            </a:rPr>
            <a:t>Sexual Harassment</a:t>
          </a:r>
        </a:p>
      </dgm:t>
    </dgm:pt>
    <dgm:pt modelId="{A2C3783A-835D-47C6-A5C8-7C60C2078387}" type="par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7341551-629C-42C0-B19A-CD0CD68E8A68}" type="sib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3620566-A175-4217-8D9F-ADA113079B4B}">
      <dgm:prSet phldrT="[Text]"/>
      <dgm:spPr/>
      <dgm:t>
        <a:bodyPr/>
        <a:lstStyle/>
        <a:p>
          <a:r>
            <a:rPr lang="en-US" b="0" cap="none" spc="0" dirty="0">
              <a:ln w="0"/>
              <a:effectLst>
                <a:outerShdw blurRad="38100" dist="19050" dir="2700000" algn="tl" rotWithShape="0">
                  <a:schemeClr val="dk1">
                    <a:alpha val="40000"/>
                  </a:schemeClr>
                </a:outerShdw>
              </a:effectLst>
            </a:rPr>
            <a:t>Nonconsensual Sexual Penetration</a:t>
          </a:r>
        </a:p>
      </dgm:t>
    </dgm:pt>
    <dgm:pt modelId="{89C44597-CDAD-4C41-8BB2-E67D2C44254B}" type="parTrans" cxnId="{8F808764-04FE-4F1E-8ADF-B50F6E0CFE94}">
      <dgm:prSet/>
      <dgm:spPr/>
      <dgm:t>
        <a:bodyPr/>
        <a:lstStyle/>
        <a:p>
          <a:endParaRPr lang="en-US"/>
        </a:p>
      </dgm:t>
    </dgm:pt>
    <dgm:pt modelId="{094DF712-44C0-4686-95AF-DD1C411E3BBA}" type="sibTrans" cxnId="{8F808764-04FE-4F1E-8ADF-B50F6E0CFE94}">
      <dgm:prSet/>
      <dgm:spPr/>
      <dgm:t>
        <a:bodyPr/>
        <a:lstStyle/>
        <a:p>
          <a:endParaRPr lang="en-US"/>
        </a:p>
      </dgm:t>
    </dgm:pt>
    <dgm:pt modelId="{3F0C2A3D-636B-4BA9-AF30-A0CE26D5E1CB}">
      <dgm:prSet phldrT="[Text]"/>
      <dgm:spPr/>
      <dgm:t>
        <a:bodyPr/>
        <a:lstStyle/>
        <a:p>
          <a:r>
            <a:rPr lang="en-US" b="0" cap="none" spc="0">
              <a:ln w="0"/>
              <a:effectLst>
                <a:outerShdw blurRad="38100" dist="19050" dir="2700000" algn="tl" rotWithShape="0">
                  <a:schemeClr val="dk1">
                    <a:alpha val="40000"/>
                  </a:schemeClr>
                </a:outerShdw>
              </a:effectLst>
            </a:rPr>
            <a:t>Stalking</a:t>
          </a:r>
          <a:endParaRPr lang="en-US" b="0" cap="none" spc="0" dirty="0">
            <a:ln w="0"/>
            <a:effectLst>
              <a:outerShdw blurRad="38100" dist="19050" dir="2700000" algn="tl" rotWithShape="0">
                <a:schemeClr val="dk1">
                  <a:alpha val="40000"/>
                </a:schemeClr>
              </a:outerShdw>
            </a:effectLst>
          </a:endParaRPr>
        </a:p>
      </dgm:t>
    </dgm:pt>
    <dgm:pt modelId="{7A688E62-1CC4-4F67-88CC-79859BF5CE32}" type="parTrans" cxnId="{461B977E-FF54-4E78-8AA6-E67A02035BC1}">
      <dgm:prSet/>
      <dgm:spPr/>
      <dgm:t>
        <a:bodyPr/>
        <a:lstStyle/>
        <a:p>
          <a:endParaRPr lang="en-US"/>
        </a:p>
      </dgm:t>
    </dgm:pt>
    <dgm:pt modelId="{99F7D533-82C6-483F-A477-B25D64BC45B9}" type="sibTrans" cxnId="{461B977E-FF54-4E78-8AA6-E67A02035BC1}">
      <dgm:prSet/>
      <dgm:spPr/>
      <dgm:t>
        <a:bodyPr/>
        <a:lstStyle/>
        <a:p>
          <a:endParaRPr lang="en-US"/>
        </a:p>
      </dgm:t>
    </dgm:pt>
    <dgm:pt modelId="{1947D1F8-3680-4A38-A56E-8FADF90A83B8}" type="pres">
      <dgm:prSet presAssocID="{C34465FE-7390-4B5E-840C-C3584FDDBE83}" presName="vert0" presStyleCnt="0">
        <dgm:presLayoutVars>
          <dgm:dir/>
          <dgm:animOne val="branch"/>
          <dgm:animLvl val="lvl"/>
        </dgm:presLayoutVars>
      </dgm:prSet>
      <dgm:spPr/>
    </dgm:pt>
    <dgm:pt modelId="{EA76CDD6-C2F5-4460-9A2B-78FF6B1866C5}" type="pres">
      <dgm:prSet presAssocID="{18A3F06E-5A9F-4392-A4F4-430011167532}" presName="thickLine" presStyleLbl="alignNode1" presStyleIdx="0" presStyleCnt="1"/>
      <dgm:spPr/>
    </dgm:pt>
    <dgm:pt modelId="{6175D689-7083-4D39-BE90-E406F1512FD4}" type="pres">
      <dgm:prSet presAssocID="{18A3F06E-5A9F-4392-A4F4-430011167532}" presName="horz1" presStyleCnt="0"/>
      <dgm:spPr/>
    </dgm:pt>
    <dgm:pt modelId="{C77E4540-2094-4FE5-9B8F-1EDF549B7351}" type="pres">
      <dgm:prSet presAssocID="{18A3F06E-5A9F-4392-A4F4-430011167532}" presName="tx1" presStyleLbl="revTx" presStyleIdx="0" presStyleCnt="8"/>
      <dgm:spPr/>
    </dgm:pt>
    <dgm:pt modelId="{FA4C3152-D834-4A50-8A6B-3E7C00606428}" type="pres">
      <dgm:prSet presAssocID="{18A3F06E-5A9F-4392-A4F4-430011167532}" presName="vert1" presStyleCnt="0"/>
      <dgm:spPr/>
    </dgm:pt>
    <dgm:pt modelId="{3542A7CB-E2B3-4D48-AEEF-4C6367636A91}" type="pres">
      <dgm:prSet presAssocID="{5653B013-19CF-4988-A62B-E0FC1B5FA9FB}" presName="vertSpace2a" presStyleCnt="0"/>
      <dgm:spPr/>
    </dgm:pt>
    <dgm:pt modelId="{5A710BB7-5144-4B2A-AE02-137F130B0BB6}" type="pres">
      <dgm:prSet presAssocID="{5653B013-19CF-4988-A62B-E0FC1B5FA9FB}" presName="horz2" presStyleCnt="0"/>
      <dgm:spPr/>
    </dgm:pt>
    <dgm:pt modelId="{E249E974-9A78-43CC-9691-B11BAF6EC049}" type="pres">
      <dgm:prSet presAssocID="{5653B013-19CF-4988-A62B-E0FC1B5FA9FB}" presName="horzSpace2" presStyleCnt="0"/>
      <dgm:spPr/>
    </dgm:pt>
    <dgm:pt modelId="{F262CF2F-F1D9-4EED-BCF7-4E7301AD27C9}" type="pres">
      <dgm:prSet presAssocID="{5653B013-19CF-4988-A62B-E0FC1B5FA9FB}" presName="tx2" presStyleLbl="revTx" presStyleIdx="1" presStyleCnt="8"/>
      <dgm:spPr/>
    </dgm:pt>
    <dgm:pt modelId="{3D7E3F5E-EECB-4ACD-A2AC-D69D71E74166}" type="pres">
      <dgm:prSet presAssocID="{5653B013-19CF-4988-A62B-E0FC1B5FA9FB}" presName="vert2" presStyleCnt="0"/>
      <dgm:spPr/>
    </dgm:pt>
    <dgm:pt modelId="{8D660C0B-EC6D-4AB4-ABDD-17E90A701FA7}" type="pres">
      <dgm:prSet presAssocID="{5653B013-19CF-4988-A62B-E0FC1B5FA9FB}" presName="thinLine2b" presStyleLbl="callout" presStyleIdx="0" presStyleCnt="7"/>
      <dgm:spPr/>
    </dgm:pt>
    <dgm:pt modelId="{3106AE9E-6D3A-48AC-AC25-258849D519B9}" type="pres">
      <dgm:prSet presAssocID="{5653B013-19CF-4988-A62B-E0FC1B5FA9FB}" presName="vertSpace2b" presStyleCnt="0"/>
      <dgm:spPr/>
    </dgm:pt>
    <dgm:pt modelId="{76B451A6-242F-4D17-AA84-12621959A465}" type="pres">
      <dgm:prSet presAssocID="{D3A6FB27-BBDB-4F77-BCF9-17A5EC3B965D}" presName="horz2" presStyleCnt="0"/>
      <dgm:spPr/>
    </dgm:pt>
    <dgm:pt modelId="{F6B86A0E-6CE8-4AF2-9560-B57109F82CA6}" type="pres">
      <dgm:prSet presAssocID="{D3A6FB27-BBDB-4F77-BCF9-17A5EC3B965D}" presName="horzSpace2" presStyleCnt="0"/>
      <dgm:spPr/>
    </dgm:pt>
    <dgm:pt modelId="{1256DBA6-CEBB-4DFB-AD68-110AC366AB0F}" type="pres">
      <dgm:prSet presAssocID="{D3A6FB27-BBDB-4F77-BCF9-17A5EC3B965D}" presName="tx2" presStyleLbl="revTx" presStyleIdx="2" presStyleCnt="8"/>
      <dgm:spPr/>
    </dgm:pt>
    <dgm:pt modelId="{0E5EED7C-E4E1-4AE1-BAC1-2859F9C7E44D}" type="pres">
      <dgm:prSet presAssocID="{D3A6FB27-BBDB-4F77-BCF9-17A5EC3B965D}" presName="vert2" presStyleCnt="0"/>
      <dgm:spPr/>
    </dgm:pt>
    <dgm:pt modelId="{19FDCD7F-A011-4D7E-9C57-C5A9EAC4D5BF}" type="pres">
      <dgm:prSet presAssocID="{D3A6FB27-BBDB-4F77-BCF9-17A5EC3B965D}" presName="thinLine2b" presStyleLbl="callout" presStyleIdx="1" presStyleCnt="7"/>
      <dgm:spPr/>
    </dgm:pt>
    <dgm:pt modelId="{1FCD44A8-5BCC-48B2-8B12-EF2326BF2DA5}" type="pres">
      <dgm:prSet presAssocID="{D3A6FB27-BBDB-4F77-BCF9-17A5EC3B965D}" presName="vertSpace2b" presStyleCnt="0"/>
      <dgm:spPr/>
    </dgm:pt>
    <dgm:pt modelId="{68AA5919-3DF0-4ECB-910E-6E2D8BB373BB}" type="pres">
      <dgm:prSet presAssocID="{AB5E8D4C-DED6-401B-9E81-6A09FA42C70C}" presName="horz2" presStyleCnt="0"/>
      <dgm:spPr/>
    </dgm:pt>
    <dgm:pt modelId="{681BD7C6-6422-457D-9203-8CE91EF72065}" type="pres">
      <dgm:prSet presAssocID="{AB5E8D4C-DED6-401B-9E81-6A09FA42C70C}" presName="horzSpace2" presStyleCnt="0"/>
      <dgm:spPr/>
    </dgm:pt>
    <dgm:pt modelId="{5E5DDA43-24B8-4B47-A176-FCA0F73316D8}" type="pres">
      <dgm:prSet presAssocID="{AB5E8D4C-DED6-401B-9E81-6A09FA42C70C}" presName="tx2" presStyleLbl="revTx" presStyleIdx="3" presStyleCnt="8"/>
      <dgm:spPr/>
    </dgm:pt>
    <dgm:pt modelId="{ACF8D608-FB6F-4CE6-B4AA-A461B6B4E335}" type="pres">
      <dgm:prSet presAssocID="{AB5E8D4C-DED6-401B-9E81-6A09FA42C70C}" presName="vert2" presStyleCnt="0"/>
      <dgm:spPr/>
    </dgm:pt>
    <dgm:pt modelId="{E97E0163-C988-4388-9501-4379F696E0A0}" type="pres">
      <dgm:prSet presAssocID="{AB5E8D4C-DED6-401B-9E81-6A09FA42C70C}" presName="thinLine2b" presStyleLbl="callout" presStyleIdx="2" presStyleCnt="7"/>
      <dgm:spPr/>
    </dgm:pt>
    <dgm:pt modelId="{DD7BC173-9EB4-4C5E-B0EA-3903AFD2FA58}" type="pres">
      <dgm:prSet presAssocID="{AB5E8D4C-DED6-401B-9E81-6A09FA42C70C}" presName="vertSpace2b" presStyleCnt="0"/>
      <dgm:spPr/>
    </dgm:pt>
    <dgm:pt modelId="{8C529504-697C-4B98-B03E-354160077465}" type="pres">
      <dgm:prSet presAssocID="{2C2916C8-B183-4EA8-9F42-2A585CADE21F}" presName="horz2" presStyleCnt="0"/>
      <dgm:spPr/>
    </dgm:pt>
    <dgm:pt modelId="{20B5A279-BA18-4EB9-9D95-A06744D6F022}" type="pres">
      <dgm:prSet presAssocID="{2C2916C8-B183-4EA8-9F42-2A585CADE21F}" presName="horzSpace2" presStyleCnt="0"/>
      <dgm:spPr/>
    </dgm:pt>
    <dgm:pt modelId="{FCFEB0F9-1058-4121-9959-693D269F1A15}" type="pres">
      <dgm:prSet presAssocID="{2C2916C8-B183-4EA8-9F42-2A585CADE21F}" presName="tx2" presStyleLbl="revTx" presStyleIdx="4" presStyleCnt="8"/>
      <dgm:spPr/>
    </dgm:pt>
    <dgm:pt modelId="{AB58A31A-4D3B-412D-9B13-F5EDFCB11E0E}" type="pres">
      <dgm:prSet presAssocID="{2C2916C8-B183-4EA8-9F42-2A585CADE21F}" presName="vert2" presStyleCnt="0"/>
      <dgm:spPr/>
    </dgm:pt>
    <dgm:pt modelId="{1D3ABEF3-22F4-44B0-9812-13029B4367E1}" type="pres">
      <dgm:prSet presAssocID="{2C2916C8-B183-4EA8-9F42-2A585CADE21F}" presName="thinLine2b" presStyleLbl="callout" presStyleIdx="3" presStyleCnt="7"/>
      <dgm:spPr/>
    </dgm:pt>
    <dgm:pt modelId="{3C86AC1B-E069-4918-BBEE-AF4C9DBF4401}" type="pres">
      <dgm:prSet presAssocID="{2C2916C8-B183-4EA8-9F42-2A585CADE21F}" presName="vertSpace2b" presStyleCnt="0"/>
      <dgm:spPr/>
    </dgm:pt>
    <dgm:pt modelId="{D1D89A28-6BB3-4391-8CB8-95DE97C52DCD}" type="pres">
      <dgm:prSet presAssocID="{3F0C2A3D-636B-4BA9-AF30-A0CE26D5E1CB}" presName="horz2" presStyleCnt="0"/>
      <dgm:spPr/>
    </dgm:pt>
    <dgm:pt modelId="{CF365591-7757-438B-9783-2C096924600F}" type="pres">
      <dgm:prSet presAssocID="{3F0C2A3D-636B-4BA9-AF30-A0CE26D5E1CB}" presName="horzSpace2" presStyleCnt="0"/>
      <dgm:spPr/>
    </dgm:pt>
    <dgm:pt modelId="{0A502121-39A4-44E1-996A-2299CFCE004F}" type="pres">
      <dgm:prSet presAssocID="{3F0C2A3D-636B-4BA9-AF30-A0CE26D5E1CB}" presName="tx2" presStyleLbl="revTx" presStyleIdx="5" presStyleCnt="8"/>
      <dgm:spPr/>
    </dgm:pt>
    <dgm:pt modelId="{71C21D57-2DFD-4D58-B17B-56B71E4D2BA3}" type="pres">
      <dgm:prSet presAssocID="{3F0C2A3D-636B-4BA9-AF30-A0CE26D5E1CB}" presName="vert2" presStyleCnt="0"/>
      <dgm:spPr/>
    </dgm:pt>
    <dgm:pt modelId="{68D5D065-3581-4594-9A8E-625D50BC6ABE}" type="pres">
      <dgm:prSet presAssocID="{3F0C2A3D-636B-4BA9-AF30-A0CE26D5E1CB}" presName="thinLine2b" presStyleLbl="callout" presStyleIdx="4" presStyleCnt="7"/>
      <dgm:spPr/>
    </dgm:pt>
    <dgm:pt modelId="{EF71656B-1DA0-4315-AF0F-4AACBFBE2712}" type="pres">
      <dgm:prSet presAssocID="{3F0C2A3D-636B-4BA9-AF30-A0CE26D5E1CB}" presName="vertSpace2b" presStyleCnt="0"/>
      <dgm:spPr/>
    </dgm:pt>
    <dgm:pt modelId="{879CC70C-60A8-4FE5-B479-A95DF17A5457}" type="pres">
      <dgm:prSet presAssocID="{AE3CCE64-F55D-467F-A8AF-3E8AFE0F2A35}" presName="horz2" presStyleCnt="0"/>
      <dgm:spPr/>
    </dgm:pt>
    <dgm:pt modelId="{EACD2E11-B646-4CE4-AC63-8A99DB8F0482}" type="pres">
      <dgm:prSet presAssocID="{AE3CCE64-F55D-467F-A8AF-3E8AFE0F2A35}" presName="horzSpace2" presStyleCnt="0"/>
      <dgm:spPr/>
    </dgm:pt>
    <dgm:pt modelId="{0D1E315E-3729-4D04-A160-6CF150B6EDBE}" type="pres">
      <dgm:prSet presAssocID="{AE3CCE64-F55D-467F-A8AF-3E8AFE0F2A35}" presName="tx2" presStyleLbl="revTx" presStyleIdx="6" presStyleCnt="8"/>
      <dgm:spPr/>
    </dgm:pt>
    <dgm:pt modelId="{DDA5B91F-E0BD-4BB6-8F10-C2E22858984D}" type="pres">
      <dgm:prSet presAssocID="{AE3CCE64-F55D-467F-A8AF-3E8AFE0F2A35}" presName="vert2" presStyleCnt="0"/>
      <dgm:spPr/>
    </dgm:pt>
    <dgm:pt modelId="{6358B6E8-E706-4CFE-B30C-CEDBB724468D}" type="pres">
      <dgm:prSet presAssocID="{AE3CCE64-F55D-467F-A8AF-3E8AFE0F2A35}" presName="thinLine2b" presStyleLbl="callout" presStyleIdx="5" presStyleCnt="7"/>
      <dgm:spPr/>
    </dgm:pt>
    <dgm:pt modelId="{2684BE2D-7B07-4071-A52F-5CDAAEC2E998}" type="pres">
      <dgm:prSet presAssocID="{AE3CCE64-F55D-467F-A8AF-3E8AFE0F2A35}" presName="vertSpace2b" presStyleCnt="0"/>
      <dgm:spPr/>
    </dgm:pt>
    <dgm:pt modelId="{0F9D3411-165D-417A-BCD8-2789CD843150}" type="pres">
      <dgm:prSet presAssocID="{53620566-A175-4217-8D9F-ADA113079B4B}" presName="horz2" presStyleCnt="0"/>
      <dgm:spPr/>
    </dgm:pt>
    <dgm:pt modelId="{D1363D78-1F69-4A66-9BE2-ADE6C497B73F}" type="pres">
      <dgm:prSet presAssocID="{53620566-A175-4217-8D9F-ADA113079B4B}" presName="horzSpace2" presStyleCnt="0"/>
      <dgm:spPr/>
    </dgm:pt>
    <dgm:pt modelId="{3E4EFDC2-9C94-4CA7-83F9-9381CBE14CFF}" type="pres">
      <dgm:prSet presAssocID="{53620566-A175-4217-8D9F-ADA113079B4B}" presName="tx2" presStyleLbl="revTx" presStyleIdx="7" presStyleCnt="8"/>
      <dgm:spPr/>
    </dgm:pt>
    <dgm:pt modelId="{7BB700B4-AC16-4DD1-AFB7-006413403ABE}" type="pres">
      <dgm:prSet presAssocID="{53620566-A175-4217-8D9F-ADA113079B4B}" presName="vert2" presStyleCnt="0"/>
      <dgm:spPr/>
    </dgm:pt>
    <dgm:pt modelId="{5B39B4AD-5CDE-4AFE-BEA6-E9DE402DBBB5}" type="pres">
      <dgm:prSet presAssocID="{53620566-A175-4217-8D9F-ADA113079B4B}" presName="thinLine2b" presStyleLbl="callout" presStyleIdx="6" presStyleCnt="7"/>
      <dgm:spPr/>
    </dgm:pt>
    <dgm:pt modelId="{558A7B02-8D45-4ACF-8977-7612CA9F4B0A}" type="pres">
      <dgm:prSet presAssocID="{53620566-A175-4217-8D9F-ADA113079B4B}" presName="vertSpace2b" presStyleCnt="0"/>
      <dgm:spPr/>
    </dgm:pt>
  </dgm:ptLst>
  <dgm:cxnLst>
    <dgm:cxn modelId="{F2B36D04-4880-49D2-98E0-BECDD7109190}" type="presOf" srcId="{53620566-A175-4217-8D9F-ADA113079B4B}" destId="{3E4EFDC2-9C94-4CA7-83F9-9381CBE14CFF}" srcOrd="0" destOrd="0" presId="urn:microsoft.com/office/officeart/2008/layout/LinedList"/>
    <dgm:cxn modelId="{B29AD60A-BACF-4620-A6C9-C5E0534869E7}" type="presOf" srcId="{18A3F06E-5A9F-4392-A4F4-430011167532}" destId="{C77E4540-2094-4FE5-9B8F-1EDF549B7351}" srcOrd="0" destOrd="0" presId="urn:microsoft.com/office/officeart/2008/layout/LinedList"/>
    <dgm:cxn modelId="{88A22210-210D-4CD3-B3B2-4519BB48B27F}" type="presOf" srcId="{C34465FE-7390-4B5E-840C-C3584FDDBE83}" destId="{1947D1F8-3680-4A38-A56E-8FADF90A83B8}" srcOrd="0" destOrd="0" presId="urn:microsoft.com/office/officeart/2008/layout/LinedList"/>
    <dgm:cxn modelId="{590C7124-B293-458A-AA49-0B09D040DBD2}" srcId="{18A3F06E-5A9F-4392-A4F4-430011167532}" destId="{2C2916C8-B183-4EA8-9F42-2A585CADE21F}" srcOrd="3" destOrd="0" parTransId="{A2C3783A-835D-47C6-A5C8-7C60C2078387}" sibTransId="{07341551-629C-42C0-B19A-CD0CD68E8A68}"/>
    <dgm:cxn modelId="{E1B3592A-635C-4205-BD5F-0B7EBA420400}" srcId="{C34465FE-7390-4B5E-840C-C3584FDDBE83}" destId="{18A3F06E-5A9F-4392-A4F4-430011167532}" srcOrd="0" destOrd="0" parTransId="{0865B185-C906-484E-82B8-436AE6424D01}" sibTransId="{25E95B59-6F46-420C-9805-E0A8AB7ECC82}"/>
    <dgm:cxn modelId="{0AE1853F-EDBF-447C-905D-A1B04F55ADF0}" type="presOf" srcId="{2C2916C8-B183-4EA8-9F42-2A585CADE21F}" destId="{FCFEB0F9-1058-4121-9959-693D269F1A15}" srcOrd="0" destOrd="0" presId="urn:microsoft.com/office/officeart/2008/layout/LinedList"/>
    <dgm:cxn modelId="{8F808764-04FE-4F1E-8ADF-B50F6E0CFE94}" srcId="{18A3F06E-5A9F-4392-A4F4-430011167532}" destId="{53620566-A175-4217-8D9F-ADA113079B4B}" srcOrd="6" destOrd="0" parTransId="{89C44597-CDAD-4C41-8BB2-E67D2C44254B}" sibTransId="{094DF712-44C0-4686-95AF-DD1C411E3BBA}"/>
    <dgm:cxn modelId="{5A27A646-45E2-402A-975A-5800EDFDE93C}" srcId="{18A3F06E-5A9F-4392-A4F4-430011167532}" destId="{5653B013-19CF-4988-A62B-E0FC1B5FA9FB}" srcOrd="0" destOrd="0" parTransId="{AE9A4EC3-6C8C-4A07-B6BB-B34E57213FDC}" sibTransId="{5273D125-7AA6-4BBC-82FD-D01EA1C58A97}"/>
    <dgm:cxn modelId="{05BE2F72-8DB0-4A89-A4D2-281F50B9E666}" type="presOf" srcId="{AB5E8D4C-DED6-401B-9E81-6A09FA42C70C}" destId="{5E5DDA43-24B8-4B47-A176-FCA0F73316D8}" srcOrd="0" destOrd="0" presId="urn:microsoft.com/office/officeart/2008/layout/LinedList"/>
    <dgm:cxn modelId="{461B977E-FF54-4E78-8AA6-E67A02035BC1}" srcId="{18A3F06E-5A9F-4392-A4F4-430011167532}" destId="{3F0C2A3D-636B-4BA9-AF30-A0CE26D5E1CB}" srcOrd="4" destOrd="0" parTransId="{7A688E62-1CC4-4F67-88CC-79859BF5CE32}" sibTransId="{99F7D533-82C6-483F-A477-B25D64BC45B9}"/>
    <dgm:cxn modelId="{5633F281-DC31-4E6B-9B3C-FD322C8A686B}" type="presOf" srcId="{3F0C2A3D-636B-4BA9-AF30-A0CE26D5E1CB}" destId="{0A502121-39A4-44E1-996A-2299CFCE004F}" srcOrd="0" destOrd="0" presId="urn:microsoft.com/office/officeart/2008/layout/LinedList"/>
    <dgm:cxn modelId="{290C0A87-FC63-446D-95FB-81D408F77833}" srcId="{18A3F06E-5A9F-4392-A4F4-430011167532}" destId="{D3A6FB27-BBDB-4F77-BCF9-17A5EC3B965D}" srcOrd="1" destOrd="0" parTransId="{2D3B152F-E1ED-4A4A-9FA8-3450E8C697CF}" sibTransId="{AD944078-6CC6-40E8-9483-712BE6B6E7DC}"/>
    <dgm:cxn modelId="{D236BD8A-0317-4D5F-83D4-C6FE85C8FE1E}" type="presOf" srcId="{AE3CCE64-F55D-467F-A8AF-3E8AFE0F2A35}" destId="{0D1E315E-3729-4D04-A160-6CF150B6EDBE}" srcOrd="0" destOrd="0" presId="urn:microsoft.com/office/officeart/2008/layout/LinedList"/>
    <dgm:cxn modelId="{8AF7779B-10A0-4668-A338-BB05AAFE7E27}" type="presOf" srcId="{5653B013-19CF-4988-A62B-E0FC1B5FA9FB}" destId="{F262CF2F-F1D9-4EED-BCF7-4E7301AD27C9}" srcOrd="0" destOrd="0" presId="urn:microsoft.com/office/officeart/2008/layout/LinedList"/>
    <dgm:cxn modelId="{1FFB6EA8-B0ED-46C0-BF8C-9E3C2659C2D3}" type="presOf" srcId="{D3A6FB27-BBDB-4F77-BCF9-17A5EC3B965D}" destId="{1256DBA6-CEBB-4DFB-AD68-110AC366AB0F}" srcOrd="0" destOrd="0" presId="urn:microsoft.com/office/officeart/2008/layout/LinedList"/>
    <dgm:cxn modelId="{A54297C5-5440-49C0-9904-D81010B885E5}" srcId="{18A3F06E-5A9F-4392-A4F4-430011167532}" destId="{AB5E8D4C-DED6-401B-9E81-6A09FA42C70C}" srcOrd="2" destOrd="0" parTransId="{9792E6B6-B31E-487D-8E0B-A3036A3F50EF}" sibTransId="{D077CC7E-83F9-427F-A32C-402FB8A1B7D1}"/>
    <dgm:cxn modelId="{7BE92AFE-76B7-453C-B0BA-3F2AD6B7E64B}" srcId="{18A3F06E-5A9F-4392-A4F4-430011167532}" destId="{AE3CCE64-F55D-467F-A8AF-3E8AFE0F2A35}" srcOrd="5" destOrd="0" parTransId="{8AC97E5E-E7DB-4840-8E2B-561C3543102C}" sibTransId="{107CD048-CF1A-4F3F-9CD0-29FF0810D55B}"/>
    <dgm:cxn modelId="{992533B4-1743-4DB5-A37A-2019AC80C1EF}" type="presParOf" srcId="{1947D1F8-3680-4A38-A56E-8FADF90A83B8}" destId="{EA76CDD6-C2F5-4460-9A2B-78FF6B1866C5}" srcOrd="0" destOrd="0" presId="urn:microsoft.com/office/officeart/2008/layout/LinedList"/>
    <dgm:cxn modelId="{689F54D1-9F92-409F-9A11-3A1B5E66DEBB}" type="presParOf" srcId="{1947D1F8-3680-4A38-A56E-8FADF90A83B8}" destId="{6175D689-7083-4D39-BE90-E406F1512FD4}" srcOrd="1" destOrd="0" presId="urn:microsoft.com/office/officeart/2008/layout/LinedList"/>
    <dgm:cxn modelId="{D4BC1CC0-593C-4648-9EC3-CF0C70D2FCC3}" type="presParOf" srcId="{6175D689-7083-4D39-BE90-E406F1512FD4}" destId="{C77E4540-2094-4FE5-9B8F-1EDF549B7351}" srcOrd="0" destOrd="0" presId="urn:microsoft.com/office/officeart/2008/layout/LinedList"/>
    <dgm:cxn modelId="{00CA6C46-10A5-4C6F-A3DE-729AB737312C}" type="presParOf" srcId="{6175D689-7083-4D39-BE90-E406F1512FD4}" destId="{FA4C3152-D834-4A50-8A6B-3E7C00606428}" srcOrd="1" destOrd="0" presId="urn:microsoft.com/office/officeart/2008/layout/LinedList"/>
    <dgm:cxn modelId="{8775B1D0-EA88-4E88-B629-21D70ECE2BF3}" type="presParOf" srcId="{FA4C3152-D834-4A50-8A6B-3E7C00606428}" destId="{3542A7CB-E2B3-4D48-AEEF-4C6367636A91}" srcOrd="0" destOrd="0" presId="urn:microsoft.com/office/officeart/2008/layout/LinedList"/>
    <dgm:cxn modelId="{2C777B5C-F405-42B9-9763-B2A8A781C6B0}" type="presParOf" srcId="{FA4C3152-D834-4A50-8A6B-3E7C00606428}" destId="{5A710BB7-5144-4B2A-AE02-137F130B0BB6}" srcOrd="1" destOrd="0" presId="urn:microsoft.com/office/officeart/2008/layout/LinedList"/>
    <dgm:cxn modelId="{33FA86B7-483F-4830-B4E8-1EEAB8B96D85}" type="presParOf" srcId="{5A710BB7-5144-4B2A-AE02-137F130B0BB6}" destId="{E249E974-9A78-43CC-9691-B11BAF6EC049}" srcOrd="0" destOrd="0" presId="urn:microsoft.com/office/officeart/2008/layout/LinedList"/>
    <dgm:cxn modelId="{24DE8CE1-87F6-4C0D-A8E5-90A280EDB4F0}" type="presParOf" srcId="{5A710BB7-5144-4B2A-AE02-137F130B0BB6}" destId="{F262CF2F-F1D9-4EED-BCF7-4E7301AD27C9}" srcOrd="1" destOrd="0" presId="urn:microsoft.com/office/officeart/2008/layout/LinedList"/>
    <dgm:cxn modelId="{66141001-DDA0-4E8B-9EC1-EDDE11D9EB23}" type="presParOf" srcId="{5A710BB7-5144-4B2A-AE02-137F130B0BB6}" destId="{3D7E3F5E-EECB-4ACD-A2AC-D69D71E74166}" srcOrd="2" destOrd="0" presId="urn:microsoft.com/office/officeart/2008/layout/LinedList"/>
    <dgm:cxn modelId="{910FC87E-B0E5-43DB-99C5-D07247156CF0}" type="presParOf" srcId="{FA4C3152-D834-4A50-8A6B-3E7C00606428}" destId="{8D660C0B-EC6D-4AB4-ABDD-17E90A701FA7}" srcOrd="2" destOrd="0" presId="urn:microsoft.com/office/officeart/2008/layout/LinedList"/>
    <dgm:cxn modelId="{439373E9-4DC2-4C48-B3D1-591702FEEB0F}" type="presParOf" srcId="{FA4C3152-D834-4A50-8A6B-3E7C00606428}" destId="{3106AE9E-6D3A-48AC-AC25-258849D519B9}" srcOrd="3" destOrd="0" presId="urn:microsoft.com/office/officeart/2008/layout/LinedList"/>
    <dgm:cxn modelId="{97133576-1F36-48E7-9071-5ACB5629AEC9}" type="presParOf" srcId="{FA4C3152-D834-4A50-8A6B-3E7C00606428}" destId="{76B451A6-242F-4D17-AA84-12621959A465}" srcOrd="4" destOrd="0" presId="urn:microsoft.com/office/officeart/2008/layout/LinedList"/>
    <dgm:cxn modelId="{C6809926-3B6C-488E-A8A9-FE73BF486FF2}" type="presParOf" srcId="{76B451A6-242F-4D17-AA84-12621959A465}" destId="{F6B86A0E-6CE8-4AF2-9560-B57109F82CA6}" srcOrd="0" destOrd="0" presId="urn:microsoft.com/office/officeart/2008/layout/LinedList"/>
    <dgm:cxn modelId="{BD42658E-EE4D-4143-9E65-026F9B9BC8DC}" type="presParOf" srcId="{76B451A6-242F-4D17-AA84-12621959A465}" destId="{1256DBA6-CEBB-4DFB-AD68-110AC366AB0F}" srcOrd="1" destOrd="0" presId="urn:microsoft.com/office/officeart/2008/layout/LinedList"/>
    <dgm:cxn modelId="{B6899E23-3B8B-484A-B684-B0C718CC56AC}" type="presParOf" srcId="{76B451A6-242F-4D17-AA84-12621959A465}" destId="{0E5EED7C-E4E1-4AE1-BAC1-2859F9C7E44D}" srcOrd="2" destOrd="0" presId="urn:microsoft.com/office/officeart/2008/layout/LinedList"/>
    <dgm:cxn modelId="{163996CC-7D13-4ED0-8941-062401E42229}" type="presParOf" srcId="{FA4C3152-D834-4A50-8A6B-3E7C00606428}" destId="{19FDCD7F-A011-4D7E-9C57-C5A9EAC4D5BF}" srcOrd="5" destOrd="0" presId="urn:microsoft.com/office/officeart/2008/layout/LinedList"/>
    <dgm:cxn modelId="{F97B3805-97F0-4FF7-885E-5936DC2126DB}" type="presParOf" srcId="{FA4C3152-D834-4A50-8A6B-3E7C00606428}" destId="{1FCD44A8-5BCC-48B2-8B12-EF2326BF2DA5}" srcOrd="6" destOrd="0" presId="urn:microsoft.com/office/officeart/2008/layout/LinedList"/>
    <dgm:cxn modelId="{CA8283A1-7972-4E43-9593-DDC62DDCE254}" type="presParOf" srcId="{FA4C3152-D834-4A50-8A6B-3E7C00606428}" destId="{68AA5919-3DF0-4ECB-910E-6E2D8BB373BB}" srcOrd="7" destOrd="0" presId="urn:microsoft.com/office/officeart/2008/layout/LinedList"/>
    <dgm:cxn modelId="{7EA28CC0-E70F-45FB-98A9-179F5046F979}" type="presParOf" srcId="{68AA5919-3DF0-4ECB-910E-6E2D8BB373BB}" destId="{681BD7C6-6422-457D-9203-8CE91EF72065}" srcOrd="0" destOrd="0" presId="urn:microsoft.com/office/officeart/2008/layout/LinedList"/>
    <dgm:cxn modelId="{353EEFD7-9D58-4FDE-BB9B-3BE0AFEE2149}" type="presParOf" srcId="{68AA5919-3DF0-4ECB-910E-6E2D8BB373BB}" destId="{5E5DDA43-24B8-4B47-A176-FCA0F73316D8}" srcOrd="1" destOrd="0" presId="urn:microsoft.com/office/officeart/2008/layout/LinedList"/>
    <dgm:cxn modelId="{722E3BD5-4F3F-4AAA-848F-4D541C15D14A}" type="presParOf" srcId="{68AA5919-3DF0-4ECB-910E-6E2D8BB373BB}" destId="{ACF8D608-FB6F-4CE6-B4AA-A461B6B4E335}" srcOrd="2" destOrd="0" presId="urn:microsoft.com/office/officeart/2008/layout/LinedList"/>
    <dgm:cxn modelId="{3DF86A74-0890-4885-9310-816056AB28DC}" type="presParOf" srcId="{FA4C3152-D834-4A50-8A6B-3E7C00606428}" destId="{E97E0163-C988-4388-9501-4379F696E0A0}" srcOrd="8" destOrd="0" presId="urn:microsoft.com/office/officeart/2008/layout/LinedList"/>
    <dgm:cxn modelId="{D7D2C12D-B68D-46A2-A82B-F743C883DF26}" type="presParOf" srcId="{FA4C3152-D834-4A50-8A6B-3E7C00606428}" destId="{DD7BC173-9EB4-4C5E-B0EA-3903AFD2FA58}" srcOrd="9" destOrd="0" presId="urn:microsoft.com/office/officeart/2008/layout/LinedList"/>
    <dgm:cxn modelId="{6A4004FC-BAD4-471A-ABC9-EF9D38525330}" type="presParOf" srcId="{FA4C3152-D834-4A50-8A6B-3E7C00606428}" destId="{8C529504-697C-4B98-B03E-354160077465}" srcOrd="10" destOrd="0" presId="urn:microsoft.com/office/officeart/2008/layout/LinedList"/>
    <dgm:cxn modelId="{63A27A19-F755-44C1-8345-21062411FA89}" type="presParOf" srcId="{8C529504-697C-4B98-B03E-354160077465}" destId="{20B5A279-BA18-4EB9-9D95-A06744D6F022}" srcOrd="0" destOrd="0" presId="urn:microsoft.com/office/officeart/2008/layout/LinedList"/>
    <dgm:cxn modelId="{7834BF6D-1C6E-4FD7-8D04-51418A89CA3F}" type="presParOf" srcId="{8C529504-697C-4B98-B03E-354160077465}" destId="{FCFEB0F9-1058-4121-9959-693D269F1A15}" srcOrd="1" destOrd="0" presId="urn:microsoft.com/office/officeart/2008/layout/LinedList"/>
    <dgm:cxn modelId="{37A259B4-ED72-4224-915D-466B7422A8BE}" type="presParOf" srcId="{8C529504-697C-4B98-B03E-354160077465}" destId="{AB58A31A-4D3B-412D-9B13-F5EDFCB11E0E}" srcOrd="2" destOrd="0" presId="urn:microsoft.com/office/officeart/2008/layout/LinedList"/>
    <dgm:cxn modelId="{E6154526-7131-480B-9550-9581CFA8E953}" type="presParOf" srcId="{FA4C3152-D834-4A50-8A6B-3E7C00606428}" destId="{1D3ABEF3-22F4-44B0-9812-13029B4367E1}" srcOrd="11" destOrd="0" presId="urn:microsoft.com/office/officeart/2008/layout/LinedList"/>
    <dgm:cxn modelId="{2B2C4251-6C55-4395-9CA7-20C4B4B16A34}" type="presParOf" srcId="{FA4C3152-D834-4A50-8A6B-3E7C00606428}" destId="{3C86AC1B-E069-4918-BBEE-AF4C9DBF4401}" srcOrd="12" destOrd="0" presId="urn:microsoft.com/office/officeart/2008/layout/LinedList"/>
    <dgm:cxn modelId="{6021E6EF-F91C-41A7-B5C5-4661DC428784}" type="presParOf" srcId="{FA4C3152-D834-4A50-8A6B-3E7C00606428}" destId="{D1D89A28-6BB3-4391-8CB8-95DE97C52DCD}" srcOrd="13" destOrd="0" presId="urn:microsoft.com/office/officeart/2008/layout/LinedList"/>
    <dgm:cxn modelId="{BE8A896D-2AB7-4B1D-8C05-01F653B511E0}" type="presParOf" srcId="{D1D89A28-6BB3-4391-8CB8-95DE97C52DCD}" destId="{CF365591-7757-438B-9783-2C096924600F}" srcOrd="0" destOrd="0" presId="urn:microsoft.com/office/officeart/2008/layout/LinedList"/>
    <dgm:cxn modelId="{6F8F9D5E-3175-4128-8CE0-9FD82B7A5BAA}" type="presParOf" srcId="{D1D89A28-6BB3-4391-8CB8-95DE97C52DCD}" destId="{0A502121-39A4-44E1-996A-2299CFCE004F}" srcOrd="1" destOrd="0" presId="urn:microsoft.com/office/officeart/2008/layout/LinedList"/>
    <dgm:cxn modelId="{D0107F7B-10F7-4B88-BB7E-162A0DE49CCB}" type="presParOf" srcId="{D1D89A28-6BB3-4391-8CB8-95DE97C52DCD}" destId="{71C21D57-2DFD-4D58-B17B-56B71E4D2BA3}" srcOrd="2" destOrd="0" presId="urn:microsoft.com/office/officeart/2008/layout/LinedList"/>
    <dgm:cxn modelId="{DFBB11B1-1B0A-49C8-9820-8936B3F109CB}" type="presParOf" srcId="{FA4C3152-D834-4A50-8A6B-3E7C00606428}" destId="{68D5D065-3581-4594-9A8E-625D50BC6ABE}" srcOrd="14" destOrd="0" presId="urn:microsoft.com/office/officeart/2008/layout/LinedList"/>
    <dgm:cxn modelId="{1BB02772-F27A-4127-BCB5-74C043ABA8B7}" type="presParOf" srcId="{FA4C3152-D834-4A50-8A6B-3E7C00606428}" destId="{EF71656B-1DA0-4315-AF0F-4AACBFBE2712}" srcOrd="15" destOrd="0" presId="urn:microsoft.com/office/officeart/2008/layout/LinedList"/>
    <dgm:cxn modelId="{63CDF755-7419-4560-97F3-F66339A51D17}" type="presParOf" srcId="{FA4C3152-D834-4A50-8A6B-3E7C00606428}" destId="{879CC70C-60A8-4FE5-B479-A95DF17A5457}" srcOrd="16" destOrd="0" presId="urn:microsoft.com/office/officeart/2008/layout/LinedList"/>
    <dgm:cxn modelId="{8A812EE1-05C1-4305-A8A9-6F6F0AA5AB5C}" type="presParOf" srcId="{879CC70C-60A8-4FE5-B479-A95DF17A5457}" destId="{EACD2E11-B646-4CE4-AC63-8A99DB8F0482}" srcOrd="0" destOrd="0" presId="urn:microsoft.com/office/officeart/2008/layout/LinedList"/>
    <dgm:cxn modelId="{0E4EC379-5AA9-4A62-99E9-B212379FE587}" type="presParOf" srcId="{879CC70C-60A8-4FE5-B479-A95DF17A5457}" destId="{0D1E315E-3729-4D04-A160-6CF150B6EDBE}" srcOrd="1" destOrd="0" presId="urn:microsoft.com/office/officeart/2008/layout/LinedList"/>
    <dgm:cxn modelId="{4119496B-DF80-4F1F-A8C9-81A407E5A479}" type="presParOf" srcId="{879CC70C-60A8-4FE5-B479-A95DF17A5457}" destId="{DDA5B91F-E0BD-4BB6-8F10-C2E22858984D}" srcOrd="2" destOrd="0" presId="urn:microsoft.com/office/officeart/2008/layout/LinedList"/>
    <dgm:cxn modelId="{25F9006F-5DA0-4848-A284-98456A2E311F}" type="presParOf" srcId="{FA4C3152-D834-4A50-8A6B-3E7C00606428}" destId="{6358B6E8-E706-4CFE-B30C-CEDBB724468D}" srcOrd="17" destOrd="0" presId="urn:microsoft.com/office/officeart/2008/layout/LinedList"/>
    <dgm:cxn modelId="{2294AB40-B7AC-440B-AD9F-E94DFA8A1086}" type="presParOf" srcId="{FA4C3152-D834-4A50-8A6B-3E7C00606428}" destId="{2684BE2D-7B07-4071-A52F-5CDAAEC2E998}" srcOrd="18" destOrd="0" presId="urn:microsoft.com/office/officeart/2008/layout/LinedList"/>
    <dgm:cxn modelId="{0EB0D763-AE14-4B4E-BFD7-6920179FE206}" type="presParOf" srcId="{FA4C3152-D834-4A50-8A6B-3E7C00606428}" destId="{0F9D3411-165D-417A-BCD8-2789CD843150}" srcOrd="19" destOrd="0" presId="urn:microsoft.com/office/officeart/2008/layout/LinedList"/>
    <dgm:cxn modelId="{9B8F13A1-A025-4FD4-9F12-1C86EA45F039}" type="presParOf" srcId="{0F9D3411-165D-417A-BCD8-2789CD843150}" destId="{D1363D78-1F69-4A66-9BE2-ADE6C497B73F}" srcOrd="0" destOrd="0" presId="urn:microsoft.com/office/officeart/2008/layout/LinedList"/>
    <dgm:cxn modelId="{D5AACB16-FBB3-45D4-8B31-EA80C3DC637F}" type="presParOf" srcId="{0F9D3411-165D-417A-BCD8-2789CD843150}" destId="{3E4EFDC2-9C94-4CA7-83F9-9381CBE14CFF}" srcOrd="1" destOrd="0" presId="urn:microsoft.com/office/officeart/2008/layout/LinedList"/>
    <dgm:cxn modelId="{D96F7B69-81F1-4BF4-B086-612D4AC87A6F}" type="presParOf" srcId="{0F9D3411-165D-417A-BCD8-2789CD843150}" destId="{7BB700B4-AC16-4DD1-AFB7-006413403ABE}" srcOrd="2" destOrd="0" presId="urn:microsoft.com/office/officeart/2008/layout/LinedList"/>
    <dgm:cxn modelId="{8751C017-907B-45E7-8E0A-38569E9A6266}" type="presParOf" srcId="{FA4C3152-D834-4A50-8A6B-3E7C00606428}" destId="{5B39B4AD-5CDE-4AFE-BEA6-E9DE402DBBB5}" srcOrd="20" destOrd="0" presId="urn:microsoft.com/office/officeart/2008/layout/LinedList"/>
    <dgm:cxn modelId="{C4712858-B64D-49F7-B0F1-BBF355529782}" type="presParOf" srcId="{FA4C3152-D834-4A50-8A6B-3E7C00606428}" destId="{558A7B02-8D45-4ACF-8977-7612CA9F4B0A}"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D6BA14-3378-4B89-82C3-07B10AC6BA83}"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F9287E2A-C12D-47EA-AD02-0F6CCDB8C02B}">
      <dgm:prSet phldrT="[Text]"/>
      <dgm:spPr/>
      <dgm:t>
        <a:bodyPr/>
        <a:lstStyle/>
        <a:p>
          <a:r>
            <a:rPr lang="en-US" dirty="0"/>
            <a:t>Title IX Investigation Overview </a:t>
          </a:r>
        </a:p>
      </dgm:t>
    </dgm:pt>
    <dgm:pt modelId="{2712E536-0251-4C17-993E-BEBF23927399}" type="parTrans" cxnId="{20749713-CC09-4F54-9673-0884D919C520}">
      <dgm:prSet/>
      <dgm:spPr/>
      <dgm:t>
        <a:bodyPr/>
        <a:lstStyle/>
        <a:p>
          <a:endParaRPr lang="en-US"/>
        </a:p>
      </dgm:t>
    </dgm:pt>
    <dgm:pt modelId="{161DE183-C1AC-44D1-8B5D-709A5851C125}" type="sibTrans" cxnId="{20749713-CC09-4F54-9673-0884D919C520}">
      <dgm:prSet/>
      <dgm:spPr/>
      <dgm:t>
        <a:bodyPr/>
        <a:lstStyle/>
        <a:p>
          <a:endParaRPr lang="en-US"/>
        </a:p>
      </dgm:t>
    </dgm:pt>
    <dgm:pt modelId="{802F7DBC-5800-48C3-BAB6-C6FE2ACDA381}">
      <dgm:prSet phldrT="[Text]"/>
      <dgm:spPr/>
      <dgm:t>
        <a:bodyPr/>
        <a:lstStyle/>
        <a:p>
          <a:r>
            <a:rPr lang="en-US" dirty="0"/>
            <a:t>Weighing &amp; Evaluating Information </a:t>
          </a:r>
        </a:p>
      </dgm:t>
    </dgm:pt>
    <dgm:pt modelId="{1ABD9502-8746-46DD-B399-5DF5F36C764A}" type="parTrans" cxnId="{EC1831C1-6F5C-4A1C-B757-F798766C119F}">
      <dgm:prSet/>
      <dgm:spPr/>
      <dgm:t>
        <a:bodyPr/>
        <a:lstStyle/>
        <a:p>
          <a:endParaRPr lang="en-US"/>
        </a:p>
      </dgm:t>
    </dgm:pt>
    <dgm:pt modelId="{74137B4D-B352-4889-A522-DA25620A7256}" type="sibTrans" cxnId="{EC1831C1-6F5C-4A1C-B757-F798766C119F}">
      <dgm:prSet/>
      <dgm:spPr/>
      <dgm:t>
        <a:bodyPr/>
        <a:lstStyle/>
        <a:p>
          <a:endParaRPr lang="en-US"/>
        </a:p>
      </dgm:t>
    </dgm:pt>
    <dgm:pt modelId="{5A2E3738-F5D6-46AE-9552-A0B41A9561B3}">
      <dgm:prSet phldrT="[Text]"/>
      <dgm:spPr/>
      <dgm:t>
        <a:bodyPr/>
        <a:lstStyle/>
        <a:p>
          <a:r>
            <a:rPr lang="en-US" dirty="0"/>
            <a:t> Writing the Investigation Report </a:t>
          </a:r>
        </a:p>
      </dgm:t>
    </dgm:pt>
    <dgm:pt modelId="{AD6B540C-62EC-48D1-A48D-C6E780E584FA}" type="parTrans" cxnId="{366435CB-877C-47DE-96D7-65AC2BFAD86F}">
      <dgm:prSet/>
      <dgm:spPr/>
      <dgm:t>
        <a:bodyPr/>
        <a:lstStyle/>
        <a:p>
          <a:endParaRPr lang="en-US"/>
        </a:p>
      </dgm:t>
    </dgm:pt>
    <dgm:pt modelId="{32D19E53-D4D4-49AA-8188-69E6974C9B2B}" type="sibTrans" cxnId="{366435CB-877C-47DE-96D7-65AC2BFAD86F}">
      <dgm:prSet/>
      <dgm:spPr/>
      <dgm:t>
        <a:bodyPr/>
        <a:lstStyle/>
        <a:p>
          <a:endParaRPr lang="en-US"/>
        </a:p>
      </dgm:t>
    </dgm:pt>
    <dgm:pt modelId="{F259D7BF-9AFA-42B4-9A83-EEBD9377C4A4}">
      <dgm:prSet phldrT="[Text]"/>
      <dgm:spPr/>
      <dgm:t>
        <a:bodyPr/>
        <a:lstStyle/>
        <a:p>
          <a:r>
            <a:rPr lang="en-US" dirty="0"/>
            <a:t>Overview of Investigator Responsibilities </a:t>
          </a:r>
        </a:p>
      </dgm:t>
    </dgm:pt>
    <dgm:pt modelId="{CA94991C-5B90-45C0-8DB8-0EE344929999}" type="parTrans" cxnId="{692638E8-C673-4876-8364-1097D96E3D84}">
      <dgm:prSet/>
      <dgm:spPr/>
      <dgm:t>
        <a:bodyPr/>
        <a:lstStyle/>
        <a:p>
          <a:endParaRPr lang="en-US"/>
        </a:p>
      </dgm:t>
    </dgm:pt>
    <dgm:pt modelId="{7DA79BCE-3DBE-4B03-8EF4-E076FB02F819}" type="sibTrans" cxnId="{692638E8-C673-4876-8364-1097D96E3D84}">
      <dgm:prSet/>
      <dgm:spPr/>
      <dgm:t>
        <a:bodyPr/>
        <a:lstStyle/>
        <a:p>
          <a:endParaRPr lang="en-US"/>
        </a:p>
      </dgm:t>
    </dgm:pt>
    <dgm:pt modelId="{8EE5AAEC-5CF8-4A98-9363-935EB17164BC}" type="pres">
      <dgm:prSet presAssocID="{6CD6BA14-3378-4B89-82C3-07B10AC6BA83}" presName="Name0" presStyleCnt="0">
        <dgm:presLayoutVars>
          <dgm:chMax val="7"/>
          <dgm:chPref val="7"/>
          <dgm:dir/>
        </dgm:presLayoutVars>
      </dgm:prSet>
      <dgm:spPr/>
    </dgm:pt>
    <dgm:pt modelId="{C54C6278-039A-4C92-8542-07F187E15BD9}" type="pres">
      <dgm:prSet presAssocID="{6CD6BA14-3378-4B89-82C3-07B10AC6BA83}" presName="Name1" presStyleCnt="0"/>
      <dgm:spPr/>
    </dgm:pt>
    <dgm:pt modelId="{1F4D007A-CE88-4F9E-A08A-59F760D92539}" type="pres">
      <dgm:prSet presAssocID="{6CD6BA14-3378-4B89-82C3-07B10AC6BA83}" presName="cycle" presStyleCnt="0"/>
      <dgm:spPr/>
    </dgm:pt>
    <dgm:pt modelId="{1DAEC74F-310D-4A02-9F7F-F9B2F7F7B8D4}" type="pres">
      <dgm:prSet presAssocID="{6CD6BA14-3378-4B89-82C3-07B10AC6BA83}" presName="srcNode" presStyleLbl="node1" presStyleIdx="0" presStyleCnt="4"/>
      <dgm:spPr/>
    </dgm:pt>
    <dgm:pt modelId="{E9410F01-8E7B-44F4-8581-94E88A18F931}" type="pres">
      <dgm:prSet presAssocID="{6CD6BA14-3378-4B89-82C3-07B10AC6BA83}" presName="conn" presStyleLbl="parChTrans1D2" presStyleIdx="0" presStyleCnt="1"/>
      <dgm:spPr/>
    </dgm:pt>
    <dgm:pt modelId="{EF98AF50-DC82-41D4-A157-B031187C7E0B}" type="pres">
      <dgm:prSet presAssocID="{6CD6BA14-3378-4B89-82C3-07B10AC6BA83}" presName="extraNode" presStyleLbl="node1" presStyleIdx="0" presStyleCnt="4"/>
      <dgm:spPr/>
    </dgm:pt>
    <dgm:pt modelId="{2A26BA61-AE69-4485-8D9A-449A12BB2B74}" type="pres">
      <dgm:prSet presAssocID="{6CD6BA14-3378-4B89-82C3-07B10AC6BA83}" presName="dstNode" presStyleLbl="node1" presStyleIdx="0" presStyleCnt="4"/>
      <dgm:spPr/>
    </dgm:pt>
    <dgm:pt modelId="{765835F3-F8E6-46C3-96A2-E5FB0094D70B}" type="pres">
      <dgm:prSet presAssocID="{F259D7BF-9AFA-42B4-9A83-EEBD9377C4A4}" presName="text_1" presStyleLbl="node1" presStyleIdx="0" presStyleCnt="4">
        <dgm:presLayoutVars>
          <dgm:bulletEnabled val="1"/>
        </dgm:presLayoutVars>
      </dgm:prSet>
      <dgm:spPr/>
    </dgm:pt>
    <dgm:pt modelId="{B0323229-6910-409A-B59A-D84E9D5A83F4}" type="pres">
      <dgm:prSet presAssocID="{F259D7BF-9AFA-42B4-9A83-EEBD9377C4A4}" presName="accent_1" presStyleCnt="0"/>
      <dgm:spPr/>
    </dgm:pt>
    <dgm:pt modelId="{AB53C1EB-98EF-432E-90B8-9B562273CD9A}" type="pres">
      <dgm:prSet presAssocID="{F259D7BF-9AFA-42B4-9A83-EEBD9377C4A4}" presName="accentRepeatNode" presStyleLbl="solidFgAcc1" presStyleIdx="0" presStyleCnt="4"/>
      <dgm:spPr/>
    </dgm:pt>
    <dgm:pt modelId="{5733B473-5156-4FD9-BE53-0A8CB7CEAAE3}" type="pres">
      <dgm:prSet presAssocID="{F9287E2A-C12D-47EA-AD02-0F6CCDB8C02B}" presName="text_2" presStyleLbl="node1" presStyleIdx="1" presStyleCnt="4">
        <dgm:presLayoutVars>
          <dgm:bulletEnabled val="1"/>
        </dgm:presLayoutVars>
      </dgm:prSet>
      <dgm:spPr/>
    </dgm:pt>
    <dgm:pt modelId="{43B8E3F0-DA74-4D57-82AB-B740CFE17C8E}" type="pres">
      <dgm:prSet presAssocID="{F9287E2A-C12D-47EA-AD02-0F6CCDB8C02B}" presName="accent_2" presStyleCnt="0"/>
      <dgm:spPr/>
    </dgm:pt>
    <dgm:pt modelId="{6089AFE1-A8BE-4EE4-8D5A-AF7E8ADC3338}" type="pres">
      <dgm:prSet presAssocID="{F9287E2A-C12D-47EA-AD02-0F6CCDB8C02B}" presName="accentRepeatNode" presStyleLbl="solidFgAcc1" presStyleIdx="1" presStyleCnt="4"/>
      <dgm:spPr/>
    </dgm:pt>
    <dgm:pt modelId="{CC3F2F28-8174-4EA8-9D42-7BAB8DE3C7BA}" type="pres">
      <dgm:prSet presAssocID="{802F7DBC-5800-48C3-BAB6-C6FE2ACDA381}" presName="text_3" presStyleLbl="node1" presStyleIdx="2" presStyleCnt="4">
        <dgm:presLayoutVars>
          <dgm:bulletEnabled val="1"/>
        </dgm:presLayoutVars>
      </dgm:prSet>
      <dgm:spPr/>
    </dgm:pt>
    <dgm:pt modelId="{253FC2C5-37C0-449A-BCE0-6941729D808F}" type="pres">
      <dgm:prSet presAssocID="{802F7DBC-5800-48C3-BAB6-C6FE2ACDA381}" presName="accent_3" presStyleCnt="0"/>
      <dgm:spPr/>
    </dgm:pt>
    <dgm:pt modelId="{8EA0B5A9-756E-4F28-8641-420B794058AC}" type="pres">
      <dgm:prSet presAssocID="{802F7DBC-5800-48C3-BAB6-C6FE2ACDA381}" presName="accentRepeatNode" presStyleLbl="solidFgAcc1" presStyleIdx="2" presStyleCnt="4"/>
      <dgm:spPr/>
    </dgm:pt>
    <dgm:pt modelId="{239261E4-AC79-432D-A3E2-B0498F7E4024}" type="pres">
      <dgm:prSet presAssocID="{5A2E3738-F5D6-46AE-9552-A0B41A9561B3}" presName="text_4" presStyleLbl="node1" presStyleIdx="3" presStyleCnt="4">
        <dgm:presLayoutVars>
          <dgm:bulletEnabled val="1"/>
        </dgm:presLayoutVars>
      </dgm:prSet>
      <dgm:spPr/>
    </dgm:pt>
    <dgm:pt modelId="{41D246BB-301C-470F-BC27-757D3EF7C294}" type="pres">
      <dgm:prSet presAssocID="{5A2E3738-F5D6-46AE-9552-A0B41A9561B3}" presName="accent_4" presStyleCnt="0"/>
      <dgm:spPr/>
    </dgm:pt>
    <dgm:pt modelId="{E9BE54F8-E31E-4D19-B27B-22F774A89881}" type="pres">
      <dgm:prSet presAssocID="{5A2E3738-F5D6-46AE-9552-A0B41A9561B3}" presName="accentRepeatNode" presStyleLbl="solidFgAcc1" presStyleIdx="3" presStyleCnt="4"/>
      <dgm:spPr/>
    </dgm:pt>
  </dgm:ptLst>
  <dgm:cxnLst>
    <dgm:cxn modelId="{20749713-CC09-4F54-9673-0884D919C520}" srcId="{6CD6BA14-3378-4B89-82C3-07B10AC6BA83}" destId="{F9287E2A-C12D-47EA-AD02-0F6CCDB8C02B}" srcOrd="1" destOrd="0" parTransId="{2712E536-0251-4C17-993E-BEBF23927399}" sibTransId="{161DE183-C1AC-44D1-8B5D-709A5851C125}"/>
    <dgm:cxn modelId="{A06CAE2B-1E3B-40FD-B6E8-B9C356E6CA47}" type="presOf" srcId="{5A2E3738-F5D6-46AE-9552-A0B41A9561B3}" destId="{239261E4-AC79-432D-A3E2-B0498F7E4024}" srcOrd="0" destOrd="0" presId="urn:microsoft.com/office/officeart/2008/layout/VerticalCurvedList"/>
    <dgm:cxn modelId="{36029497-A919-40C2-B1CD-8F7ACBC8A0F3}" type="presOf" srcId="{802F7DBC-5800-48C3-BAB6-C6FE2ACDA381}" destId="{CC3F2F28-8174-4EA8-9D42-7BAB8DE3C7BA}" srcOrd="0" destOrd="0" presId="urn:microsoft.com/office/officeart/2008/layout/VerticalCurvedList"/>
    <dgm:cxn modelId="{58374BA9-ECD5-42C5-94D6-73E78331250E}" type="presOf" srcId="{F259D7BF-9AFA-42B4-9A83-EEBD9377C4A4}" destId="{765835F3-F8E6-46C3-96A2-E5FB0094D70B}" srcOrd="0" destOrd="0" presId="urn:microsoft.com/office/officeart/2008/layout/VerticalCurvedList"/>
    <dgm:cxn modelId="{A96806AE-E7B3-4C81-97EC-C2C9553DD290}" type="presOf" srcId="{7DA79BCE-3DBE-4B03-8EF4-E076FB02F819}" destId="{E9410F01-8E7B-44F4-8581-94E88A18F931}" srcOrd="0" destOrd="0" presId="urn:microsoft.com/office/officeart/2008/layout/VerticalCurvedList"/>
    <dgm:cxn modelId="{489B43BC-B1B1-4469-8DF0-F4D6851482E8}" type="presOf" srcId="{6CD6BA14-3378-4B89-82C3-07B10AC6BA83}" destId="{8EE5AAEC-5CF8-4A98-9363-935EB17164BC}" srcOrd="0" destOrd="0" presId="urn:microsoft.com/office/officeart/2008/layout/VerticalCurvedList"/>
    <dgm:cxn modelId="{EC1831C1-6F5C-4A1C-B757-F798766C119F}" srcId="{6CD6BA14-3378-4B89-82C3-07B10AC6BA83}" destId="{802F7DBC-5800-48C3-BAB6-C6FE2ACDA381}" srcOrd="2" destOrd="0" parTransId="{1ABD9502-8746-46DD-B399-5DF5F36C764A}" sibTransId="{74137B4D-B352-4889-A522-DA25620A7256}"/>
    <dgm:cxn modelId="{366435CB-877C-47DE-96D7-65AC2BFAD86F}" srcId="{6CD6BA14-3378-4B89-82C3-07B10AC6BA83}" destId="{5A2E3738-F5D6-46AE-9552-A0B41A9561B3}" srcOrd="3" destOrd="0" parTransId="{AD6B540C-62EC-48D1-A48D-C6E780E584FA}" sibTransId="{32D19E53-D4D4-49AA-8188-69E6974C9B2B}"/>
    <dgm:cxn modelId="{58FD3AE7-BE75-4716-99EF-38F290CEC986}" type="presOf" srcId="{F9287E2A-C12D-47EA-AD02-0F6CCDB8C02B}" destId="{5733B473-5156-4FD9-BE53-0A8CB7CEAAE3}" srcOrd="0" destOrd="0" presId="urn:microsoft.com/office/officeart/2008/layout/VerticalCurvedList"/>
    <dgm:cxn modelId="{692638E8-C673-4876-8364-1097D96E3D84}" srcId="{6CD6BA14-3378-4B89-82C3-07B10AC6BA83}" destId="{F259D7BF-9AFA-42B4-9A83-EEBD9377C4A4}" srcOrd="0" destOrd="0" parTransId="{CA94991C-5B90-45C0-8DB8-0EE344929999}" sibTransId="{7DA79BCE-3DBE-4B03-8EF4-E076FB02F819}"/>
    <dgm:cxn modelId="{61125DD8-381A-4929-825F-744EE2017854}" type="presParOf" srcId="{8EE5AAEC-5CF8-4A98-9363-935EB17164BC}" destId="{C54C6278-039A-4C92-8542-07F187E15BD9}" srcOrd="0" destOrd="0" presId="urn:microsoft.com/office/officeart/2008/layout/VerticalCurvedList"/>
    <dgm:cxn modelId="{B2F895E9-44A7-4A7D-884E-601F8019F5CB}" type="presParOf" srcId="{C54C6278-039A-4C92-8542-07F187E15BD9}" destId="{1F4D007A-CE88-4F9E-A08A-59F760D92539}" srcOrd="0" destOrd="0" presId="urn:microsoft.com/office/officeart/2008/layout/VerticalCurvedList"/>
    <dgm:cxn modelId="{1D5939CD-987B-4E83-992D-66D1AF045E24}" type="presParOf" srcId="{1F4D007A-CE88-4F9E-A08A-59F760D92539}" destId="{1DAEC74F-310D-4A02-9F7F-F9B2F7F7B8D4}" srcOrd="0" destOrd="0" presId="urn:microsoft.com/office/officeart/2008/layout/VerticalCurvedList"/>
    <dgm:cxn modelId="{A19C83E7-743A-49D6-B7EC-B4E113251343}" type="presParOf" srcId="{1F4D007A-CE88-4F9E-A08A-59F760D92539}" destId="{E9410F01-8E7B-44F4-8581-94E88A18F931}" srcOrd="1" destOrd="0" presId="urn:microsoft.com/office/officeart/2008/layout/VerticalCurvedList"/>
    <dgm:cxn modelId="{6FAEBE33-8F55-4FC0-8BD1-25763D06E5EB}" type="presParOf" srcId="{1F4D007A-CE88-4F9E-A08A-59F760D92539}" destId="{EF98AF50-DC82-41D4-A157-B031187C7E0B}" srcOrd="2" destOrd="0" presId="urn:microsoft.com/office/officeart/2008/layout/VerticalCurvedList"/>
    <dgm:cxn modelId="{F58DC484-278C-4DF0-814B-470AF8B35850}" type="presParOf" srcId="{1F4D007A-CE88-4F9E-A08A-59F760D92539}" destId="{2A26BA61-AE69-4485-8D9A-449A12BB2B74}" srcOrd="3" destOrd="0" presId="urn:microsoft.com/office/officeart/2008/layout/VerticalCurvedList"/>
    <dgm:cxn modelId="{3A5331C1-DFA0-4B66-AA1B-291AEBC0D1C6}" type="presParOf" srcId="{C54C6278-039A-4C92-8542-07F187E15BD9}" destId="{765835F3-F8E6-46C3-96A2-E5FB0094D70B}" srcOrd="1" destOrd="0" presId="urn:microsoft.com/office/officeart/2008/layout/VerticalCurvedList"/>
    <dgm:cxn modelId="{62D3315D-119D-428A-BE9A-C4F57AF4B076}" type="presParOf" srcId="{C54C6278-039A-4C92-8542-07F187E15BD9}" destId="{B0323229-6910-409A-B59A-D84E9D5A83F4}" srcOrd="2" destOrd="0" presId="urn:microsoft.com/office/officeart/2008/layout/VerticalCurvedList"/>
    <dgm:cxn modelId="{B702461F-B54A-434A-BA91-5064C67C9E3A}" type="presParOf" srcId="{B0323229-6910-409A-B59A-D84E9D5A83F4}" destId="{AB53C1EB-98EF-432E-90B8-9B562273CD9A}" srcOrd="0" destOrd="0" presId="urn:microsoft.com/office/officeart/2008/layout/VerticalCurvedList"/>
    <dgm:cxn modelId="{B674551A-1DFB-4A36-8667-679FFC49C26D}" type="presParOf" srcId="{C54C6278-039A-4C92-8542-07F187E15BD9}" destId="{5733B473-5156-4FD9-BE53-0A8CB7CEAAE3}" srcOrd="3" destOrd="0" presId="urn:microsoft.com/office/officeart/2008/layout/VerticalCurvedList"/>
    <dgm:cxn modelId="{8E6A9258-8B08-4B57-B81E-ADE582605052}" type="presParOf" srcId="{C54C6278-039A-4C92-8542-07F187E15BD9}" destId="{43B8E3F0-DA74-4D57-82AB-B740CFE17C8E}" srcOrd="4" destOrd="0" presId="urn:microsoft.com/office/officeart/2008/layout/VerticalCurvedList"/>
    <dgm:cxn modelId="{51A4C170-9492-4FDF-B8C3-55E8D3F30B02}" type="presParOf" srcId="{43B8E3F0-DA74-4D57-82AB-B740CFE17C8E}" destId="{6089AFE1-A8BE-4EE4-8D5A-AF7E8ADC3338}" srcOrd="0" destOrd="0" presId="urn:microsoft.com/office/officeart/2008/layout/VerticalCurvedList"/>
    <dgm:cxn modelId="{F8503C61-0D8A-451B-9F0A-96E5FCCE4554}" type="presParOf" srcId="{C54C6278-039A-4C92-8542-07F187E15BD9}" destId="{CC3F2F28-8174-4EA8-9D42-7BAB8DE3C7BA}" srcOrd="5" destOrd="0" presId="urn:microsoft.com/office/officeart/2008/layout/VerticalCurvedList"/>
    <dgm:cxn modelId="{7A94EF20-CF16-455C-B337-4A18FE2FEAD8}" type="presParOf" srcId="{C54C6278-039A-4C92-8542-07F187E15BD9}" destId="{253FC2C5-37C0-449A-BCE0-6941729D808F}" srcOrd="6" destOrd="0" presId="urn:microsoft.com/office/officeart/2008/layout/VerticalCurvedList"/>
    <dgm:cxn modelId="{0731020D-420E-41F0-99E3-3E1F49D0021F}" type="presParOf" srcId="{253FC2C5-37C0-449A-BCE0-6941729D808F}" destId="{8EA0B5A9-756E-4F28-8641-420B794058AC}" srcOrd="0" destOrd="0" presId="urn:microsoft.com/office/officeart/2008/layout/VerticalCurvedList"/>
    <dgm:cxn modelId="{D5B43234-2665-4CC0-AFAA-700909F39CDC}" type="presParOf" srcId="{C54C6278-039A-4C92-8542-07F187E15BD9}" destId="{239261E4-AC79-432D-A3E2-B0498F7E4024}" srcOrd="7" destOrd="0" presId="urn:microsoft.com/office/officeart/2008/layout/VerticalCurvedList"/>
    <dgm:cxn modelId="{890C5FD3-A237-4B59-A994-C8C0679E36DA}" type="presParOf" srcId="{C54C6278-039A-4C92-8542-07F187E15BD9}" destId="{41D246BB-301C-470F-BC27-757D3EF7C294}" srcOrd="8" destOrd="0" presId="urn:microsoft.com/office/officeart/2008/layout/VerticalCurvedList"/>
    <dgm:cxn modelId="{2B8F8C4F-DEF6-4342-AE9C-C0BE132E0CF8}" type="presParOf" srcId="{41D246BB-301C-470F-BC27-757D3EF7C294}" destId="{E9BE54F8-E31E-4D19-B27B-22F774A8988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8F179-BCEB-4654-92C8-558F0327F38E}">
      <dsp:nvSpPr>
        <dsp:cNvPr id="0" name=""/>
        <dsp:cNvSpPr/>
      </dsp:nvSpPr>
      <dsp:spPr>
        <a:xfrm>
          <a:off x="-6038687" y="-923987"/>
          <a:ext cx="7188601" cy="7188601"/>
        </a:xfrm>
        <a:prstGeom prst="blockArc">
          <a:avLst>
            <a:gd name="adj1" fmla="val 18900000"/>
            <a:gd name="adj2" fmla="val 2700000"/>
            <a:gd name="adj3" fmla="val 30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63474D-D4AD-4B8D-B6C9-88C310A14886}">
      <dsp:nvSpPr>
        <dsp:cNvPr id="0" name=""/>
        <dsp:cNvSpPr/>
      </dsp:nvSpPr>
      <dsp:spPr>
        <a:xfrm>
          <a:off x="502506" y="333682"/>
          <a:ext cx="9378944" cy="66779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Title IX Overview	</a:t>
          </a:r>
        </a:p>
      </dsp:txBody>
      <dsp:txXfrm>
        <a:off x="502506" y="333682"/>
        <a:ext cx="9378944" cy="667791"/>
      </dsp:txXfrm>
    </dsp:sp>
    <dsp:sp modelId="{6196EC57-0386-438F-AF42-462CAB541CD8}">
      <dsp:nvSpPr>
        <dsp:cNvPr id="0" name=""/>
        <dsp:cNvSpPr/>
      </dsp:nvSpPr>
      <dsp:spPr>
        <a:xfrm>
          <a:off x="85136" y="250208"/>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E9DB89-9468-4425-A5F2-235F5E2A5E96}">
      <dsp:nvSpPr>
        <dsp:cNvPr id="0" name=""/>
        <dsp:cNvSpPr/>
      </dsp:nvSpPr>
      <dsp:spPr>
        <a:xfrm>
          <a:off x="981026" y="1335049"/>
          <a:ext cx="8900424" cy="66779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USG Sexual Misconduct Policy</a:t>
          </a:r>
        </a:p>
      </dsp:txBody>
      <dsp:txXfrm>
        <a:off x="981026" y="1335049"/>
        <a:ext cx="8900424" cy="667791"/>
      </dsp:txXfrm>
    </dsp:sp>
    <dsp:sp modelId="{A100E992-DF24-4761-B971-017B35B910E6}">
      <dsp:nvSpPr>
        <dsp:cNvPr id="0" name=""/>
        <dsp:cNvSpPr/>
      </dsp:nvSpPr>
      <dsp:spPr>
        <a:xfrm>
          <a:off x="563656" y="1251575"/>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8096C6-80F0-4A13-A8B6-829069975909}">
      <dsp:nvSpPr>
        <dsp:cNvPr id="0" name=""/>
        <dsp:cNvSpPr/>
      </dsp:nvSpPr>
      <dsp:spPr>
        <a:xfrm>
          <a:off x="1127893" y="2336417"/>
          <a:ext cx="8753556" cy="66779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Force-Incapacity-Consent Construct</a:t>
          </a:r>
        </a:p>
      </dsp:txBody>
      <dsp:txXfrm>
        <a:off x="1127893" y="2336417"/>
        <a:ext cx="8753556" cy="667791"/>
      </dsp:txXfrm>
    </dsp:sp>
    <dsp:sp modelId="{C368CB2E-EBEE-4605-956F-D18A095F12B2}">
      <dsp:nvSpPr>
        <dsp:cNvPr id="0" name=""/>
        <dsp:cNvSpPr/>
      </dsp:nvSpPr>
      <dsp:spPr>
        <a:xfrm>
          <a:off x="710523" y="2252943"/>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E989B9-0917-4278-82A6-F17A754A820C}">
      <dsp:nvSpPr>
        <dsp:cNvPr id="0" name=""/>
        <dsp:cNvSpPr/>
      </dsp:nvSpPr>
      <dsp:spPr>
        <a:xfrm>
          <a:off x="981026" y="3337784"/>
          <a:ext cx="8900424" cy="66779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Formal Investigation Process </a:t>
          </a:r>
        </a:p>
      </dsp:txBody>
      <dsp:txXfrm>
        <a:off x="981026" y="3337784"/>
        <a:ext cx="8900424" cy="667791"/>
      </dsp:txXfrm>
    </dsp:sp>
    <dsp:sp modelId="{2DB802B2-A63A-4A42-93CA-94ED27C015DD}">
      <dsp:nvSpPr>
        <dsp:cNvPr id="0" name=""/>
        <dsp:cNvSpPr/>
      </dsp:nvSpPr>
      <dsp:spPr>
        <a:xfrm>
          <a:off x="563656" y="3254310"/>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4E642C-EA23-4D75-8A43-98CE2CB2C4E8}">
      <dsp:nvSpPr>
        <dsp:cNvPr id="0" name=""/>
        <dsp:cNvSpPr/>
      </dsp:nvSpPr>
      <dsp:spPr>
        <a:xfrm>
          <a:off x="502506" y="4339151"/>
          <a:ext cx="9378944" cy="66779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dirty="0"/>
            <a:t>Case Studies </a:t>
          </a:r>
        </a:p>
      </dsp:txBody>
      <dsp:txXfrm>
        <a:off x="502506" y="4339151"/>
        <a:ext cx="9378944" cy="667791"/>
      </dsp:txXfrm>
    </dsp:sp>
    <dsp:sp modelId="{18EF701D-9F86-4890-BE67-C7434D32EE15}">
      <dsp:nvSpPr>
        <dsp:cNvPr id="0" name=""/>
        <dsp:cNvSpPr/>
      </dsp:nvSpPr>
      <dsp:spPr>
        <a:xfrm>
          <a:off x="85136" y="4255677"/>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A9F3C-75E2-4CEF-B6BF-42A0160891B5}">
      <dsp:nvSpPr>
        <dsp:cNvPr id="0" name=""/>
        <dsp:cNvSpPr/>
      </dsp:nvSpPr>
      <dsp:spPr>
        <a:xfrm>
          <a:off x="0" y="2095500"/>
          <a:ext cx="99568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3AB1B64-A559-4D97-96CE-9960466AFD9D}">
      <dsp:nvSpPr>
        <dsp:cNvPr id="0" name=""/>
        <dsp:cNvSpPr/>
      </dsp:nvSpPr>
      <dsp:spPr>
        <a:xfrm rot="8100000">
          <a:off x="64997"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2310042-6880-4FE7-B0F2-D284073BA3AC}">
      <dsp:nvSpPr>
        <dsp:cNvPr id="0" name=""/>
        <dsp:cNvSpPr/>
      </dsp:nvSpPr>
      <dsp:spPr>
        <a:xfrm>
          <a:off x="99236"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3612655-ACB3-4688-B18F-093A79C9CB7B}">
      <dsp:nvSpPr>
        <dsp:cNvPr id="0" name=""/>
        <dsp:cNvSpPr/>
      </dsp:nvSpPr>
      <dsp:spPr>
        <a:xfrm>
          <a:off x="437031"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Obama Guidance</a:t>
          </a:r>
        </a:p>
      </dsp:txBody>
      <dsp:txXfrm>
        <a:off x="437031" y="854964"/>
        <a:ext cx="2761321" cy="1240536"/>
      </dsp:txXfrm>
    </dsp:sp>
    <dsp:sp modelId="{086977E7-2BEC-4E0E-9D57-ED75E702297B}">
      <dsp:nvSpPr>
        <dsp:cNvPr id="0" name=""/>
        <dsp:cNvSpPr/>
      </dsp:nvSpPr>
      <dsp:spPr>
        <a:xfrm>
          <a:off x="437031"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2011 &amp; 2014</a:t>
          </a:r>
        </a:p>
      </dsp:txBody>
      <dsp:txXfrm>
        <a:off x="437031" y="419099"/>
        <a:ext cx="2761321" cy="435864"/>
      </dsp:txXfrm>
    </dsp:sp>
    <dsp:sp modelId="{1F67CC28-2A81-47F3-BBF8-1F9391566A62}">
      <dsp:nvSpPr>
        <dsp:cNvPr id="0" name=""/>
        <dsp:cNvSpPr/>
      </dsp:nvSpPr>
      <dsp:spPr>
        <a:xfrm>
          <a:off x="219099"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C143DA1-E462-49DC-9ED4-9971D0C79A61}">
      <dsp:nvSpPr>
        <dsp:cNvPr id="0" name=""/>
        <dsp:cNvSpPr/>
      </dsp:nvSpPr>
      <dsp:spPr>
        <a:xfrm>
          <a:off x="179016"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5BF9C9D-F4AC-4040-B57B-50DFAEFC8C35}">
      <dsp:nvSpPr>
        <dsp:cNvPr id="0" name=""/>
        <dsp:cNvSpPr/>
      </dsp:nvSpPr>
      <dsp:spPr>
        <a:xfrm rot="18900000">
          <a:off x="1721890"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AF6758A-088B-4C76-B8D8-1E4DC8FC8E3C}">
      <dsp:nvSpPr>
        <dsp:cNvPr id="0" name=""/>
        <dsp:cNvSpPr/>
      </dsp:nvSpPr>
      <dsp:spPr>
        <a:xfrm>
          <a:off x="1756129"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EFC8467-2BE5-431B-9DFC-E23856F67D2D}">
      <dsp:nvSpPr>
        <dsp:cNvPr id="0" name=""/>
        <dsp:cNvSpPr/>
      </dsp:nvSpPr>
      <dsp:spPr>
        <a:xfrm>
          <a:off x="2093924"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Trump Guidance </a:t>
          </a:r>
        </a:p>
      </dsp:txBody>
      <dsp:txXfrm>
        <a:off x="2093924" y="2095500"/>
        <a:ext cx="2761321" cy="1240536"/>
      </dsp:txXfrm>
    </dsp:sp>
    <dsp:sp modelId="{ED83AEC5-B91F-492F-9F06-9BC6518CD658}">
      <dsp:nvSpPr>
        <dsp:cNvPr id="0" name=""/>
        <dsp:cNvSpPr/>
      </dsp:nvSpPr>
      <dsp:spPr>
        <a:xfrm>
          <a:off x="2093924"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2017</a:t>
          </a:r>
        </a:p>
      </dsp:txBody>
      <dsp:txXfrm>
        <a:off x="2093924" y="3336036"/>
        <a:ext cx="2761321" cy="435863"/>
      </dsp:txXfrm>
    </dsp:sp>
    <dsp:sp modelId="{DA1848ED-560E-4E76-B36F-29E7E3A5766F}">
      <dsp:nvSpPr>
        <dsp:cNvPr id="0" name=""/>
        <dsp:cNvSpPr/>
      </dsp:nvSpPr>
      <dsp:spPr>
        <a:xfrm>
          <a:off x="1875992"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320F1AE-3E72-435A-9B48-19906CF059F7}">
      <dsp:nvSpPr>
        <dsp:cNvPr id="0" name=""/>
        <dsp:cNvSpPr/>
      </dsp:nvSpPr>
      <dsp:spPr>
        <a:xfrm>
          <a:off x="1835909"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CD901E8-FF5D-4A88-9848-02DE04D45C8F}">
      <dsp:nvSpPr>
        <dsp:cNvPr id="0" name=""/>
        <dsp:cNvSpPr/>
      </dsp:nvSpPr>
      <dsp:spPr>
        <a:xfrm rot="8100000">
          <a:off x="3378784"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8E83316-4580-4184-92DD-B9C28EEA2F09}">
      <dsp:nvSpPr>
        <dsp:cNvPr id="0" name=""/>
        <dsp:cNvSpPr/>
      </dsp:nvSpPr>
      <dsp:spPr>
        <a:xfrm>
          <a:off x="3413022"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D06548D-3F17-4E29-A60B-C474FABE0178}">
      <dsp:nvSpPr>
        <dsp:cNvPr id="0" name=""/>
        <dsp:cNvSpPr/>
      </dsp:nvSpPr>
      <dsp:spPr>
        <a:xfrm>
          <a:off x="3750817"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Rule Making Notice &amp; Comment </a:t>
          </a:r>
        </a:p>
      </dsp:txBody>
      <dsp:txXfrm>
        <a:off x="3750817" y="854964"/>
        <a:ext cx="2761321" cy="1240536"/>
      </dsp:txXfrm>
    </dsp:sp>
    <dsp:sp modelId="{D00FEEAF-17B1-4F33-9A24-99A37C7F2077}">
      <dsp:nvSpPr>
        <dsp:cNvPr id="0" name=""/>
        <dsp:cNvSpPr/>
      </dsp:nvSpPr>
      <dsp:spPr>
        <a:xfrm>
          <a:off x="3750817"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2018 </a:t>
          </a:r>
        </a:p>
      </dsp:txBody>
      <dsp:txXfrm>
        <a:off x="3750817" y="419099"/>
        <a:ext cx="2761321" cy="435864"/>
      </dsp:txXfrm>
    </dsp:sp>
    <dsp:sp modelId="{BF0F5A1C-9350-4A1B-92E9-4ABC6877E78F}">
      <dsp:nvSpPr>
        <dsp:cNvPr id="0" name=""/>
        <dsp:cNvSpPr/>
      </dsp:nvSpPr>
      <dsp:spPr>
        <a:xfrm>
          <a:off x="3532885"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5BDC4F-9F7C-455D-A561-6741B85DCA00}">
      <dsp:nvSpPr>
        <dsp:cNvPr id="0" name=""/>
        <dsp:cNvSpPr/>
      </dsp:nvSpPr>
      <dsp:spPr>
        <a:xfrm>
          <a:off x="3492802"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359FFBB-116F-4CAC-A30F-C45FA18098C9}">
      <dsp:nvSpPr>
        <dsp:cNvPr id="0" name=""/>
        <dsp:cNvSpPr/>
      </dsp:nvSpPr>
      <dsp:spPr>
        <a:xfrm rot="18900000">
          <a:off x="5035677"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A5E636B-7088-4F86-80F2-E7C968E81191}">
      <dsp:nvSpPr>
        <dsp:cNvPr id="0" name=""/>
        <dsp:cNvSpPr/>
      </dsp:nvSpPr>
      <dsp:spPr>
        <a:xfrm>
          <a:off x="5069915"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557739A-B89B-4E9E-95D2-F311344AE12B}">
      <dsp:nvSpPr>
        <dsp:cNvPr id="0" name=""/>
        <dsp:cNvSpPr/>
      </dsp:nvSpPr>
      <dsp:spPr>
        <a:xfrm>
          <a:off x="5407710"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Final Rule Issued </a:t>
          </a:r>
        </a:p>
      </dsp:txBody>
      <dsp:txXfrm>
        <a:off x="5407710" y="2095500"/>
        <a:ext cx="2761321" cy="1240536"/>
      </dsp:txXfrm>
    </dsp:sp>
    <dsp:sp modelId="{9756C28B-3BAE-4AC6-B952-099403329899}">
      <dsp:nvSpPr>
        <dsp:cNvPr id="0" name=""/>
        <dsp:cNvSpPr/>
      </dsp:nvSpPr>
      <dsp:spPr>
        <a:xfrm>
          <a:off x="5407710"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May 2020 </a:t>
          </a:r>
        </a:p>
      </dsp:txBody>
      <dsp:txXfrm>
        <a:off x="5407710" y="3336036"/>
        <a:ext cx="2761321" cy="435863"/>
      </dsp:txXfrm>
    </dsp:sp>
    <dsp:sp modelId="{690D39AD-2D4C-4BD8-B9A2-025CC000DFDE}">
      <dsp:nvSpPr>
        <dsp:cNvPr id="0" name=""/>
        <dsp:cNvSpPr/>
      </dsp:nvSpPr>
      <dsp:spPr>
        <a:xfrm>
          <a:off x="5189778"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1CA6E7B-8FBC-4FB4-8A93-DE9616DC1EE8}">
      <dsp:nvSpPr>
        <dsp:cNvPr id="0" name=""/>
        <dsp:cNvSpPr/>
      </dsp:nvSpPr>
      <dsp:spPr>
        <a:xfrm>
          <a:off x="5149695"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7137806-3D08-46D1-B528-330594431888}">
      <dsp:nvSpPr>
        <dsp:cNvPr id="0" name=""/>
        <dsp:cNvSpPr/>
      </dsp:nvSpPr>
      <dsp:spPr>
        <a:xfrm rot="8100000">
          <a:off x="6692570"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7E8E1D3-2923-49C1-91C8-2E983E205988}">
      <dsp:nvSpPr>
        <dsp:cNvPr id="0" name=""/>
        <dsp:cNvSpPr/>
      </dsp:nvSpPr>
      <dsp:spPr>
        <a:xfrm>
          <a:off x="6726808"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F814A7C-DB8E-45C9-B6AD-041BAFC43E21}">
      <dsp:nvSpPr>
        <dsp:cNvPr id="0" name=""/>
        <dsp:cNvSpPr/>
      </dsp:nvSpPr>
      <dsp:spPr>
        <a:xfrm>
          <a:off x="7064603"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Final Rule effective </a:t>
          </a:r>
        </a:p>
        <a:p>
          <a:pPr marL="0" lvl="0" indent="0" algn="l" defTabSz="666750">
            <a:lnSpc>
              <a:spcPct val="90000"/>
            </a:lnSpc>
            <a:spcBef>
              <a:spcPct val="0"/>
            </a:spcBef>
            <a:spcAft>
              <a:spcPct val="35000"/>
            </a:spcAft>
            <a:buNone/>
          </a:pPr>
          <a:r>
            <a:rPr lang="en-US" sz="1500" kern="1200" dirty="0"/>
            <a:t>Board Policy updated </a:t>
          </a:r>
        </a:p>
      </dsp:txBody>
      <dsp:txXfrm>
        <a:off x="7064603" y="854964"/>
        <a:ext cx="2761321" cy="1240536"/>
      </dsp:txXfrm>
    </dsp:sp>
    <dsp:sp modelId="{3C21FBA3-1A7C-4561-8B3E-C9DF8F9C6DC5}">
      <dsp:nvSpPr>
        <dsp:cNvPr id="0" name=""/>
        <dsp:cNvSpPr/>
      </dsp:nvSpPr>
      <dsp:spPr>
        <a:xfrm>
          <a:off x="7064603"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August 2020</a:t>
          </a:r>
        </a:p>
      </dsp:txBody>
      <dsp:txXfrm>
        <a:off x="7064603" y="419099"/>
        <a:ext cx="2761321" cy="435864"/>
      </dsp:txXfrm>
    </dsp:sp>
    <dsp:sp modelId="{BB9BAEAE-4324-4897-A594-E5BEBEC59FC8}">
      <dsp:nvSpPr>
        <dsp:cNvPr id="0" name=""/>
        <dsp:cNvSpPr/>
      </dsp:nvSpPr>
      <dsp:spPr>
        <a:xfrm>
          <a:off x="6846671"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CCB9209-0FCA-4DC5-BE9E-C3449C880FA2}">
      <dsp:nvSpPr>
        <dsp:cNvPr id="0" name=""/>
        <dsp:cNvSpPr/>
      </dsp:nvSpPr>
      <dsp:spPr>
        <a:xfrm>
          <a:off x="6806588"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BFD0D-F5B5-4322-AF82-A81E7CEC1ED9}">
      <dsp:nvSpPr>
        <dsp:cNvPr id="0" name=""/>
        <dsp:cNvSpPr/>
      </dsp:nvSpPr>
      <dsp:spPr>
        <a:xfrm>
          <a:off x="4628416" y="1518288"/>
          <a:ext cx="318570" cy="1395643"/>
        </a:xfrm>
        <a:custGeom>
          <a:avLst/>
          <a:gdLst/>
          <a:ahLst/>
          <a:cxnLst/>
          <a:rect l="0" t="0" r="0" b="0"/>
          <a:pathLst>
            <a:path>
              <a:moveTo>
                <a:pt x="0" y="0"/>
              </a:moveTo>
              <a:lnTo>
                <a:pt x="0" y="1395643"/>
              </a:lnTo>
              <a:lnTo>
                <a:pt x="31857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DDDAD-78D6-4570-9AC0-1DA2AE9471E8}">
      <dsp:nvSpPr>
        <dsp:cNvPr id="0" name=""/>
        <dsp:cNvSpPr/>
      </dsp:nvSpPr>
      <dsp:spPr>
        <a:xfrm>
          <a:off x="4309845" y="1518288"/>
          <a:ext cx="318570" cy="1395643"/>
        </a:xfrm>
        <a:custGeom>
          <a:avLst/>
          <a:gdLst/>
          <a:ahLst/>
          <a:cxnLst/>
          <a:rect l="0" t="0" r="0" b="0"/>
          <a:pathLst>
            <a:path>
              <a:moveTo>
                <a:pt x="318570" y="0"/>
              </a:moveTo>
              <a:lnTo>
                <a:pt x="318570" y="1395643"/>
              </a:lnTo>
              <a:lnTo>
                <a:pt x="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3AD1E-9158-47C6-911C-26AE3D826153}">
      <dsp:nvSpPr>
        <dsp:cNvPr id="0" name=""/>
        <dsp:cNvSpPr/>
      </dsp:nvSpPr>
      <dsp:spPr>
        <a:xfrm>
          <a:off x="3111411" y="1284"/>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Sex Discrimination </a:t>
          </a:r>
        </a:p>
      </dsp:txBody>
      <dsp:txXfrm>
        <a:off x="3111411" y="1284"/>
        <a:ext cx="3034008" cy="1517004"/>
      </dsp:txXfrm>
    </dsp:sp>
    <dsp:sp modelId="{89227911-5187-4024-AB8D-2CFA8666B000}">
      <dsp:nvSpPr>
        <dsp:cNvPr id="0" name=""/>
        <dsp:cNvSpPr/>
      </dsp:nvSpPr>
      <dsp:spPr>
        <a:xfrm>
          <a:off x="1275837"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Discriminatory Acts </a:t>
          </a:r>
        </a:p>
      </dsp:txBody>
      <dsp:txXfrm>
        <a:off x="1275837" y="2155429"/>
        <a:ext cx="3034008" cy="1517004"/>
      </dsp:txXfrm>
    </dsp:sp>
    <dsp:sp modelId="{776885F7-6A5E-4D63-9617-1A4B85591377}">
      <dsp:nvSpPr>
        <dsp:cNvPr id="0" name=""/>
        <dsp:cNvSpPr/>
      </dsp:nvSpPr>
      <dsp:spPr>
        <a:xfrm>
          <a:off x="4946986"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Sexual Harassment </a:t>
          </a:r>
        </a:p>
      </dsp:txBody>
      <dsp:txXfrm>
        <a:off x="4946986" y="2155429"/>
        <a:ext cx="3034008" cy="15170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DC2D4-5ED0-46F6-B971-AA13B23D1A8C}">
      <dsp:nvSpPr>
        <dsp:cNvPr id="0" name=""/>
        <dsp:cNvSpPr/>
      </dsp:nvSpPr>
      <dsp:spPr>
        <a:xfrm>
          <a:off x="5633545" y="2285292"/>
          <a:ext cx="479456" cy="2100476"/>
        </a:xfrm>
        <a:custGeom>
          <a:avLst/>
          <a:gdLst/>
          <a:ahLst/>
          <a:cxnLst/>
          <a:rect l="0" t="0" r="0" b="0"/>
          <a:pathLst>
            <a:path>
              <a:moveTo>
                <a:pt x="0" y="0"/>
              </a:moveTo>
              <a:lnTo>
                <a:pt x="0" y="2100476"/>
              </a:lnTo>
              <a:lnTo>
                <a:pt x="479456"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81CAB-1679-4CBD-A04F-DB9CEF4B92A1}">
      <dsp:nvSpPr>
        <dsp:cNvPr id="0" name=""/>
        <dsp:cNvSpPr/>
      </dsp:nvSpPr>
      <dsp:spPr>
        <a:xfrm>
          <a:off x="5154088" y="2285292"/>
          <a:ext cx="479456" cy="2100476"/>
        </a:xfrm>
        <a:custGeom>
          <a:avLst/>
          <a:gdLst/>
          <a:ahLst/>
          <a:cxnLst/>
          <a:rect l="0" t="0" r="0" b="0"/>
          <a:pathLst>
            <a:path>
              <a:moveTo>
                <a:pt x="479456" y="0"/>
              </a:moveTo>
              <a:lnTo>
                <a:pt x="479456" y="2100476"/>
              </a:lnTo>
              <a:lnTo>
                <a:pt x="0"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FBCC52-4DF0-4E28-83A4-7A653560F857}">
      <dsp:nvSpPr>
        <dsp:cNvPr id="0" name=""/>
        <dsp:cNvSpPr/>
      </dsp:nvSpPr>
      <dsp:spPr>
        <a:xfrm>
          <a:off x="1954926" y="2165"/>
          <a:ext cx="7357237" cy="2283126"/>
        </a:xfrm>
        <a:prstGeom prst="rect">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Sexual Misconduct Policy  </a:t>
          </a:r>
        </a:p>
      </dsp:txBody>
      <dsp:txXfrm>
        <a:off x="1954926" y="2165"/>
        <a:ext cx="7357237" cy="2283126"/>
      </dsp:txXfrm>
    </dsp:sp>
    <dsp:sp modelId="{C6891FC3-26ED-4207-85C8-89BE4BA7DB62}">
      <dsp:nvSpPr>
        <dsp:cNvPr id="0" name=""/>
        <dsp:cNvSpPr/>
      </dsp:nvSpPr>
      <dsp:spPr>
        <a:xfrm>
          <a:off x="587836"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Title IX </a:t>
          </a:r>
        </a:p>
      </dsp:txBody>
      <dsp:txXfrm>
        <a:off x="587836" y="3244204"/>
        <a:ext cx="4566252" cy="2283126"/>
      </dsp:txXfrm>
    </dsp:sp>
    <dsp:sp modelId="{5162CBF5-38DA-44FF-A5C0-610BF3F4D2BC}">
      <dsp:nvSpPr>
        <dsp:cNvPr id="0" name=""/>
        <dsp:cNvSpPr/>
      </dsp:nvSpPr>
      <dsp:spPr>
        <a:xfrm>
          <a:off x="6113001"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Other Sexually Based Behavior </a:t>
          </a:r>
        </a:p>
      </dsp:txBody>
      <dsp:txXfrm>
        <a:off x="6113001" y="3244204"/>
        <a:ext cx="4566252" cy="22831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6CDD6-C2F5-4460-9A2B-78FF6B1866C5}">
      <dsp:nvSpPr>
        <dsp:cNvPr id="0" name=""/>
        <dsp:cNvSpPr/>
      </dsp:nvSpPr>
      <dsp:spPr>
        <a:xfrm>
          <a:off x="0" y="0"/>
          <a:ext cx="99568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E4540-2094-4FE5-9B8F-1EDF549B7351}">
      <dsp:nvSpPr>
        <dsp:cNvPr id="0" name=""/>
        <dsp:cNvSpPr/>
      </dsp:nvSpPr>
      <dsp:spPr>
        <a:xfrm>
          <a:off x="0" y="0"/>
          <a:ext cx="1991360" cy="41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kern="1200" cap="none" spc="0" dirty="0">
              <a:ln w="0"/>
              <a:effectLst>
                <a:outerShdw blurRad="38100" dist="19050" dir="2700000" algn="tl" rotWithShape="0">
                  <a:schemeClr val="dk1">
                    <a:alpha val="40000"/>
                  </a:schemeClr>
                </a:outerShdw>
              </a:effectLst>
            </a:rPr>
            <a:t>Sexual Misconduct</a:t>
          </a:r>
        </a:p>
      </dsp:txBody>
      <dsp:txXfrm>
        <a:off x="0" y="0"/>
        <a:ext cx="1991360" cy="4191000"/>
      </dsp:txXfrm>
    </dsp:sp>
    <dsp:sp modelId="{F262CF2F-F1D9-4EED-BCF7-4E7301AD27C9}">
      <dsp:nvSpPr>
        <dsp:cNvPr id="0" name=""/>
        <dsp:cNvSpPr/>
      </dsp:nvSpPr>
      <dsp:spPr>
        <a:xfrm>
          <a:off x="2140712" y="28291"/>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Dating Violence</a:t>
          </a:r>
          <a:endParaRPr lang="en-US" sz="2600" b="0" kern="1200" cap="none" spc="0" dirty="0">
            <a:ln w="0"/>
            <a:effectLst>
              <a:outerShdw blurRad="38100" dist="19050" dir="2700000" algn="tl" rotWithShape="0">
                <a:schemeClr val="dk1">
                  <a:alpha val="40000"/>
                </a:schemeClr>
              </a:outerShdw>
            </a:effectLst>
          </a:endParaRPr>
        </a:p>
      </dsp:txBody>
      <dsp:txXfrm>
        <a:off x="2140712" y="28291"/>
        <a:ext cx="7816088" cy="565825"/>
      </dsp:txXfrm>
    </dsp:sp>
    <dsp:sp modelId="{8D660C0B-EC6D-4AB4-ABDD-17E90A701FA7}">
      <dsp:nvSpPr>
        <dsp:cNvPr id="0" name=""/>
        <dsp:cNvSpPr/>
      </dsp:nvSpPr>
      <dsp:spPr>
        <a:xfrm>
          <a:off x="1991360" y="594117"/>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56DBA6-CEBB-4DFB-AD68-110AC366AB0F}">
      <dsp:nvSpPr>
        <dsp:cNvPr id="0" name=""/>
        <dsp:cNvSpPr/>
      </dsp:nvSpPr>
      <dsp:spPr>
        <a:xfrm>
          <a:off x="2140712" y="622408"/>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Domestic Violence</a:t>
          </a:r>
          <a:endParaRPr lang="en-US" sz="2600" b="0" kern="1200" cap="none" spc="0" dirty="0">
            <a:ln w="0"/>
            <a:effectLst>
              <a:outerShdw blurRad="38100" dist="19050" dir="2700000" algn="tl" rotWithShape="0">
                <a:schemeClr val="dk1">
                  <a:alpha val="40000"/>
                </a:schemeClr>
              </a:outerShdw>
            </a:effectLst>
          </a:endParaRPr>
        </a:p>
      </dsp:txBody>
      <dsp:txXfrm>
        <a:off x="2140712" y="622408"/>
        <a:ext cx="7816088" cy="565825"/>
      </dsp:txXfrm>
    </dsp:sp>
    <dsp:sp modelId="{19FDCD7F-A011-4D7E-9C57-C5A9EAC4D5BF}">
      <dsp:nvSpPr>
        <dsp:cNvPr id="0" name=""/>
        <dsp:cNvSpPr/>
      </dsp:nvSpPr>
      <dsp:spPr>
        <a:xfrm>
          <a:off x="1991360" y="1188234"/>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5DDA43-24B8-4B47-A176-FCA0F73316D8}">
      <dsp:nvSpPr>
        <dsp:cNvPr id="0" name=""/>
        <dsp:cNvSpPr/>
      </dsp:nvSpPr>
      <dsp:spPr>
        <a:xfrm>
          <a:off x="2140712" y="1216525"/>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Sexual Exploitation </a:t>
          </a:r>
        </a:p>
      </dsp:txBody>
      <dsp:txXfrm>
        <a:off x="2140712" y="1216525"/>
        <a:ext cx="7816088" cy="565825"/>
      </dsp:txXfrm>
    </dsp:sp>
    <dsp:sp modelId="{E97E0163-C988-4388-9501-4379F696E0A0}">
      <dsp:nvSpPr>
        <dsp:cNvPr id="0" name=""/>
        <dsp:cNvSpPr/>
      </dsp:nvSpPr>
      <dsp:spPr>
        <a:xfrm>
          <a:off x="1991360" y="1782351"/>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EB0F9-1058-4121-9959-693D269F1A15}">
      <dsp:nvSpPr>
        <dsp:cNvPr id="0" name=""/>
        <dsp:cNvSpPr/>
      </dsp:nvSpPr>
      <dsp:spPr>
        <a:xfrm>
          <a:off x="2140712" y="1810642"/>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Sexual Harassment</a:t>
          </a:r>
        </a:p>
      </dsp:txBody>
      <dsp:txXfrm>
        <a:off x="2140712" y="1810642"/>
        <a:ext cx="7816088" cy="565825"/>
      </dsp:txXfrm>
    </dsp:sp>
    <dsp:sp modelId="{1D3ABEF3-22F4-44B0-9812-13029B4367E1}">
      <dsp:nvSpPr>
        <dsp:cNvPr id="0" name=""/>
        <dsp:cNvSpPr/>
      </dsp:nvSpPr>
      <dsp:spPr>
        <a:xfrm>
          <a:off x="1991360" y="2376468"/>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502121-39A4-44E1-996A-2299CFCE004F}">
      <dsp:nvSpPr>
        <dsp:cNvPr id="0" name=""/>
        <dsp:cNvSpPr/>
      </dsp:nvSpPr>
      <dsp:spPr>
        <a:xfrm>
          <a:off x="2140712" y="2404760"/>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Stalking</a:t>
          </a:r>
          <a:endParaRPr lang="en-US" sz="2600" b="0" kern="1200" cap="none" spc="0" dirty="0">
            <a:ln w="0"/>
            <a:effectLst>
              <a:outerShdw blurRad="38100" dist="19050" dir="2700000" algn="tl" rotWithShape="0">
                <a:schemeClr val="dk1">
                  <a:alpha val="40000"/>
                </a:schemeClr>
              </a:outerShdw>
            </a:effectLst>
          </a:endParaRPr>
        </a:p>
      </dsp:txBody>
      <dsp:txXfrm>
        <a:off x="2140712" y="2404760"/>
        <a:ext cx="7816088" cy="565825"/>
      </dsp:txXfrm>
    </dsp:sp>
    <dsp:sp modelId="{68D5D065-3581-4594-9A8E-625D50BC6ABE}">
      <dsp:nvSpPr>
        <dsp:cNvPr id="0" name=""/>
        <dsp:cNvSpPr/>
      </dsp:nvSpPr>
      <dsp:spPr>
        <a:xfrm>
          <a:off x="1991360" y="2970586"/>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1E315E-3729-4D04-A160-6CF150B6EDBE}">
      <dsp:nvSpPr>
        <dsp:cNvPr id="0" name=""/>
        <dsp:cNvSpPr/>
      </dsp:nvSpPr>
      <dsp:spPr>
        <a:xfrm>
          <a:off x="2140712" y="2998877"/>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Nonconsensual Sexual Contact</a:t>
          </a:r>
        </a:p>
      </dsp:txBody>
      <dsp:txXfrm>
        <a:off x="2140712" y="2998877"/>
        <a:ext cx="7816088" cy="565825"/>
      </dsp:txXfrm>
    </dsp:sp>
    <dsp:sp modelId="{6358B6E8-E706-4CFE-B30C-CEDBB724468D}">
      <dsp:nvSpPr>
        <dsp:cNvPr id="0" name=""/>
        <dsp:cNvSpPr/>
      </dsp:nvSpPr>
      <dsp:spPr>
        <a:xfrm>
          <a:off x="1991360" y="3564703"/>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4EFDC2-9C94-4CA7-83F9-9381CBE14CFF}">
      <dsp:nvSpPr>
        <dsp:cNvPr id="0" name=""/>
        <dsp:cNvSpPr/>
      </dsp:nvSpPr>
      <dsp:spPr>
        <a:xfrm>
          <a:off x="2140712" y="3592994"/>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Nonconsensual Sexual Penetration</a:t>
          </a:r>
        </a:p>
      </dsp:txBody>
      <dsp:txXfrm>
        <a:off x="2140712" y="3592994"/>
        <a:ext cx="7816088" cy="565825"/>
      </dsp:txXfrm>
    </dsp:sp>
    <dsp:sp modelId="{5B39B4AD-5CDE-4AFE-BEA6-E9DE402DBBB5}">
      <dsp:nvSpPr>
        <dsp:cNvPr id="0" name=""/>
        <dsp:cNvSpPr/>
      </dsp:nvSpPr>
      <dsp:spPr>
        <a:xfrm>
          <a:off x="1991360" y="4158820"/>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10F01-8E7B-44F4-8581-94E88A18F931}">
      <dsp:nvSpPr>
        <dsp:cNvPr id="0" name=""/>
        <dsp:cNvSpPr/>
      </dsp:nvSpPr>
      <dsp:spPr>
        <a:xfrm>
          <a:off x="-5803709" y="-888264"/>
          <a:ext cx="6909464" cy="6909464"/>
        </a:xfrm>
        <a:prstGeom prst="blockArc">
          <a:avLst>
            <a:gd name="adj1" fmla="val 18900000"/>
            <a:gd name="adj2" fmla="val 2700000"/>
            <a:gd name="adj3" fmla="val 313"/>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835F3-F8E6-46C3-96A2-E5FB0094D70B}">
      <dsp:nvSpPr>
        <dsp:cNvPr id="0" name=""/>
        <dsp:cNvSpPr/>
      </dsp:nvSpPr>
      <dsp:spPr>
        <a:xfrm>
          <a:off x="578786" y="394620"/>
          <a:ext cx="8248214" cy="78965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6785"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Overview of Investigator Responsibilities </a:t>
          </a:r>
        </a:p>
      </dsp:txBody>
      <dsp:txXfrm>
        <a:off x="578786" y="394620"/>
        <a:ext cx="8248214" cy="789650"/>
      </dsp:txXfrm>
    </dsp:sp>
    <dsp:sp modelId="{AB53C1EB-98EF-432E-90B8-9B562273CD9A}">
      <dsp:nvSpPr>
        <dsp:cNvPr id="0" name=""/>
        <dsp:cNvSpPr/>
      </dsp:nvSpPr>
      <dsp:spPr>
        <a:xfrm>
          <a:off x="85255" y="295913"/>
          <a:ext cx="987063" cy="98706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33B473-5156-4FD9-BE53-0A8CB7CEAAE3}">
      <dsp:nvSpPr>
        <dsp:cNvPr id="0" name=""/>
        <dsp:cNvSpPr/>
      </dsp:nvSpPr>
      <dsp:spPr>
        <a:xfrm>
          <a:off x="1031511" y="1579301"/>
          <a:ext cx="7795489" cy="78965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6785"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Title IX Investigation Overview </a:t>
          </a:r>
        </a:p>
      </dsp:txBody>
      <dsp:txXfrm>
        <a:off x="1031511" y="1579301"/>
        <a:ext cx="7795489" cy="789650"/>
      </dsp:txXfrm>
    </dsp:sp>
    <dsp:sp modelId="{6089AFE1-A8BE-4EE4-8D5A-AF7E8ADC3338}">
      <dsp:nvSpPr>
        <dsp:cNvPr id="0" name=""/>
        <dsp:cNvSpPr/>
      </dsp:nvSpPr>
      <dsp:spPr>
        <a:xfrm>
          <a:off x="537980" y="1480595"/>
          <a:ext cx="987063" cy="98706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3F2F28-8174-4EA8-9D42-7BAB8DE3C7BA}">
      <dsp:nvSpPr>
        <dsp:cNvPr id="0" name=""/>
        <dsp:cNvSpPr/>
      </dsp:nvSpPr>
      <dsp:spPr>
        <a:xfrm>
          <a:off x="1031511" y="2763982"/>
          <a:ext cx="7795489" cy="78965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6785"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Weighing &amp; Evaluating Information </a:t>
          </a:r>
        </a:p>
      </dsp:txBody>
      <dsp:txXfrm>
        <a:off x="1031511" y="2763982"/>
        <a:ext cx="7795489" cy="789650"/>
      </dsp:txXfrm>
    </dsp:sp>
    <dsp:sp modelId="{8EA0B5A9-756E-4F28-8641-420B794058AC}">
      <dsp:nvSpPr>
        <dsp:cNvPr id="0" name=""/>
        <dsp:cNvSpPr/>
      </dsp:nvSpPr>
      <dsp:spPr>
        <a:xfrm>
          <a:off x="537980" y="2665276"/>
          <a:ext cx="987063" cy="98706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9261E4-AC79-432D-A3E2-B0498F7E4024}">
      <dsp:nvSpPr>
        <dsp:cNvPr id="0" name=""/>
        <dsp:cNvSpPr/>
      </dsp:nvSpPr>
      <dsp:spPr>
        <a:xfrm>
          <a:off x="578786" y="3948664"/>
          <a:ext cx="8248214" cy="789650"/>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6785"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 Writing the Investigation Report </a:t>
          </a:r>
        </a:p>
      </dsp:txBody>
      <dsp:txXfrm>
        <a:off x="578786" y="3948664"/>
        <a:ext cx="8248214" cy="789650"/>
      </dsp:txXfrm>
    </dsp:sp>
    <dsp:sp modelId="{E9BE54F8-E31E-4D19-B27B-22F774A89881}">
      <dsp:nvSpPr>
        <dsp:cNvPr id="0" name=""/>
        <dsp:cNvSpPr/>
      </dsp:nvSpPr>
      <dsp:spPr>
        <a:xfrm>
          <a:off x="85255" y="3849957"/>
          <a:ext cx="987063" cy="987063"/>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7BFBA0-A9AA-48E3-B7FD-95E930AFE569}" type="datetimeFigureOut">
              <a:rPr lang="en-US" smtClean="0"/>
              <a:t>9/17/2022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1D6011-8A78-493C-B4E5-23CB28587625}" type="slidenum">
              <a:rPr lang="en-US" smtClean="0"/>
              <a:t>‹#›</a:t>
            </a:fld>
            <a:endParaRPr lang="en-US" dirty="0"/>
          </a:p>
        </p:txBody>
      </p:sp>
    </p:spTree>
    <p:extLst>
      <p:ext uri="{BB962C8B-B14F-4D97-AF65-F5344CB8AC3E}">
        <p14:creationId xmlns:p14="http://schemas.microsoft.com/office/powerpoint/2010/main" val="4100672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5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80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159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976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54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920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81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690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326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807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F6C28-7BF5-430B-821A-3D908F263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3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1D6011-8A78-493C-B4E5-23CB28587625}" type="slidenum">
              <a:rPr lang="en-US" smtClean="0"/>
              <a:t>3</a:t>
            </a:fld>
            <a:endParaRPr lang="en-US" dirty="0"/>
          </a:p>
        </p:txBody>
      </p:sp>
    </p:spTree>
    <p:extLst>
      <p:ext uri="{BB962C8B-B14F-4D97-AF65-F5344CB8AC3E}">
        <p14:creationId xmlns:p14="http://schemas.microsoft.com/office/powerpoint/2010/main" val="2958756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F6C28-7BF5-430B-821A-3D908F2630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926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6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1D6011-8A78-493C-B4E5-23CB28587625}" type="slidenum">
              <a:rPr lang="en-US" smtClean="0"/>
              <a:t>42</a:t>
            </a:fld>
            <a:endParaRPr lang="en-US" dirty="0"/>
          </a:p>
        </p:txBody>
      </p:sp>
    </p:spTree>
    <p:extLst>
      <p:ext uri="{BB962C8B-B14F-4D97-AF65-F5344CB8AC3E}">
        <p14:creationId xmlns:p14="http://schemas.microsoft.com/office/powerpoint/2010/main" val="4210949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154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9C00F-3383-440A-BCD0-FE16E9E12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02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8764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976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12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331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46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373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293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904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83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12921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7819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872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375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633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1625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457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1454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727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9C00F-3383-440A-BCD0-FE16E9E12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738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39611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8682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250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437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8306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7200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3679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577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4855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8177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408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1D6011-8A78-493C-B4E5-23CB28587625}" type="slidenum">
              <a:rPr lang="en-US" smtClean="0"/>
              <a:t>89</a:t>
            </a:fld>
            <a:endParaRPr lang="en-US" dirty="0"/>
          </a:p>
        </p:txBody>
      </p:sp>
    </p:spTree>
    <p:extLst>
      <p:ext uri="{BB962C8B-B14F-4D97-AF65-F5344CB8AC3E}">
        <p14:creationId xmlns:p14="http://schemas.microsoft.com/office/powerpoint/2010/main" val="2218977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6491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1256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7485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4221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D6011-8A78-493C-B4E5-23CB28587625}" type="slidenum">
              <a:rPr lang="en-US" smtClean="0"/>
              <a:t>99</a:t>
            </a:fld>
            <a:endParaRPr lang="en-US"/>
          </a:p>
        </p:txBody>
      </p:sp>
    </p:spTree>
    <p:extLst>
      <p:ext uri="{BB962C8B-B14F-4D97-AF65-F5344CB8AC3E}">
        <p14:creationId xmlns:p14="http://schemas.microsoft.com/office/powerpoint/2010/main" val="27625678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4A4EF-9C59-46C0-8920-389866D06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0911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483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6583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965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788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258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50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295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2627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4228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C6BC7E-7ECD-41BE-9E02-4D7B497F935F}" type="datetimeFigureOut">
              <a:rPr lang="en-US" smtClean="0"/>
              <a:t>9/17/2022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425446639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94774115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936295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41554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670536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51325410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30001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770715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138" y="389726"/>
            <a:ext cx="6965412" cy="1168685"/>
          </a:xfrm>
          <a:prstGeom prst="rect">
            <a:avLst/>
          </a:prstGeom>
        </p:spPr>
      </p:pic>
      <p:sp>
        <p:nvSpPr>
          <p:cNvPr id="2" name="Title Placeholder 1"/>
          <p:cNvSpPr>
            <a:spLocks noGrp="1"/>
          </p:cNvSpPr>
          <p:nvPr>
            <p:ph type="title"/>
          </p:nvPr>
        </p:nvSpPr>
        <p:spPr>
          <a:xfrm>
            <a:off x="838200" y="3030682"/>
            <a:ext cx="10515600" cy="1325563"/>
          </a:xfrm>
          <a:prstGeom prst="rect">
            <a:avLst/>
          </a:prstGeom>
        </p:spPr>
        <p:txBody>
          <a:bodyPr vert="horz" lIns="91440" tIns="45720" rIns="91440" bIns="45720" rtlCol="0" anchor="ctr" anchorCtr="1">
            <a:normAutofit/>
          </a:bodyPr>
          <a:lstStyle/>
          <a:p>
            <a:r>
              <a:rPr lang="en-US"/>
              <a:t>Click to edit Master title style</a:t>
            </a:r>
          </a:p>
        </p:txBody>
      </p:sp>
    </p:spTree>
    <p:extLst>
      <p:ext uri="{BB962C8B-B14F-4D97-AF65-F5344CB8AC3E}">
        <p14:creationId xmlns:p14="http://schemas.microsoft.com/office/powerpoint/2010/main" val="377714613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60981831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03486109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hyperlink" Target="https://creativecommons.org/licenses/by-nd/3.0/" TargetMode="External"/><Relationship Id="rId4" Type="http://schemas.openxmlformats.org/officeDocument/2006/relationships/hyperlink" Target="http://www.physicaltherapistalliance.com/physical-therapy-boundaries/"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8.xml"/><Relationship Id="rId5" Type="http://schemas.openxmlformats.org/officeDocument/2006/relationships/hyperlink" Target="https://creativecommons.org/licenses/by-nc-nd/3.0/" TargetMode="External"/><Relationship Id="rId4" Type="http://schemas.openxmlformats.org/officeDocument/2006/relationships/hyperlink" Target="http://writersally.blogspot.com/2015/12/iwsgprepping-for-next-step.html"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1.xml"/><Relationship Id="rId1" Type="http://schemas.openxmlformats.org/officeDocument/2006/relationships/slideLayout" Target="../slideLayouts/slideLayout8.xml"/><Relationship Id="rId5" Type="http://schemas.openxmlformats.org/officeDocument/2006/relationships/hyperlink" Target="https://creativecommons.org/licenses/by-nc-sa/3.0/" TargetMode="External"/><Relationship Id="rId4" Type="http://schemas.openxmlformats.org/officeDocument/2006/relationships/hyperlink" Target="http://asesordecalidad.blogspot.com/2015/02/listado-de-procedimientos-segun-iso.html" TargetMode="External"/></Relationships>
</file>

<file path=ppt/slides/_rels/slide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hyperlink" Target="https://carstenknoch.com/2008/02/what-you-need-to-know-about-knowledge-management-pt-1/"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hyperlink" Target="http://www.themichaelteaching.com/sessions/channeling/on-channels-and-channeling/" TargetMode="External"/><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1308" y="2331077"/>
            <a:ext cx="6889686" cy="1700011"/>
          </a:xfrm>
        </p:spPr>
        <p:txBody>
          <a:bodyPr>
            <a:normAutofit fontScale="90000"/>
          </a:bodyPr>
          <a:lstStyle/>
          <a:p>
            <a:r>
              <a:rPr lang="en-US" b="1" dirty="0"/>
              <a:t>USG New Sexual Misconduct &amp; Title IX Investigator Training </a:t>
            </a:r>
          </a:p>
        </p:txBody>
      </p:sp>
      <p:sp>
        <p:nvSpPr>
          <p:cNvPr id="4" name="TextBox 3"/>
          <p:cNvSpPr txBox="1"/>
          <p:nvPr/>
        </p:nvSpPr>
        <p:spPr>
          <a:xfrm>
            <a:off x="569068" y="4943934"/>
            <a:ext cx="520394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8A8"/>
                </a:solidFill>
                <a:effectLst/>
                <a:uLnTx/>
                <a:uFillTx/>
                <a:latin typeface="Calibri"/>
                <a:ea typeface="+mn-ea"/>
                <a:cs typeface="+mn-cs"/>
              </a:rPr>
              <a:t>Na’Tasha Webb-Prather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System Director for Equity &amp; Investigations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Legal Counsel </a:t>
            </a:r>
          </a:p>
        </p:txBody>
      </p:sp>
      <p:sp>
        <p:nvSpPr>
          <p:cNvPr id="5" name="TextBox 4"/>
          <p:cNvSpPr txBox="1"/>
          <p:nvPr/>
        </p:nvSpPr>
        <p:spPr>
          <a:xfrm>
            <a:off x="6478867" y="4934430"/>
            <a:ext cx="520394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8A8"/>
                </a:solidFill>
                <a:effectLst/>
                <a:uLnTx/>
                <a:uFillTx/>
                <a:latin typeface="Calibri"/>
                <a:ea typeface="+mn-ea"/>
                <a:cs typeface="+mn-cs"/>
              </a:rPr>
              <a:t>Brandi Williams</a:t>
            </a:r>
            <a:r>
              <a:rPr kumimoji="0" lang="en-US" sz="1800" b="1" i="0" u="none" strike="noStrike" kern="1200" cap="none" spc="0" normalizeH="0" noProof="0" dirty="0">
                <a:ln>
                  <a:noFill/>
                </a:ln>
                <a:solidFill>
                  <a:srgbClr val="0038A8"/>
                </a:solidFill>
                <a:effectLst/>
                <a:uLnTx/>
                <a:uFillTx/>
                <a:latin typeface="Calibri"/>
                <a:ea typeface="+mn-ea"/>
                <a:cs typeface="+mn-cs"/>
              </a:rPr>
              <a:t> </a:t>
            </a:r>
            <a:endParaRPr kumimoji="0" lang="en-US" sz="1800" b="1" i="0" u="none" strike="noStrike" kern="1200" cap="none" spc="0" normalizeH="0" baseline="0" noProof="0" dirty="0">
              <a:ln>
                <a:noFill/>
              </a:ln>
              <a:solidFill>
                <a:srgbClr val="0038A8"/>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Equity Compliance</a:t>
            </a:r>
            <a:r>
              <a:rPr kumimoji="0" lang="en-US" sz="1800" b="0" i="0" u="none" strike="noStrike" kern="1200" cap="none" spc="0" normalizeH="0" noProof="0" dirty="0">
                <a:ln>
                  <a:noFill/>
                </a:ln>
                <a:solidFill>
                  <a:prstClr val="black"/>
                </a:solidFill>
                <a:effectLst/>
                <a:uLnTx/>
                <a:uFillTx/>
                <a:latin typeface="Calibri"/>
                <a:ea typeface="+mn-ea"/>
                <a:cs typeface="+mn-cs"/>
              </a:rPr>
              <a:t> Investigator &amp; Trainer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3948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B846-BBCA-44C2-8A11-138469CE6695}"/>
              </a:ext>
            </a:extLst>
          </p:cNvPr>
          <p:cNvSpPr>
            <a:spLocks noGrp="1"/>
          </p:cNvSpPr>
          <p:nvPr>
            <p:ph type="title"/>
          </p:nvPr>
        </p:nvSpPr>
        <p:spPr>
          <a:xfrm>
            <a:off x="1320800" y="342899"/>
            <a:ext cx="9956800" cy="1143000"/>
          </a:xfrm>
        </p:spPr>
        <p:txBody>
          <a:bodyPr/>
          <a:lstStyle/>
          <a:p>
            <a:r>
              <a:rPr lang="en-US" b="1" dirty="0"/>
              <a:t>Title IX Jurisdiction </a:t>
            </a:r>
          </a:p>
        </p:txBody>
      </p:sp>
      <p:sp>
        <p:nvSpPr>
          <p:cNvPr id="3" name="Content Placeholder 2">
            <a:extLst>
              <a:ext uri="{FF2B5EF4-FFF2-40B4-BE49-F238E27FC236}">
                <a16:creationId xmlns:a16="http://schemas.microsoft.com/office/drawing/2014/main" id="{9F5124BB-ED32-4B0E-BFCF-BF93996C2CA7}"/>
              </a:ext>
            </a:extLst>
          </p:cNvPr>
          <p:cNvSpPr>
            <a:spLocks noGrp="1"/>
          </p:cNvSpPr>
          <p:nvPr>
            <p:ph sz="half" idx="1"/>
          </p:nvPr>
        </p:nvSpPr>
        <p:spPr>
          <a:xfrm>
            <a:off x="609600" y="1417639"/>
            <a:ext cx="5689600" cy="4525962"/>
          </a:xfrm>
        </p:spPr>
        <p:txBody>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entury Gothic"/>
                <a:ea typeface="+mn-ea"/>
              </a:rPr>
              <a:t>Institution’s program or activity in the United States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property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sponsored or affiliated events [</a:t>
            </a:r>
            <a:r>
              <a:rPr kumimoji="0" lang="en-US" sz="2400" b="0" i="0" u="none" strike="noStrike" kern="1200" cap="none" spc="0" normalizeH="0" baseline="0" noProof="0" dirty="0">
                <a:ln>
                  <a:noFill/>
                </a:ln>
                <a:solidFill>
                  <a:srgbClr val="FF0000"/>
                </a:solidFill>
                <a:effectLst/>
                <a:uLnTx/>
                <a:uFillTx/>
                <a:latin typeface="Century Gothic"/>
                <a:ea typeface="+mn-ea"/>
              </a:rPr>
              <a:t>substantial control</a:t>
            </a:r>
            <a:r>
              <a:rPr kumimoji="0" lang="en-US" sz="2400" b="0" i="0" u="none" strike="noStrike" kern="1200" cap="none" spc="0" normalizeH="0" baseline="0" noProof="0" dirty="0">
                <a:ln>
                  <a:noFill/>
                </a:ln>
                <a:solidFill>
                  <a:prstClr val="black"/>
                </a:solidFill>
                <a:effectLst/>
                <a:uLnTx/>
                <a:uFillTx/>
                <a:latin typeface="Century Gothic"/>
                <a:ea typeface="+mn-ea"/>
              </a:rPr>
              <a:t> is key]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Buildings owned or controlled by officially recognized student organizations </a:t>
            </a:r>
          </a:p>
          <a:p>
            <a:endParaRPr lang="en-US" dirty="0"/>
          </a:p>
        </p:txBody>
      </p:sp>
      <p:pic>
        <p:nvPicPr>
          <p:cNvPr id="9" name="Content Placeholder 8" descr="A close up of a toy&#10;&#10;Description automatically generated">
            <a:extLst>
              <a:ext uri="{FF2B5EF4-FFF2-40B4-BE49-F238E27FC236}">
                <a16:creationId xmlns:a16="http://schemas.microsoft.com/office/drawing/2014/main" id="{3598ABE9-8F75-41A5-8E62-215786F1E847}"/>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04000" y="1230924"/>
            <a:ext cx="5158155" cy="3868615"/>
          </a:xfrm>
        </p:spPr>
      </p:pic>
      <p:sp>
        <p:nvSpPr>
          <p:cNvPr id="5" name="Slide Number Placeholder 4">
            <a:extLst>
              <a:ext uri="{FF2B5EF4-FFF2-40B4-BE49-F238E27FC236}">
                <a16:creationId xmlns:a16="http://schemas.microsoft.com/office/drawing/2014/main" id="{A8E84ADC-4B6C-4D32-A488-F905E52EED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10" name="TextBox 9">
            <a:extLst>
              <a:ext uri="{FF2B5EF4-FFF2-40B4-BE49-F238E27FC236}">
                <a16:creationId xmlns:a16="http://schemas.microsoft.com/office/drawing/2014/main" id="{6B22D73C-85DC-48FA-866D-719F643B422D}"/>
              </a:ext>
            </a:extLst>
          </p:cNvPr>
          <p:cNvSpPr txBox="1"/>
          <p:nvPr/>
        </p:nvSpPr>
        <p:spPr>
          <a:xfrm>
            <a:off x="9632461" y="5257744"/>
            <a:ext cx="22234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ww.physicaltherapistalliance.com/physical-therapy-boundaries/"/>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d/3.0/"/>
              </a:rPr>
              <a:t>CC BY-ND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70267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Typical Order of a Hearing </a:t>
            </a:r>
            <a:endParaRPr lang="en-US" dirty="0"/>
          </a:p>
        </p:txBody>
      </p:sp>
      <p:sp>
        <p:nvSpPr>
          <p:cNvPr id="3" name="Content Placeholder 2"/>
          <p:cNvSpPr>
            <a:spLocks noGrp="1"/>
          </p:cNvSpPr>
          <p:nvPr>
            <p:ph sz="half" idx="1"/>
          </p:nvPr>
        </p:nvSpPr>
        <p:spPr>
          <a:xfrm>
            <a:off x="898358" y="1417639"/>
            <a:ext cx="5400842" cy="4525962"/>
          </a:xfrm>
        </p:spPr>
        <p:txBody>
          <a:bodyPr>
            <a:normAutofit fontScale="85000" lnSpcReduction="20000"/>
          </a:bodyPr>
          <a:lstStyle/>
          <a:p>
            <a:r>
              <a:rPr lang="en-US" dirty="0"/>
              <a:t>Opening by Decision Maker </a:t>
            </a:r>
          </a:p>
          <a:p>
            <a:pPr marL="0" indent="0">
              <a:buNone/>
            </a:pPr>
            <a:endParaRPr lang="en-US" dirty="0"/>
          </a:p>
          <a:p>
            <a:r>
              <a:rPr lang="en-US" dirty="0"/>
              <a:t>Opening statements by both parties</a:t>
            </a:r>
          </a:p>
          <a:p>
            <a:pPr marL="0" indent="0">
              <a:buNone/>
            </a:pPr>
            <a:endParaRPr lang="en-US" dirty="0"/>
          </a:p>
          <a:p>
            <a:r>
              <a:rPr lang="en-US" dirty="0"/>
              <a:t>Questioning of the Complainant</a:t>
            </a:r>
          </a:p>
          <a:p>
            <a:pPr lvl="1"/>
            <a:r>
              <a:rPr lang="en-US" dirty="0"/>
              <a:t>By the hearing panel or chair   </a:t>
            </a:r>
          </a:p>
          <a:p>
            <a:pPr lvl="1"/>
            <a:r>
              <a:rPr lang="en-US" dirty="0"/>
              <a:t>By other party (through their advisor or hearing panel/chair) </a:t>
            </a:r>
          </a:p>
          <a:p>
            <a:r>
              <a:rPr lang="en-US" dirty="0"/>
              <a:t>Questioning of the Respondent</a:t>
            </a:r>
          </a:p>
          <a:p>
            <a:pPr lvl="1"/>
            <a:r>
              <a:rPr lang="en-US" dirty="0"/>
              <a:t>By the hearing panel or chair   </a:t>
            </a:r>
          </a:p>
          <a:p>
            <a:pPr lvl="1"/>
            <a:r>
              <a:rPr lang="en-US" dirty="0"/>
              <a:t>By other party (through their advisor or hearing panel/chair) </a:t>
            </a:r>
          </a:p>
        </p:txBody>
      </p:sp>
      <p:sp>
        <p:nvSpPr>
          <p:cNvPr id="4" name="Content Placeholder 3"/>
          <p:cNvSpPr>
            <a:spLocks noGrp="1"/>
          </p:cNvSpPr>
          <p:nvPr>
            <p:ph sz="half" idx="2"/>
          </p:nvPr>
        </p:nvSpPr>
        <p:spPr>
          <a:xfrm>
            <a:off x="6502400" y="1417639"/>
            <a:ext cx="5080000" cy="4343400"/>
          </a:xfrm>
        </p:spPr>
        <p:txBody>
          <a:bodyPr>
            <a:normAutofit fontScale="85000" lnSpcReduction="20000"/>
          </a:bodyPr>
          <a:lstStyle/>
          <a:p>
            <a:r>
              <a:rPr lang="en-US" dirty="0"/>
              <a:t>Questioning of any Witnesses </a:t>
            </a:r>
          </a:p>
          <a:p>
            <a:pPr lvl="1"/>
            <a:r>
              <a:rPr lang="en-US" dirty="0"/>
              <a:t>By the hearing panel or chair   </a:t>
            </a:r>
          </a:p>
          <a:p>
            <a:pPr lvl="1"/>
            <a:r>
              <a:rPr lang="en-US" dirty="0"/>
              <a:t>By other party (through their advisor or hearing panel/chair) </a:t>
            </a:r>
          </a:p>
          <a:p>
            <a:pPr marL="0" indent="0">
              <a:buNone/>
            </a:pPr>
            <a:endParaRPr lang="en-US" dirty="0"/>
          </a:p>
          <a:p>
            <a:r>
              <a:rPr lang="en-US" dirty="0"/>
              <a:t>Closing statements by both parties</a:t>
            </a:r>
          </a:p>
          <a:p>
            <a:endParaRPr lang="en-US" dirty="0"/>
          </a:p>
          <a:p>
            <a:r>
              <a:rPr lang="en-US" dirty="0"/>
              <a:t>Closing by Decision Maker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6590202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A2B4-EBF0-4B9C-95A8-3E175B86B689}"/>
              </a:ext>
            </a:extLst>
          </p:cNvPr>
          <p:cNvSpPr>
            <a:spLocks noGrp="1"/>
          </p:cNvSpPr>
          <p:nvPr>
            <p:ph type="title"/>
          </p:nvPr>
        </p:nvSpPr>
        <p:spPr/>
        <p:txBody>
          <a:bodyPr/>
          <a:lstStyle/>
          <a:p>
            <a:r>
              <a:rPr lang="en-US" b="1" dirty="0"/>
              <a:t>Appeals</a:t>
            </a:r>
            <a:r>
              <a:rPr lang="en-US" dirty="0"/>
              <a:t> </a:t>
            </a:r>
          </a:p>
        </p:txBody>
      </p:sp>
      <p:sp>
        <p:nvSpPr>
          <p:cNvPr id="3" name="Content Placeholder 2">
            <a:extLst>
              <a:ext uri="{FF2B5EF4-FFF2-40B4-BE49-F238E27FC236}">
                <a16:creationId xmlns:a16="http://schemas.microsoft.com/office/drawing/2014/main" id="{ED4D7F60-2842-49DD-BBFA-E19CF0159893}"/>
              </a:ext>
            </a:extLst>
          </p:cNvPr>
          <p:cNvSpPr>
            <a:spLocks noGrp="1"/>
          </p:cNvSpPr>
          <p:nvPr>
            <p:ph sz="half" idx="1"/>
          </p:nvPr>
        </p:nvSpPr>
        <p:spPr>
          <a:xfrm>
            <a:off x="474562" y="1307939"/>
            <a:ext cx="5824638" cy="4635662"/>
          </a:xfrm>
        </p:spPr>
        <p:txBody>
          <a:bodyPr>
            <a:normAutofit fontScale="92500"/>
          </a:bodyPr>
          <a:lstStyle/>
          <a:p>
            <a:r>
              <a:rPr lang="en-US" dirty="0"/>
              <a:t>Parties will continue to have both institutional level and Board level appeal opportunities </a:t>
            </a:r>
          </a:p>
          <a:p>
            <a:pPr marL="0" indent="0">
              <a:buNone/>
            </a:pPr>
            <a:endParaRPr lang="en-US" dirty="0"/>
          </a:p>
          <a:p>
            <a:r>
              <a:rPr lang="en-US" dirty="0"/>
              <a:t>Grounds for an appeal: </a:t>
            </a:r>
          </a:p>
          <a:p>
            <a:pPr lvl="1"/>
            <a:r>
              <a:rPr lang="en-US" dirty="0"/>
              <a:t>New information </a:t>
            </a:r>
          </a:p>
          <a:p>
            <a:pPr lvl="1"/>
            <a:r>
              <a:rPr lang="en-US" dirty="0"/>
              <a:t>Procedural Error</a:t>
            </a:r>
          </a:p>
          <a:p>
            <a:pPr lvl="2"/>
            <a:r>
              <a:rPr lang="en-US" dirty="0"/>
              <a:t>Ex. Bias or conflict of interest of Title IX personnel </a:t>
            </a:r>
          </a:p>
          <a:p>
            <a:pPr lvl="1"/>
            <a:r>
              <a:rPr lang="en-US" dirty="0"/>
              <a:t>Finding inconsistent with the weight of the information </a:t>
            </a:r>
          </a:p>
        </p:txBody>
      </p:sp>
      <p:pic>
        <p:nvPicPr>
          <p:cNvPr id="7" name="Content Placeholder 6">
            <a:extLst>
              <a:ext uri="{FF2B5EF4-FFF2-40B4-BE49-F238E27FC236}">
                <a16:creationId xmlns:a16="http://schemas.microsoft.com/office/drawing/2014/main" id="{9FA16970-E73E-4BD0-91EC-EEFE301DF452}"/>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707230" y="1550860"/>
            <a:ext cx="4911181" cy="4023446"/>
          </a:xfrm>
        </p:spPr>
      </p:pic>
      <p:sp>
        <p:nvSpPr>
          <p:cNvPr id="5" name="Slide Number Placeholder 4">
            <a:extLst>
              <a:ext uri="{FF2B5EF4-FFF2-40B4-BE49-F238E27FC236}">
                <a16:creationId xmlns:a16="http://schemas.microsoft.com/office/drawing/2014/main" id="{AAD20E71-4BE7-4059-BEE2-AADF8DD737F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FF799A96-EDDA-4B14-92EF-258BA053B72C}"/>
              </a:ext>
            </a:extLst>
          </p:cNvPr>
          <p:cNvSpPr txBox="1"/>
          <p:nvPr/>
        </p:nvSpPr>
        <p:spPr>
          <a:xfrm>
            <a:off x="7252562" y="5476695"/>
            <a:ext cx="396175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ritersally.blogspot.com/2015/12/iwsgprepping-for-next-step.html"/>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nd/3.0/"/>
              </a:rPr>
              <a:t>CC BY-NC-ND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571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Additional Considerations </a:t>
            </a:r>
          </a:p>
        </p:txBody>
      </p:sp>
      <p:sp>
        <p:nvSpPr>
          <p:cNvPr id="4" name="Slide Number Placeholder 3"/>
          <p:cNvSpPr>
            <a:spLocks noGrp="1"/>
          </p:cNvSpPr>
          <p:nvPr>
            <p:ph type="sldNum" sz="quarter" idx="4294967295"/>
          </p:nvPr>
        </p:nvSpPr>
        <p:spPr>
          <a:xfrm>
            <a:off x="11455400" y="6229350"/>
            <a:ext cx="736600" cy="366713"/>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33362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0BF0-2572-469B-8F89-6B16934A3E08}"/>
              </a:ext>
            </a:extLst>
          </p:cNvPr>
          <p:cNvSpPr>
            <a:spLocks noGrp="1"/>
          </p:cNvSpPr>
          <p:nvPr>
            <p:ph type="title"/>
          </p:nvPr>
        </p:nvSpPr>
        <p:spPr/>
        <p:txBody>
          <a:bodyPr/>
          <a:lstStyle/>
          <a:p>
            <a:r>
              <a:rPr lang="en-US" b="1" dirty="0"/>
              <a:t>Retaliation</a:t>
            </a:r>
            <a:r>
              <a:rPr lang="en-US" dirty="0"/>
              <a:t> </a:t>
            </a:r>
            <a:r>
              <a:rPr lang="en-US" sz="2400" dirty="0"/>
              <a:t>§106.71</a:t>
            </a:r>
            <a:endParaRPr lang="en-US" dirty="0"/>
          </a:p>
        </p:txBody>
      </p:sp>
      <p:sp>
        <p:nvSpPr>
          <p:cNvPr id="3" name="Content Placeholder 2">
            <a:extLst>
              <a:ext uri="{FF2B5EF4-FFF2-40B4-BE49-F238E27FC236}">
                <a16:creationId xmlns:a16="http://schemas.microsoft.com/office/drawing/2014/main" id="{A45F54B5-D80F-4EA0-9D84-400BD0F5D90B}"/>
              </a:ext>
            </a:extLst>
          </p:cNvPr>
          <p:cNvSpPr>
            <a:spLocks noGrp="1"/>
          </p:cNvSpPr>
          <p:nvPr>
            <p:ph idx="1"/>
          </p:nvPr>
        </p:nvSpPr>
        <p:spPr>
          <a:xfrm>
            <a:off x="609600" y="1283677"/>
            <a:ext cx="10972800" cy="4507524"/>
          </a:xfrm>
        </p:spPr>
        <p:txBody>
          <a:bodyPr/>
          <a:lstStyle/>
          <a:p>
            <a:r>
              <a:rPr lang="en-US" b="1" dirty="0"/>
              <a:t>Who is protected</a:t>
            </a:r>
            <a:r>
              <a:rPr lang="en-US" dirty="0"/>
              <a:t>: Reporters, Complainants, Witnesses, Respondents, even those who choose to not participate </a:t>
            </a:r>
          </a:p>
          <a:p>
            <a:r>
              <a:rPr lang="en-US" b="1" dirty="0"/>
              <a:t>What is protected</a:t>
            </a:r>
            <a:r>
              <a:rPr lang="en-US" dirty="0"/>
              <a:t>: Intimidation, threats, coercion, discrimination  </a:t>
            </a:r>
          </a:p>
          <a:p>
            <a:pPr lvl="1"/>
            <a:r>
              <a:rPr lang="en-US" dirty="0"/>
              <a:t>Ex. Charging individuals for code of conduct violations that arise out of the same facts or circumstances </a:t>
            </a:r>
          </a:p>
          <a:p>
            <a:pPr lvl="1"/>
            <a:r>
              <a:rPr lang="en-US" dirty="0"/>
              <a:t>Ex. Not keeping the identity of the Complainant, Respondent, or any witnesses confidential </a:t>
            </a:r>
          </a:p>
        </p:txBody>
      </p:sp>
      <p:sp>
        <p:nvSpPr>
          <p:cNvPr id="5" name="Slide Number Placeholder 4">
            <a:extLst>
              <a:ext uri="{FF2B5EF4-FFF2-40B4-BE49-F238E27FC236}">
                <a16:creationId xmlns:a16="http://schemas.microsoft.com/office/drawing/2014/main" id="{F08F9A89-6046-4099-98D5-F42B988F01D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3379509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8F1E1-A7BA-4DF2-A90A-F62FA9582C74}"/>
              </a:ext>
            </a:extLst>
          </p:cNvPr>
          <p:cNvSpPr>
            <a:spLocks noGrp="1"/>
          </p:cNvSpPr>
          <p:nvPr>
            <p:ph type="title"/>
          </p:nvPr>
        </p:nvSpPr>
        <p:spPr/>
        <p:txBody>
          <a:bodyPr/>
          <a:lstStyle/>
          <a:p>
            <a:r>
              <a:rPr lang="en-US" b="1" dirty="0"/>
              <a:t>Record Keeping </a:t>
            </a:r>
            <a:r>
              <a:rPr lang="en-US" sz="2400" dirty="0"/>
              <a:t>§106.45(b)(10)</a:t>
            </a:r>
            <a:endParaRPr lang="en-US" dirty="0"/>
          </a:p>
        </p:txBody>
      </p:sp>
      <p:sp>
        <p:nvSpPr>
          <p:cNvPr id="3" name="Content Placeholder 2">
            <a:extLst>
              <a:ext uri="{FF2B5EF4-FFF2-40B4-BE49-F238E27FC236}">
                <a16:creationId xmlns:a16="http://schemas.microsoft.com/office/drawing/2014/main" id="{E8CE7589-9662-4665-8A12-3368B2D2007A}"/>
              </a:ext>
            </a:extLst>
          </p:cNvPr>
          <p:cNvSpPr>
            <a:spLocks noGrp="1"/>
          </p:cNvSpPr>
          <p:nvPr>
            <p:ph sz="half" idx="1"/>
          </p:nvPr>
        </p:nvSpPr>
        <p:spPr>
          <a:xfrm>
            <a:off x="768350" y="1250066"/>
            <a:ext cx="5530850" cy="4693535"/>
          </a:xfrm>
        </p:spPr>
        <p:txBody>
          <a:bodyPr>
            <a:normAutofit/>
          </a:bodyPr>
          <a:lstStyle/>
          <a:p>
            <a:r>
              <a:rPr lang="en-US" dirty="0"/>
              <a:t>7-year records retention mandate:</a:t>
            </a:r>
          </a:p>
          <a:p>
            <a:pPr lvl="1"/>
            <a:r>
              <a:rPr lang="en-US" dirty="0"/>
              <a:t>Reports </a:t>
            </a:r>
            <a:r>
              <a:rPr lang="en-US" sz="2000" dirty="0"/>
              <a:t>[supportive measures, why not deliberately indifferent and what measures taken to restore or preserve equal access]  </a:t>
            </a:r>
            <a:endParaRPr lang="en-US" dirty="0"/>
          </a:p>
          <a:p>
            <a:pPr lvl="1"/>
            <a:r>
              <a:rPr lang="en-US" dirty="0"/>
              <a:t>Investigations </a:t>
            </a:r>
            <a:r>
              <a:rPr lang="en-US" sz="1800" dirty="0"/>
              <a:t>[determinations, recording of hearing, sanctions and remedies implemented] </a:t>
            </a:r>
            <a:endParaRPr lang="en-US" dirty="0"/>
          </a:p>
          <a:p>
            <a:pPr lvl="1"/>
            <a:r>
              <a:rPr lang="en-US" dirty="0"/>
              <a:t>Appeals </a:t>
            </a:r>
          </a:p>
          <a:p>
            <a:pPr lvl="1"/>
            <a:r>
              <a:rPr lang="en-US" dirty="0"/>
              <a:t>Informal resolutions </a:t>
            </a:r>
            <a:r>
              <a:rPr lang="en-US" sz="1800" dirty="0"/>
              <a:t>[results]</a:t>
            </a:r>
          </a:p>
          <a:p>
            <a:pPr lvl="1"/>
            <a:r>
              <a:rPr lang="en-US" dirty="0"/>
              <a:t>Training materials </a:t>
            </a:r>
          </a:p>
        </p:txBody>
      </p:sp>
      <p:pic>
        <p:nvPicPr>
          <p:cNvPr id="7" name="Content Placeholder 6" descr="A close up of a toy&#10;&#10;Description automatically generated">
            <a:extLst>
              <a:ext uri="{FF2B5EF4-FFF2-40B4-BE49-F238E27FC236}">
                <a16:creationId xmlns:a16="http://schemas.microsoft.com/office/drawing/2014/main" id="{1E3A6885-2BEB-4A21-AA4D-B55FF65EDC10}"/>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661150" y="1417639"/>
            <a:ext cx="4762500" cy="4171950"/>
          </a:xfrm>
        </p:spPr>
      </p:pic>
      <p:sp>
        <p:nvSpPr>
          <p:cNvPr id="5" name="Slide Number Placeholder 4">
            <a:extLst>
              <a:ext uri="{FF2B5EF4-FFF2-40B4-BE49-F238E27FC236}">
                <a16:creationId xmlns:a16="http://schemas.microsoft.com/office/drawing/2014/main" id="{14652BF4-36E6-4D2F-BEBE-C822DF013DD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2E61C31C-33F0-4771-B229-9F8933932279}"/>
              </a:ext>
            </a:extLst>
          </p:cNvPr>
          <p:cNvSpPr txBox="1"/>
          <p:nvPr/>
        </p:nvSpPr>
        <p:spPr>
          <a:xfrm>
            <a:off x="6661150" y="5857875"/>
            <a:ext cx="47625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asesordecalidad.blogspot.com/2015/02/listado-de-procedimientos-segun-iso.html"/>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66235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5" name="Content Placeholder 9" descr="Kommentare Blasen Sprechblase · Kostenlose Vektorgrafik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4258" y="645694"/>
            <a:ext cx="7478835" cy="5102747"/>
          </a:xfrm>
          <a:prstGeom prst="rect">
            <a:avLst/>
          </a:prstGeom>
        </p:spPr>
      </p:pic>
      <p:sp>
        <p:nvSpPr>
          <p:cNvPr id="6" name="TextBox 5"/>
          <p:cNvSpPr txBox="1"/>
          <p:nvPr/>
        </p:nvSpPr>
        <p:spPr>
          <a:xfrm flipH="1">
            <a:off x="3674142" y="4400550"/>
            <a:ext cx="8331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7" name="TextBox 6"/>
          <p:cNvSpPr txBox="1"/>
          <p:nvPr/>
        </p:nvSpPr>
        <p:spPr>
          <a:xfrm>
            <a:off x="6376737" y="887329"/>
            <a:ext cx="82717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8" name="TextBox 7"/>
          <p:cNvSpPr txBox="1"/>
          <p:nvPr/>
        </p:nvSpPr>
        <p:spPr>
          <a:xfrm>
            <a:off x="3674142" y="696134"/>
            <a:ext cx="6286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p:cNvSpPr txBox="1"/>
          <p:nvPr/>
        </p:nvSpPr>
        <p:spPr>
          <a:xfrm>
            <a:off x="6467723" y="4400550"/>
            <a:ext cx="9474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p:cNvSpPr txBox="1"/>
          <p:nvPr/>
        </p:nvSpPr>
        <p:spPr>
          <a:xfrm>
            <a:off x="6312816" y="2289996"/>
            <a:ext cx="6286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p:cNvSpPr txBox="1"/>
          <p:nvPr/>
        </p:nvSpPr>
        <p:spPr>
          <a:xfrm>
            <a:off x="8812840" y="700867"/>
            <a:ext cx="6286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274438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System Wide Sexual Misconduct Policy </a:t>
            </a:r>
          </a:p>
        </p:txBody>
      </p:sp>
      <p:sp>
        <p:nvSpPr>
          <p:cNvPr id="4" name="Slide Number Placeholder 3"/>
          <p:cNvSpPr>
            <a:spLocks noGrp="1"/>
          </p:cNvSpPr>
          <p:nvPr>
            <p:ph type="sldNum" sz="quarter" idx="4294967295"/>
          </p:nvPr>
        </p:nvSpPr>
        <p:spPr>
          <a:xfrm>
            <a:off x="11455400" y="6229350"/>
            <a:ext cx="736600" cy="366713"/>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0164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6FED262-47B7-452B-9C7F-59D3AFEFF587}"/>
              </a:ext>
            </a:extLst>
          </p:cNvPr>
          <p:cNvGraphicFramePr>
            <a:graphicFrameLocks noGrp="1"/>
          </p:cNvGraphicFramePr>
          <p:nvPr>
            <p:ph idx="1"/>
          </p:nvPr>
        </p:nvGraphicFramePr>
        <p:xfrm>
          <a:off x="315310" y="261703"/>
          <a:ext cx="11267090" cy="5529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337BF9F-D344-418D-B4CB-F1AF57EB9DC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711457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Categories of Prohibited Conduct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5" name="Content Placeholder 4"/>
          <p:cNvGraphicFramePr>
            <a:graphicFrameLocks noGrp="1"/>
          </p:cNvGraphicFramePr>
          <p:nvPr>
            <p:ph idx="1"/>
          </p:nvPr>
        </p:nvGraphicFramePr>
        <p:xfrm>
          <a:off x="1625600" y="1600200"/>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1728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USG Prohibited Conduct Definitions </a:t>
            </a:r>
          </a:p>
        </p:txBody>
      </p:sp>
      <p:sp>
        <p:nvSpPr>
          <p:cNvPr id="4" name="Slide Number Placeholder 3"/>
          <p:cNvSpPr>
            <a:spLocks noGrp="1"/>
          </p:cNvSpPr>
          <p:nvPr>
            <p:ph type="sldNum" sz="quarter" idx="4294967295"/>
          </p:nvPr>
        </p:nvSpPr>
        <p:spPr>
          <a:xfrm>
            <a:off x="11455400" y="6229350"/>
            <a:ext cx="736600" cy="366713"/>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2852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Dating Violence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283570" y="1417639"/>
            <a:ext cx="9956800" cy="393954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 committed by a person who is or has been in a </a:t>
            </a:r>
            <a:r>
              <a:rPr kumimoji="0" lang="en-US" sz="2500" b="1" i="0" u="none" strike="noStrike" kern="1200" cap="none" spc="0" normalizeH="0" baseline="0" noProof="0" dirty="0">
                <a:ln>
                  <a:noFill/>
                </a:ln>
                <a:solidFill>
                  <a:prstClr val="black"/>
                </a:solidFill>
                <a:effectLst/>
                <a:uLnTx/>
                <a:uFillTx/>
                <a:latin typeface="Georgia" charset="0"/>
                <a:ea typeface="+mn-ea"/>
                <a:cs typeface="+mn-cs"/>
              </a:rPr>
              <a:t>social relationship of a romantic or intimate nature </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sexual or physical abuse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threats of such abuse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The existence of a covered relationship is based on the totality of the circumstances </a:t>
            </a:r>
          </a:p>
        </p:txBody>
      </p:sp>
    </p:spTree>
    <p:extLst>
      <p:ext uri="{BB962C8B-B14F-4D97-AF65-F5344CB8AC3E}">
        <p14:creationId xmlns:p14="http://schemas.microsoft.com/office/powerpoint/2010/main" val="4076482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Domestic Violence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432417" y="1417639"/>
            <a:ext cx="9569002" cy="4185761"/>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rbel (Body)"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committed by: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current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spouse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former spouse or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intimate partner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whom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shares a child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 is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cohabiting</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with or cohabitated 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p:txBody>
      </p:sp>
    </p:spTree>
    <p:extLst>
      <p:ext uri="{BB962C8B-B14F-4D97-AF65-F5344CB8AC3E}">
        <p14:creationId xmlns:p14="http://schemas.microsoft.com/office/powerpoint/2010/main" val="1274252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Stalking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9"/>
          <p:cNvSpPr>
            <a:spLocks noChangeArrowheads="1"/>
          </p:cNvSpPr>
          <p:nvPr/>
        </p:nvSpPr>
        <p:spPr bwMode="auto">
          <a:xfrm>
            <a:off x="1468192" y="1379002"/>
            <a:ext cx="9906074" cy="4401205"/>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Engaging in a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course of conduct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directed at a specific person that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would cause a reasonable person to fear for his or her safety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or the safety of others OR suffer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substantial emotional distress</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Can be direct actions or through third parties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Could include the use of devices or other methods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following, monitoring, observing, surveilling, threatening, communicating to or about a person, or interfering with a person’s property </a:t>
            </a: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2367420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Sexual Exploitation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798490" y="1417638"/>
            <a:ext cx="10908406" cy="433965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Taking non-consensual or abusive sexual advantage</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of another for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one’s own advantage or benefit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or for the benefit or advantage of anyone other than the one being exploited. </a:t>
            </a:r>
          </a:p>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Examples include: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photos, videos, or audio of sexual activity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distribution of photo, video, or audio of sexual activity, even if the sexual activity was consensual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Intentionally and inappropriately exposing one’s breast, buttocks, groin, or genitals in non-consensual circumstances </a:t>
            </a:r>
          </a:p>
        </p:txBody>
      </p:sp>
    </p:spTree>
    <p:extLst>
      <p:ext uri="{BB962C8B-B14F-4D97-AF65-F5344CB8AC3E}">
        <p14:creationId xmlns:p14="http://schemas.microsoft.com/office/powerpoint/2010/main" val="3284942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Contact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78565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physical contact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with another person of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sexual nature without the person’s consent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of another’s intimate parts (genitalia, groin, breasts, buttocks)</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a person with one’s own intimate parts;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Forcing a person to touch his or her own or another person’s intimate parts </a:t>
            </a:r>
          </a:p>
        </p:txBody>
      </p:sp>
    </p:spTree>
    <p:extLst>
      <p:ext uri="{BB962C8B-B14F-4D97-AF65-F5344CB8AC3E}">
        <p14:creationId xmlns:p14="http://schemas.microsoft.com/office/powerpoint/2010/main" val="3897548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195622366"/>
              </p:ext>
            </p:extLst>
          </p:nvPr>
        </p:nvGraphicFramePr>
        <p:xfrm>
          <a:off x="1587500" y="1421296"/>
          <a:ext cx="9956800" cy="5340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8010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Penetration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26243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penetration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of another’s body parts without the person’s consent.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Penetration of the vagina, anus, or mouth by a penis, object, tongue, finger, or other body part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Contact between the mouth of one person and the genitals or anus of another person </a:t>
            </a:r>
          </a:p>
        </p:txBody>
      </p:sp>
    </p:spTree>
    <p:extLst>
      <p:ext uri="{BB962C8B-B14F-4D97-AF65-F5344CB8AC3E}">
        <p14:creationId xmlns:p14="http://schemas.microsoft.com/office/powerpoint/2010/main" val="3795128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773" y="256312"/>
            <a:ext cx="9956800" cy="1143000"/>
          </a:xfrm>
        </p:spPr>
        <p:txBody>
          <a:bodyPr/>
          <a:lstStyle/>
          <a:p>
            <a:r>
              <a:rPr lang="en-US" b="1" dirty="0"/>
              <a:t>Sexual Harassment (Student on Student)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920427" y="1402637"/>
            <a:ext cx="10661973" cy="353943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 based on sex (including gender stereotypes),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determined by a Reasonable Person to be so severe, pervasive, and objectively offensive that it effectively denies a person equal access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to participate in or to benefit from an institutional education program or activity</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2481379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507" y="56386"/>
            <a:ext cx="9956800" cy="1143000"/>
          </a:xfrm>
        </p:spPr>
        <p:txBody>
          <a:bodyPr/>
          <a:lstStyle/>
          <a:p>
            <a:r>
              <a:rPr lang="en-US" b="1" dirty="0"/>
              <a:t>Sexual Harassment (Other)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1181673" y="1071049"/>
            <a:ext cx="10032643" cy="4955203"/>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based on sex (including gender stereotypes)  that may be any of the following: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Implicitly or explicitly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term or condition of</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employment status in a course program or activity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A basis for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employment or education decisions;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Sufficiently severe, persistent, or pervasive to interfere with one’s work or educational performance creating an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intimidating, hostile, or offensive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work environment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Note: Behavior may rise to the level of a Title IX violation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3809855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Understanding </a:t>
            </a:r>
            <a:br>
              <a:rPr lang="en-US" b="1" dirty="0"/>
            </a:br>
            <a:r>
              <a:rPr lang="en-US" b="1" dirty="0"/>
              <a:t>The Force-Incapacity-Consent Construct </a:t>
            </a:r>
          </a:p>
        </p:txBody>
      </p:sp>
    </p:spTree>
    <p:extLst>
      <p:ext uri="{BB962C8B-B14F-4D97-AF65-F5344CB8AC3E}">
        <p14:creationId xmlns:p14="http://schemas.microsoft.com/office/powerpoint/2010/main" val="265104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of the Construct </a:t>
            </a:r>
          </a:p>
        </p:txBody>
      </p:sp>
      <p:sp>
        <p:nvSpPr>
          <p:cNvPr id="3" name="Content Placeholder 2"/>
          <p:cNvSpPr>
            <a:spLocks noGrp="1"/>
          </p:cNvSpPr>
          <p:nvPr>
            <p:ph idx="1"/>
          </p:nvPr>
        </p:nvSpPr>
        <p:spPr>
          <a:xfrm>
            <a:off x="824248" y="1417639"/>
            <a:ext cx="10758152" cy="4373562"/>
          </a:xfrm>
        </p:spPr>
        <p:txBody>
          <a:bodyPr>
            <a:normAutofit fontScale="70000" lnSpcReduction="20000"/>
          </a:bodyPr>
          <a:lstStyle/>
          <a:p>
            <a:pPr marL="514350" indent="-514350">
              <a:lnSpc>
                <a:spcPct val="160000"/>
              </a:lnSpc>
              <a:buAutoNum type="arabicPeriod"/>
            </a:pPr>
            <a:r>
              <a:rPr lang="en-US" dirty="0"/>
              <a:t>Was </a:t>
            </a:r>
            <a:r>
              <a:rPr lang="en-US" b="1" dirty="0"/>
              <a:t>force</a:t>
            </a:r>
            <a:r>
              <a:rPr lang="en-US" dirty="0"/>
              <a:t> used by the Respondent to engage in the sexual activity? </a:t>
            </a:r>
          </a:p>
          <a:p>
            <a:pPr marL="514350" indent="-514350">
              <a:lnSpc>
                <a:spcPct val="160000"/>
              </a:lnSpc>
              <a:buAutoNum type="arabicPeriod"/>
            </a:pPr>
            <a:r>
              <a:rPr lang="en-US" dirty="0"/>
              <a:t>Was the Complainant </a:t>
            </a:r>
            <a:r>
              <a:rPr lang="en-US" b="1" dirty="0"/>
              <a:t>Incapacitated</a:t>
            </a:r>
            <a:r>
              <a:rPr lang="en-US" dirty="0"/>
              <a:t>? </a:t>
            </a:r>
          </a:p>
          <a:p>
            <a:pPr marL="914400" lvl="1" indent="-514350">
              <a:buFont typeface="+mj-lt"/>
              <a:buAutoNum type="alphaLcParenR"/>
            </a:pPr>
            <a:r>
              <a:rPr lang="en-US" dirty="0"/>
              <a:t>Did the Respondent know OR </a:t>
            </a:r>
          </a:p>
          <a:p>
            <a:pPr marL="914400" lvl="1" indent="-514350">
              <a:lnSpc>
                <a:spcPct val="170000"/>
              </a:lnSpc>
              <a:buAutoNum type="alphaLcParenR"/>
            </a:pPr>
            <a:r>
              <a:rPr lang="en-US" dirty="0"/>
              <a:t>Should the Respondent have known that the Complainant was incapacitated? </a:t>
            </a:r>
          </a:p>
          <a:p>
            <a:pPr marL="514350" indent="-514350">
              <a:lnSpc>
                <a:spcPct val="170000"/>
              </a:lnSpc>
              <a:buAutoNum type="arabicPeriod"/>
            </a:pPr>
            <a:r>
              <a:rPr lang="en-US" dirty="0"/>
              <a:t>What </a:t>
            </a:r>
            <a:r>
              <a:rPr lang="en-US" b="1" dirty="0"/>
              <a:t>clear words or actions </a:t>
            </a:r>
            <a:r>
              <a:rPr lang="en-US" dirty="0"/>
              <a:t>by the Complainant gave the Respondent indication that the </a:t>
            </a:r>
            <a:r>
              <a:rPr lang="en-US" b="1" dirty="0"/>
              <a:t>sexual activity was mutually agreed upon</a:t>
            </a:r>
            <a:r>
              <a:rPr lang="en-US" dirty="0"/>
              <a:t>? </a:t>
            </a:r>
          </a:p>
          <a:p>
            <a:pPr marL="514350" indent="-514350">
              <a:lnSpc>
                <a:spcPct val="170000"/>
              </a:lnSpc>
              <a:buAutoNum type="arabicPeriod"/>
            </a:pPr>
            <a:r>
              <a:rPr lang="en-US" dirty="0"/>
              <a:t>Was the Complainant’s consent </a:t>
            </a:r>
            <a:r>
              <a:rPr lang="en-US" b="1" dirty="0"/>
              <a:t>withdrawn</a:t>
            </a:r>
            <a:r>
              <a:rPr lang="en-US" dirty="0"/>
              <a:t> during the sexual activity?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621673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Consent</a:t>
            </a:r>
            <a:r>
              <a:rPr lang="en-US" dirty="0"/>
              <a:t> </a:t>
            </a:r>
          </a:p>
        </p:txBody>
      </p:sp>
      <p:sp>
        <p:nvSpPr>
          <p:cNvPr id="3" name="Content Placeholder 2"/>
          <p:cNvSpPr>
            <a:spLocks noGrp="1"/>
          </p:cNvSpPr>
          <p:nvPr>
            <p:ph sz="half" idx="1"/>
          </p:nvPr>
        </p:nvSpPr>
        <p:spPr>
          <a:xfrm>
            <a:off x="875763" y="1236372"/>
            <a:ext cx="5423437" cy="4707229"/>
          </a:xfrm>
        </p:spPr>
        <p:txBody>
          <a:bodyPr>
            <a:normAutofit lnSpcReduction="10000"/>
          </a:bodyPr>
          <a:lstStyle/>
          <a:p>
            <a:r>
              <a:rPr lang="en-US" sz="2400" b="1" dirty="0"/>
              <a:t>Words or actions </a:t>
            </a:r>
            <a:r>
              <a:rPr lang="en-US" sz="2400" dirty="0"/>
              <a:t>that show a </a:t>
            </a:r>
            <a:r>
              <a:rPr lang="en-US" sz="2400" b="1" dirty="0"/>
              <a:t>knowing</a:t>
            </a:r>
            <a:r>
              <a:rPr lang="en-US" sz="2400" dirty="0"/>
              <a:t> and </a:t>
            </a:r>
            <a:r>
              <a:rPr lang="en-US" sz="2400" b="1" dirty="0"/>
              <a:t>voluntary</a:t>
            </a:r>
            <a:r>
              <a:rPr lang="en-US" sz="2400" dirty="0"/>
              <a:t> </a:t>
            </a:r>
            <a:r>
              <a:rPr lang="en-US" sz="2400" b="1" dirty="0"/>
              <a:t>willingness</a:t>
            </a:r>
            <a:r>
              <a:rPr lang="en-US" sz="2400" dirty="0"/>
              <a:t> to engage in a </a:t>
            </a:r>
            <a:r>
              <a:rPr lang="en-US" sz="2400" b="1" dirty="0"/>
              <a:t>mutually agreed upon sexual activity </a:t>
            </a:r>
            <a:endParaRPr lang="en-US" sz="2400" dirty="0"/>
          </a:p>
          <a:p>
            <a:pPr marL="0" indent="0">
              <a:buNone/>
            </a:pPr>
            <a:endParaRPr lang="en-US" sz="2000" dirty="0"/>
          </a:p>
          <a:p>
            <a:r>
              <a:rPr lang="en-US" sz="2400" dirty="0"/>
              <a:t>Past consent ≠ Present consent </a:t>
            </a:r>
          </a:p>
          <a:p>
            <a:pPr marL="0" indent="0">
              <a:buNone/>
            </a:pPr>
            <a:endParaRPr lang="en-US" sz="2000" dirty="0"/>
          </a:p>
          <a:p>
            <a:r>
              <a:rPr lang="en-US" sz="2400" dirty="0"/>
              <a:t>The scope of consent matters </a:t>
            </a:r>
          </a:p>
          <a:p>
            <a:pPr marL="0" indent="0">
              <a:buNone/>
            </a:pPr>
            <a:endParaRPr lang="en-US" sz="2000" dirty="0"/>
          </a:p>
          <a:p>
            <a:r>
              <a:rPr lang="en-US" sz="2400" dirty="0"/>
              <a:t>Can be invalidated by: force, intimidation, incapacitation, or withdrawal </a:t>
            </a:r>
          </a:p>
          <a:p>
            <a:endParaRPr lang="en-US" dirty="0"/>
          </a:p>
        </p:txBody>
      </p:sp>
      <p:pic>
        <p:nvPicPr>
          <p:cNvPr id="6" name="Content Placeholder 5" descr="Free illustration: Yes, &lt;strong&gt;Consent&lt;/strong&gt;, Hook, Check Mark - Free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02400" y="1846847"/>
            <a:ext cx="5080000" cy="3850105"/>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607409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Force </a:t>
            </a:r>
          </a:p>
        </p:txBody>
      </p:sp>
      <p:sp>
        <p:nvSpPr>
          <p:cNvPr id="3" name="Content Placeholder 2"/>
          <p:cNvSpPr>
            <a:spLocks noGrp="1"/>
          </p:cNvSpPr>
          <p:nvPr>
            <p:ph idx="1"/>
          </p:nvPr>
        </p:nvSpPr>
        <p:spPr>
          <a:xfrm>
            <a:off x="1257516" y="1303986"/>
            <a:ext cx="9956800" cy="4191000"/>
          </a:xfrm>
        </p:spPr>
        <p:txBody>
          <a:bodyPr>
            <a:normAutofit fontScale="92500"/>
          </a:bodyPr>
          <a:lstStyle/>
          <a:p>
            <a:pPr marL="457200" lvl="0" indent="-457200" defTabSz="457200">
              <a:lnSpc>
                <a:spcPct val="150000"/>
              </a:lnSpc>
              <a:spcBef>
                <a:spcPts val="0"/>
              </a:spcBef>
            </a:pPr>
            <a:r>
              <a:rPr lang="en-US" sz="2800" dirty="0">
                <a:solidFill>
                  <a:prstClr val="black"/>
                </a:solidFill>
                <a:latin typeface="Century Gothic" panose="020B0502020202020204" pitchFamily="34" charset="0"/>
                <a:cs typeface="+mn-cs"/>
              </a:rPr>
              <a:t>Was force used by the </a:t>
            </a:r>
            <a:r>
              <a:rPr lang="en-US" sz="2800" dirty="0">
                <a:solidFill>
                  <a:prstClr val="black"/>
                </a:solidFill>
                <a:latin typeface="Century Gothic" panose="020B0502020202020204" pitchFamily="34" charset="0"/>
              </a:rPr>
              <a:t>Respondent</a:t>
            </a:r>
            <a:r>
              <a:rPr lang="en-US" sz="2800" dirty="0">
                <a:solidFill>
                  <a:prstClr val="black"/>
                </a:solidFill>
                <a:latin typeface="Century Gothic" panose="020B0502020202020204" pitchFamily="34" charset="0"/>
                <a:cs typeface="+mn-cs"/>
              </a:rPr>
              <a:t> to engage in the sexual activity? </a:t>
            </a:r>
          </a:p>
          <a:p>
            <a:pPr marL="457200" lvl="0" indent="-457200" defTabSz="457200">
              <a:lnSpc>
                <a:spcPct val="150000"/>
              </a:lnSpc>
              <a:spcBef>
                <a:spcPts val="0"/>
              </a:spcBef>
            </a:pPr>
            <a:r>
              <a:rPr lang="en-US" sz="2800" dirty="0">
                <a:solidFill>
                  <a:prstClr val="black"/>
                </a:solidFill>
                <a:latin typeface="Century Gothic" panose="020B0502020202020204" pitchFamily="34" charset="0"/>
                <a:cs typeface="+mn-cs"/>
              </a:rPr>
              <a:t>Because consent must be voluntary (an act of free will) consent cannot be obtained through use of force</a:t>
            </a:r>
          </a:p>
          <a:p>
            <a:pPr marL="457200" lvl="0" indent="-457200" defTabSz="457200">
              <a:lnSpc>
                <a:spcPct val="150000"/>
              </a:lnSpc>
              <a:spcBef>
                <a:spcPts val="0"/>
              </a:spcBef>
            </a:pPr>
            <a:r>
              <a:rPr lang="en-US" sz="2800" dirty="0">
                <a:solidFill>
                  <a:prstClr val="black"/>
                </a:solidFill>
                <a:latin typeface="Century Gothic" panose="020B0502020202020204" pitchFamily="34" charset="0"/>
                <a:cs typeface="+mn-cs"/>
              </a:rPr>
              <a:t>Types of Force to consider:</a:t>
            </a:r>
          </a:p>
          <a:p>
            <a:pPr marL="800100" lvl="1" indent="-342900" defTabSz="457200">
              <a:spcBef>
                <a:spcPts val="0"/>
              </a:spcBef>
              <a:buFont typeface="Courier New" panose="02070309020205020404" pitchFamily="49" charset="0"/>
              <a:buChar char="o"/>
            </a:pPr>
            <a:r>
              <a:rPr lang="en-US" sz="2400" dirty="0">
                <a:solidFill>
                  <a:prstClr val="black"/>
                </a:solidFill>
                <a:latin typeface="Century Gothic" panose="020B0502020202020204" pitchFamily="34" charset="0"/>
                <a:ea typeface="ＭＳ Ｐゴシック" charset="0"/>
                <a:cs typeface="+mn-cs"/>
              </a:rPr>
              <a:t>Physical violence -- hitting, restraint, pushing, kicking, etc.</a:t>
            </a:r>
          </a:p>
          <a:p>
            <a:pPr marL="800100" lvl="1" indent="-342900" defTabSz="457200">
              <a:spcBef>
                <a:spcPts val="0"/>
              </a:spcBef>
              <a:buFont typeface="Courier New" panose="02070309020205020404" pitchFamily="49" charset="0"/>
              <a:buChar char="o"/>
            </a:pPr>
            <a:r>
              <a:rPr lang="en-US" sz="2400" dirty="0">
                <a:solidFill>
                  <a:prstClr val="black"/>
                </a:solidFill>
                <a:latin typeface="Century Gothic" panose="020B0502020202020204" pitchFamily="34" charset="0"/>
                <a:ea typeface="ＭＳ Ｐゴシック" charset="0"/>
                <a:cs typeface="+mn-cs"/>
              </a:rPr>
              <a:t>Threats -- anything that gets the other person to do something they wouldn’t ordinarily have done absent the threat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669680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Force Continued </a:t>
            </a:r>
          </a:p>
        </p:txBody>
      </p:sp>
      <p:sp>
        <p:nvSpPr>
          <p:cNvPr id="3" name="Content Placeholder 2"/>
          <p:cNvSpPr>
            <a:spLocks noGrp="1"/>
          </p:cNvSpPr>
          <p:nvPr>
            <p:ph idx="1"/>
          </p:nvPr>
        </p:nvSpPr>
        <p:spPr>
          <a:xfrm>
            <a:off x="587814" y="1590542"/>
            <a:ext cx="10994586" cy="4307981"/>
          </a:xfrm>
        </p:spPr>
        <p:txBody>
          <a:bodyPr>
            <a:normAutofit/>
          </a:bodyPr>
          <a:lstStyle/>
          <a:p>
            <a:pPr marL="914400" lvl="1" indent="-457200">
              <a:buFont typeface="Arial" panose="020B0604020202020204" pitchFamily="34" charset="0"/>
              <a:buChar char="•"/>
            </a:pPr>
            <a:r>
              <a:rPr lang="en-US" b="1" dirty="0">
                <a:latin typeface="Century Gothic" panose="020B0502020202020204" pitchFamily="34" charset="0"/>
                <a:ea typeface="ＭＳ Ｐゴシック" charset="0"/>
              </a:rPr>
              <a:t>Intimidation</a:t>
            </a:r>
            <a:r>
              <a:rPr lang="en-US" dirty="0">
                <a:latin typeface="Century Gothic" panose="020B0502020202020204" pitchFamily="34" charset="0"/>
                <a:ea typeface="ＭＳ Ｐゴシック" charset="0"/>
              </a:rPr>
              <a:t> - an implied threat that menaces and/or causes reasonable fear</a:t>
            </a:r>
          </a:p>
          <a:p>
            <a:pPr lvl="1"/>
            <a:endParaRPr lang="en-US" dirty="0">
              <a:latin typeface="Century Gothic" panose="020B0502020202020204" pitchFamily="34" charset="0"/>
              <a:ea typeface="ＭＳ Ｐゴシック" charset="0"/>
            </a:endParaRPr>
          </a:p>
          <a:p>
            <a:pPr marL="914400" lvl="1" indent="-457200">
              <a:buFont typeface="Arial" panose="020B0604020202020204" pitchFamily="34" charset="0"/>
              <a:buChar char="•"/>
            </a:pPr>
            <a:r>
              <a:rPr lang="en-US" b="1" dirty="0">
                <a:latin typeface="Century Gothic" panose="020B0502020202020204" pitchFamily="34" charset="0"/>
                <a:ea typeface="ＭＳ Ｐゴシック" charset="0"/>
              </a:rPr>
              <a:t>Coercion</a:t>
            </a:r>
            <a:r>
              <a:rPr lang="en-US" dirty="0">
                <a:latin typeface="Century Gothic" panose="020B0502020202020204" pitchFamily="34" charset="0"/>
                <a:ea typeface="ＭＳ Ｐゴシック" charset="0"/>
              </a:rPr>
              <a:t> – the application of an unreasonable amount of pressure for sexual access </a:t>
            </a:r>
          </a:p>
          <a:p>
            <a:pPr lvl="2"/>
            <a:r>
              <a:rPr lang="en-US" dirty="0">
                <a:latin typeface="Century Gothic" panose="020B0502020202020204" pitchFamily="34" charset="0"/>
                <a:ea typeface="ＭＳ Ｐゴシック" charset="0"/>
              </a:rPr>
              <a:t>Consider:</a:t>
            </a:r>
          </a:p>
          <a:p>
            <a:pPr lvl="3"/>
            <a:r>
              <a:rPr lang="en-US" dirty="0">
                <a:latin typeface="Century Gothic" panose="020B0502020202020204" pitchFamily="34" charset="0"/>
                <a:ea typeface="ＭＳ Ｐゴシック" charset="0"/>
              </a:rPr>
              <a:t>Frequency</a:t>
            </a:r>
          </a:p>
          <a:p>
            <a:pPr lvl="3"/>
            <a:r>
              <a:rPr lang="en-US" dirty="0">
                <a:latin typeface="Century Gothic" panose="020B0502020202020204" pitchFamily="34" charset="0"/>
                <a:ea typeface="ＭＳ Ｐゴシック" charset="0"/>
              </a:rPr>
              <a:t>Intensity</a:t>
            </a:r>
          </a:p>
          <a:p>
            <a:pPr lvl="3"/>
            <a:r>
              <a:rPr lang="en-US" dirty="0">
                <a:latin typeface="Century Gothic" panose="020B0502020202020204" pitchFamily="34" charset="0"/>
                <a:ea typeface="ＭＳ Ｐゴシック" charset="0"/>
              </a:rPr>
              <a:t>Duration</a:t>
            </a:r>
          </a:p>
          <a:p>
            <a:pPr lvl="3"/>
            <a:r>
              <a:rPr lang="en-US" dirty="0">
                <a:latin typeface="Century Gothic" panose="020B0502020202020204" pitchFamily="34" charset="0"/>
                <a:ea typeface="ＭＳ Ｐゴシック" charset="0"/>
              </a:rPr>
              <a:t>Isolation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757581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Force Analysis </a:t>
            </a:r>
          </a:p>
        </p:txBody>
      </p:sp>
      <p:sp>
        <p:nvSpPr>
          <p:cNvPr id="3" name="Content Placeholder 2"/>
          <p:cNvSpPr>
            <a:spLocks noGrp="1"/>
          </p:cNvSpPr>
          <p:nvPr>
            <p:ph idx="1"/>
          </p:nvPr>
        </p:nvSpPr>
        <p:spPr>
          <a:xfrm>
            <a:off x="1262743" y="1417639"/>
            <a:ext cx="10319657" cy="4373562"/>
          </a:xfrm>
        </p:spPr>
        <p:txBody>
          <a:bodyPr/>
          <a:lstStyle/>
          <a:p>
            <a:r>
              <a:rPr lang="en-US" dirty="0"/>
              <a:t>Did the Respondent utilize force or intimidation to engage in the sexual activity with the Complainant? </a:t>
            </a:r>
          </a:p>
          <a:p>
            <a:pPr lvl="1"/>
            <a:r>
              <a:rPr lang="en-US" dirty="0"/>
              <a:t>If yes = violation of policy</a:t>
            </a:r>
          </a:p>
          <a:p>
            <a:pPr marL="457200" lvl="1" indent="0">
              <a:buNone/>
            </a:pPr>
            <a:endParaRPr lang="en-US" dirty="0"/>
          </a:p>
          <a:p>
            <a:pPr lvl="1"/>
            <a:r>
              <a:rPr lang="en-US" dirty="0"/>
              <a:t>If no = Move on with the analysis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87534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934" y="317822"/>
            <a:ext cx="9956800" cy="1143000"/>
          </a:xfrm>
        </p:spPr>
        <p:txBody>
          <a:bodyPr/>
          <a:lstStyle/>
          <a:p>
            <a:r>
              <a:rPr lang="en-US" b="1" dirty="0"/>
              <a:t>Consent and the Role of Alcohol and Drugs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070" y="1460822"/>
            <a:ext cx="3305175" cy="2201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pic>
      <p:pic>
        <p:nvPicPr>
          <p:cNvPr id="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334" y="4194175"/>
            <a:ext cx="2524125"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7537" y="1680952"/>
            <a:ext cx="2286000" cy="168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3722" y="4046113"/>
            <a:ext cx="2286000" cy="1597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pic>
    </p:spTree>
    <p:extLst>
      <p:ext uri="{BB962C8B-B14F-4D97-AF65-F5344CB8AC3E}">
        <p14:creationId xmlns:p14="http://schemas.microsoft.com/office/powerpoint/2010/main" val="1339789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Who’s Here in the Room? </a:t>
            </a:r>
          </a:p>
        </p:txBody>
      </p:sp>
      <p:sp>
        <p:nvSpPr>
          <p:cNvPr id="3" name="Content Placeholder 2"/>
          <p:cNvSpPr>
            <a:spLocks noGrp="1"/>
          </p:cNvSpPr>
          <p:nvPr>
            <p:ph sz="half" idx="1"/>
          </p:nvPr>
        </p:nvSpPr>
        <p:spPr>
          <a:xfrm>
            <a:off x="1219200" y="1417639"/>
            <a:ext cx="4876800" cy="4343400"/>
          </a:xfrm>
        </p:spPr>
        <p:txBody>
          <a:bodyPr>
            <a:normAutofit lnSpcReduction="10000"/>
          </a:bodyPr>
          <a:lstStyle/>
          <a:p>
            <a:r>
              <a:rPr lang="en-US" dirty="0"/>
              <a:t>What’s your day job? </a:t>
            </a:r>
          </a:p>
          <a:p>
            <a:pPr marL="0" indent="0">
              <a:buNone/>
            </a:pPr>
            <a:endParaRPr lang="en-US" dirty="0"/>
          </a:p>
          <a:p>
            <a:r>
              <a:rPr lang="en-US" dirty="0"/>
              <a:t>What do you believe it means to be an Investigator? </a:t>
            </a:r>
          </a:p>
          <a:p>
            <a:pPr marL="0" indent="0">
              <a:buNone/>
            </a:pPr>
            <a:endParaRPr lang="en-US" dirty="0"/>
          </a:p>
          <a:p>
            <a:r>
              <a:rPr lang="en-US" dirty="0"/>
              <a:t>Does anyone have prior experience serving on panels or as an investigator? </a:t>
            </a:r>
          </a:p>
        </p:txBody>
      </p:sp>
      <p:pic>
        <p:nvPicPr>
          <p:cNvPr id="6" name="Content Placeholder 5" descr="&lt;strong&gt;People&lt;/strong&gt; Crowd Individuals · Free vector graphic on Pixabay"/>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04000" y="1417639"/>
            <a:ext cx="4795837" cy="4343400"/>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30631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Incapacitation</a:t>
            </a:r>
            <a:r>
              <a:rPr lang="en-US" dirty="0"/>
              <a:t> </a:t>
            </a:r>
          </a:p>
        </p:txBody>
      </p:sp>
      <p:sp>
        <p:nvSpPr>
          <p:cNvPr id="3" name="Content Placeholder 2"/>
          <p:cNvSpPr>
            <a:spLocks noGrp="1"/>
          </p:cNvSpPr>
          <p:nvPr>
            <p:ph sz="half" idx="1"/>
          </p:nvPr>
        </p:nvSpPr>
        <p:spPr>
          <a:xfrm>
            <a:off x="857839" y="1282045"/>
            <a:ext cx="5656083" cy="4661556"/>
          </a:xfrm>
        </p:spPr>
        <p:txBody>
          <a:bodyPr>
            <a:normAutofit lnSpcReduction="10000"/>
          </a:bodyPr>
          <a:lstStyle/>
          <a:p>
            <a:r>
              <a:rPr lang="en-US" dirty="0"/>
              <a:t>Physical and/or mental inability to make informed, rational judgments</a:t>
            </a:r>
          </a:p>
          <a:p>
            <a:pPr lvl="1"/>
            <a:r>
              <a:rPr lang="en-US" dirty="0"/>
              <a:t>Could the Complainant make rational, reasonable decisions ?  </a:t>
            </a:r>
          </a:p>
          <a:p>
            <a:pPr lvl="1"/>
            <a:r>
              <a:rPr lang="en-US" dirty="0"/>
              <a:t>Could the Complainant appreciate the situation and address it consciously? </a:t>
            </a:r>
          </a:p>
          <a:p>
            <a:pPr marL="457200" lvl="1" indent="0">
              <a:buNone/>
            </a:pPr>
            <a:endParaRPr lang="en-US" dirty="0"/>
          </a:p>
          <a:p>
            <a:r>
              <a:rPr lang="en-US" dirty="0"/>
              <a:t>More than mere intoxication or drunkenness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8207" y="1683501"/>
            <a:ext cx="2286000" cy="159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prstDash val="solid"/>
                <a:miter lim="800000"/>
                <a:headEnd type="none" w="med" len="med"/>
                <a:tailEnd type="none" w="med" len="me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1857" y="3763654"/>
            <a:ext cx="2286000" cy="168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000000"/>
                </a:solidFill>
                <a:prstDash val="solid"/>
                <a:miter lim="800000"/>
                <a:headEnd type="none" w="med" len="med"/>
                <a:tailEnd type="none" w="med" len="med"/>
              </a14:hiddenLine>
            </a:ext>
          </a:extLst>
        </p:spPr>
      </p:pic>
    </p:spTree>
    <p:extLst>
      <p:ext uri="{BB962C8B-B14F-4D97-AF65-F5344CB8AC3E}">
        <p14:creationId xmlns:p14="http://schemas.microsoft.com/office/powerpoint/2010/main" val="179771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Determining Incapacitation </a:t>
            </a:r>
          </a:p>
        </p:txBody>
      </p:sp>
      <p:sp>
        <p:nvSpPr>
          <p:cNvPr id="3" name="Content Placeholder 2"/>
          <p:cNvSpPr>
            <a:spLocks noGrp="1"/>
          </p:cNvSpPr>
          <p:nvPr>
            <p:ph idx="1"/>
          </p:nvPr>
        </p:nvSpPr>
        <p:spPr>
          <a:xfrm>
            <a:off x="905070" y="1417639"/>
            <a:ext cx="10393222" cy="4319460"/>
          </a:xfrm>
        </p:spPr>
        <p:txBody>
          <a:bodyPr>
            <a:normAutofit fontScale="92500" lnSpcReduction="10000"/>
          </a:bodyPr>
          <a:lstStyle/>
          <a:p>
            <a:pPr>
              <a:lnSpc>
                <a:spcPct val="90000"/>
              </a:lnSpc>
            </a:pPr>
            <a:r>
              <a:rPr lang="en-US" sz="2800" dirty="0">
                <a:latin typeface="Century Gothic" panose="020B0502020202020204" pitchFamily="34" charset="0"/>
              </a:rPr>
              <a:t>Incapacitation is a determination that will be made after the incident in light of all the facts available </a:t>
            </a:r>
          </a:p>
          <a:p>
            <a:pPr>
              <a:lnSpc>
                <a:spcPct val="90000"/>
              </a:lnSpc>
            </a:pPr>
            <a:endParaRPr lang="en-US" sz="2800" dirty="0">
              <a:latin typeface="Century Gothic" panose="020B0502020202020204" pitchFamily="34" charset="0"/>
            </a:endParaRPr>
          </a:p>
          <a:p>
            <a:pPr>
              <a:lnSpc>
                <a:spcPct val="90000"/>
              </a:lnSpc>
            </a:pPr>
            <a:r>
              <a:rPr lang="en-US" sz="2800" dirty="0">
                <a:latin typeface="Century Gothic" panose="020B0502020202020204" pitchFamily="34" charset="0"/>
              </a:rPr>
              <a:t>Assessing incapacitation is very fact dependent analysis of the incident in question </a:t>
            </a:r>
          </a:p>
          <a:p>
            <a:pPr marL="0" indent="0">
              <a:lnSpc>
                <a:spcPct val="90000"/>
              </a:lnSpc>
              <a:buNone/>
            </a:pPr>
            <a:endParaRPr lang="en-US" sz="2800" dirty="0">
              <a:latin typeface="Century Gothic" panose="020B0502020202020204" pitchFamily="34" charset="0"/>
            </a:endParaRPr>
          </a:p>
          <a:p>
            <a:pPr>
              <a:lnSpc>
                <a:spcPct val="90000"/>
              </a:lnSpc>
            </a:pPr>
            <a:r>
              <a:rPr lang="en-US" sz="2800" dirty="0">
                <a:latin typeface="Century Gothic" panose="020B0502020202020204" pitchFamily="34" charset="0"/>
              </a:rPr>
              <a:t>Various forms of incapacity </a:t>
            </a:r>
          </a:p>
          <a:p>
            <a:pPr lvl="1">
              <a:lnSpc>
                <a:spcPct val="90000"/>
              </a:lnSpc>
            </a:pPr>
            <a:r>
              <a:rPr lang="en-US" sz="2400" dirty="0">
                <a:latin typeface="Century Gothic" panose="020B0502020202020204" pitchFamily="34" charset="0"/>
              </a:rPr>
              <a:t>Alcohol or other drugs </a:t>
            </a:r>
          </a:p>
          <a:p>
            <a:pPr lvl="1">
              <a:lnSpc>
                <a:spcPct val="90000"/>
              </a:lnSpc>
            </a:pPr>
            <a:r>
              <a:rPr lang="en-US" sz="2400" dirty="0">
                <a:latin typeface="Century Gothic" panose="020B0502020202020204" pitchFamily="34" charset="0"/>
              </a:rPr>
              <a:t>Mental/cognitive impairment </a:t>
            </a:r>
          </a:p>
          <a:p>
            <a:pPr lvl="1">
              <a:lnSpc>
                <a:spcPct val="90000"/>
              </a:lnSpc>
            </a:pPr>
            <a:r>
              <a:rPr lang="en-US" sz="2400" dirty="0">
                <a:latin typeface="Century Gothic" panose="020B0502020202020204" pitchFamily="34" charset="0"/>
              </a:rPr>
              <a:t>Injury </a:t>
            </a:r>
          </a:p>
          <a:p>
            <a:pPr lvl="1">
              <a:lnSpc>
                <a:spcPct val="90000"/>
              </a:lnSpc>
            </a:pPr>
            <a:r>
              <a:rPr lang="en-US" sz="2400" dirty="0">
                <a:latin typeface="Century Gothic" panose="020B0502020202020204" pitchFamily="34" charset="0"/>
              </a:rPr>
              <a:t>Sleep </a:t>
            </a:r>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865688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313943"/>
            <a:ext cx="9956800" cy="1143000"/>
          </a:xfrm>
        </p:spPr>
        <p:txBody>
          <a:bodyPr/>
          <a:lstStyle/>
          <a:p>
            <a:r>
              <a:rPr lang="en-US" b="1" dirty="0"/>
              <a:t>Two-Part Incapacitation Analysis </a:t>
            </a:r>
          </a:p>
        </p:txBody>
      </p:sp>
      <p:sp>
        <p:nvSpPr>
          <p:cNvPr id="3" name="Content Placeholder 2"/>
          <p:cNvSpPr>
            <a:spLocks noGrp="1"/>
          </p:cNvSpPr>
          <p:nvPr>
            <p:ph sz="half" idx="1"/>
          </p:nvPr>
        </p:nvSpPr>
        <p:spPr>
          <a:xfrm>
            <a:off x="945881" y="1600200"/>
            <a:ext cx="4876800" cy="4343400"/>
          </a:xfrm>
        </p:spPr>
        <p:txBody>
          <a:bodyPr/>
          <a:lstStyle/>
          <a:p>
            <a:pPr marL="0" indent="0" algn="ctr">
              <a:buNone/>
            </a:pPr>
            <a:r>
              <a:rPr lang="en-US" u="sng" dirty="0"/>
              <a:t>Part One </a:t>
            </a:r>
          </a:p>
          <a:p>
            <a:r>
              <a:rPr lang="en-US" dirty="0"/>
              <a:t>Was the Complainant incapacitated? </a:t>
            </a:r>
          </a:p>
          <a:p>
            <a:endParaRPr lang="en-US" dirty="0"/>
          </a:p>
          <a:p>
            <a:pPr marL="0" indent="0">
              <a:buNone/>
            </a:pPr>
            <a:endParaRPr lang="en-US" sz="2400" dirty="0"/>
          </a:p>
          <a:p>
            <a:pPr marL="0" indent="0">
              <a:buNone/>
            </a:pPr>
            <a:endParaRPr lang="en-US" sz="2400" dirty="0"/>
          </a:p>
          <a:p>
            <a:pPr marL="0" indent="0">
              <a:buNone/>
            </a:pPr>
            <a:endParaRPr lang="en-US" sz="2000" dirty="0"/>
          </a:p>
          <a:p>
            <a:pPr marL="0" indent="0">
              <a:buNone/>
            </a:pPr>
            <a:r>
              <a:rPr lang="en-US" sz="2000" dirty="0">
                <a:solidFill>
                  <a:srgbClr val="FF0000"/>
                </a:solidFill>
              </a:rPr>
              <a:t>Subjective analysis </a:t>
            </a:r>
            <a:r>
              <a:rPr lang="en-US" sz="2000" dirty="0"/>
              <a:t>based on the facts surrounding the incident </a:t>
            </a:r>
          </a:p>
        </p:txBody>
      </p:sp>
      <p:sp>
        <p:nvSpPr>
          <p:cNvPr id="4" name="Content Placeholder 3"/>
          <p:cNvSpPr>
            <a:spLocks noGrp="1"/>
          </p:cNvSpPr>
          <p:nvPr>
            <p:ph sz="half" idx="2"/>
          </p:nvPr>
        </p:nvSpPr>
        <p:spPr/>
        <p:txBody>
          <a:bodyPr/>
          <a:lstStyle/>
          <a:p>
            <a:pPr marL="0" indent="0" algn="ctr">
              <a:buNone/>
            </a:pPr>
            <a:r>
              <a:rPr lang="en-US" u="sng" dirty="0"/>
              <a:t>Part Two </a:t>
            </a:r>
          </a:p>
          <a:p>
            <a:r>
              <a:rPr lang="en-US" dirty="0"/>
              <a:t>Did the Respondent know of the Complainant’s incapacity? </a:t>
            </a:r>
          </a:p>
          <a:p>
            <a:pPr lvl="1"/>
            <a:r>
              <a:rPr lang="en-US" dirty="0"/>
              <a:t>Or would a Reasonable Person have known? </a:t>
            </a:r>
          </a:p>
          <a:p>
            <a:pPr marL="457200" lvl="1" indent="0">
              <a:buNone/>
            </a:pPr>
            <a:endParaRPr lang="en-US" dirty="0"/>
          </a:p>
          <a:p>
            <a:pPr marL="457200" lvl="1" indent="0">
              <a:buNone/>
            </a:pPr>
            <a:r>
              <a:rPr lang="en-US" sz="2000" dirty="0">
                <a:solidFill>
                  <a:srgbClr val="FF0000"/>
                </a:solidFill>
              </a:rPr>
              <a:t>Objective analysis </a:t>
            </a:r>
            <a:r>
              <a:rPr lang="en-US" sz="2000" dirty="0"/>
              <a:t>based on the facts surrounding the incident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321998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32" y="234413"/>
            <a:ext cx="9956800" cy="1143000"/>
          </a:xfrm>
        </p:spPr>
        <p:txBody>
          <a:bodyPr>
            <a:normAutofit fontScale="90000"/>
          </a:bodyPr>
          <a:lstStyle/>
          <a:p>
            <a:r>
              <a:rPr lang="en-US" b="1" dirty="0"/>
              <a:t>Common Factors that Impact </a:t>
            </a:r>
            <a:br>
              <a:rPr lang="en-US" b="1" dirty="0"/>
            </a:br>
            <a:r>
              <a:rPr lang="en-US" b="1" dirty="0"/>
              <a:t>the Effect of Alcohol</a:t>
            </a:r>
          </a:p>
        </p:txBody>
      </p:sp>
      <p:sp>
        <p:nvSpPr>
          <p:cNvPr id="3" name="Content Placeholder 2"/>
          <p:cNvSpPr>
            <a:spLocks noGrp="1"/>
          </p:cNvSpPr>
          <p:nvPr>
            <p:ph sz="half" idx="1"/>
          </p:nvPr>
        </p:nvSpPr>
        <p:spPr>
          <a:xfrm>
            <a:off x="772732" y="1520670"/>
            <a:ext cx="5526468" cy="4525962"/>
          </a:xfrm>
        </p:spPr>
        <p:txBody>
          <a:bodyPr>
            <a:normAutofit/>
          </a:bodyPr>
          <a:lstStyle/>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Rate of consumption</a:t>
            </a:r>
          </a:p>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Strength of drink</a:t>
            </a:r>
          </a:p>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Food in the stomach</a:t>
            </a:r>
          </a:p>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Body Weight </a:t>
            </a:r>
          </a:p>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Body Type – body fat percentage</a:t>
            </a:r>
          </a:p>
          <a:p>
            <a:pPr marL="228600" lvl="0" indent="-228600">
              <a:spcBef>
                <a:spcPts val="1800"/>
              </a:spcBef>
              <a:buClr>
                <a:prstClr val="black">
                  <a:lumMod val="50000"/>
                  <a:lumOff val="50000"/>
                </a:prstClr>
              </a:buClr>
              <a:buFont typeface="Wingdings" pitchFamily="2" charset="2"/>
              <a:buChar char="l"/>
              <a:defRPr/>
            </a:pPr>
            <a:r>
              <a:rPr lang="en-US" sz="2200" dirty="0">
                <a:solidFill>
                  <a:prstClr val="black">
                    <a:lumMod val="75000"/>
                    <a:lumOff val="25000"/>
                  </a:prstClr>
                </a:solidFill>
                <a:latin typeface="Century Gothic" panose="020B0502020202020204" pitchFamily="34" charset="0"/>
              </a:rPr>
              <a:t>Gender</a:t>
            </a:r>
          </a:p>
          <a:p>
            <a:endParaRPr lang="en-US" dirty="0">
              <a:latin typeface="Century Gothic" panose="020B0502020202020204" pitchFamily="34" charset="0"/>
            </a:endParaRPr>
          </a:p>
        </p:txBody>
      </p:sp>
      <p:sp>
        <p:nvSpPr>
          <p:cNvPr id="4" name="Content Placeholder 3"/>
          <p:cNvSpPr>
            <a:spLocks noGrp="1"/>
          </p:cNvSpPr>
          <p:nvPr>
            <p:ph sz="half" idx="2"/>
          </p:nvPr>
        </p:nvSpPr>
        <p:spPr>
          <a:xfrm>
            <a:off x="6502400" y="1417639"/>
            <a:ext cx="5080000" cy="4525961"/>
          </a:xfrm>
        </p:spPr>
        <p:txBody>
          <a:bodyPr>
            <a:normAutofit/>
          </a:bodyPr>
          <a:lstStyle/>
          <a:p>
            <a:pPr marL="22860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Enzymes, hormones, water in body</a:t>
            </a:r>
          </a:p>
          <a:p>
            <a:pPr marL="228600" lvl="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Medications</a:t>
            </a:r>
          </a:p>
          <a:p>
            <a:pPr marL="228600" lvl="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Illness &amp; dehydration</a:t>
            </a:r>
          </a:p>
          <a:p>
            <a:pPr marL="228600" lvl="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Fatigue</a:t>
            </a:r>
          </a:p>
          <a:p>
            <a:pPr marL="228600" lvl="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Caffeine</a:t>
            </a:r>
          </a:p>
          <a:p>
            <a:pPr marL="228600" lvl="0" indent="-228600">
              <a:spcBef>
                <a:spcPts val="1800"/>
              </a:spcBef>
              <a:buClr>
                <a:prstClr val="black">
                  <a:lumMod val="50000"/>
                  <a:lumOff val="50000"/>
                </a:prstClr>
              </a:buClr>
              <a:buSzPct val="70000"/>
              <a:buFont typeface="Wingdings" pitchFamily="2" charset="2"/>
              <a:buChar char="l"/>
            </a:pPr>
            <a:r>
              <a:rPr lang="en-US" sz="2200" dirty="0">
                <a:solidFill>
                  <a:prstClr val="black">
                    <a:lumMod val="75000"/>
                    <a:lumOff val="25000"/>
                  </a:prstClr>
                </a:solidFill>
                <a:latin typeface="Century Gothic" panose="020B0502020202020204" pitchFamily="34" charset="0"/>
              </a:rPr>
              <a:t>Genetics</a:t>
            </a:r>
          </a:p>
          <a:p>
            <a:pPr marL="0" indent="0">
              <a:buNone/>
            </a:pPr>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520921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Possible Signs of Incapacitation </a:t>
            </a:r>
          </a:p>
        </p:txBody>
      </p:sp>
      <p:sp>
        <p:nvSpPr>
          <p:cNvPr id="5" name="Content Placeholder 4"/>
          <p:cNvSpPr>
            <a:spLocks noGrp="1"/>
          </p:cNvSpPr>
          <p:nvPr>
            <p:ph sz="half" idx="1"/>
          </p:nvPr>
        </p:nvSpPr>
        <p:spPr>
          <a:xfrm>
            <a:off x="991673" y="1417639"/>
            <a:ext cx="5307527" cy="4525962"/>
          </a:xfrm>
        </p:spPr>
        <p:txBody>
          <a:bodyPr>
            <a:normAutofit fontScale="70000" lnSpcReduction="20000"/>
          </a:bodyPr>
          <a:lstStyle/>
          <a:p>
            <a:endParaRPr lang="en-US" dirty="0"/>
          </a:p>
          <a:p>
            <a:r>
              <a:rPr lang="en-US" dirty="0"/>
              <a:t>Lack of control over physical movements </a:t>
            </a:r>
          </a:p>
          <a:p>
            <a:pPr lvl="1"/>
            <a:r>
              <a:rPr lang="en-US" dirty="0"/>
              <a:t>Ex. Inability to dress or walk without assistance </a:t>
            </a:r>
          </a:p>
          <a:p>
            <a:pPr>
              <a:lnSpc>
                <a:spcPct val="170000"/>
              </a:lnSpc>
            </a:pPr>
            <a:r>
              <a:rPr lang="en-US" dirty="0"/>
              <a:t>Lack of awareness of circumstances or surroundings </a:t>
            </a:r>
          </a:p>
          <a:p>
            <a:pPr>
              <a:lnSpc>
                <a:spcPct val="170000"/>
              </a:lnSpc>
            </a:pPr>
            <a:r>
              <a:rPr lang="en-US" dirty="0"/>
              <a:t>Inability to communicate coherently </a:t>
            </a:r>
          </a:p>
          <a:p>
            <a:pPr>
              <a:lnSpc>
                <a:spcPct val="170000"/>
              </a:lnSpc>
            </a:pPr>
            <a:r>
              <a:rPr lang="en-US" dirty="0"/>
              <a:t>Vomiting </a:t>
            </a:r>
          </a:p>
          <a:p>
            <a:pPr>
              <a:lnSpc>
                <a:spcPct val="170000"/>
              </a:lnSpc>
            </a:pPr>
            <a:r>
              <a:rPr lang="en-US" dirty="0"/>
              <a:t>Total or intermittent unconsciousness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9" name="Content Placeholder 8" descr="Problem Solving | Guy Harris: The Recovering Enginee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06107" y="1893110"/>
            <a:ext cx="4262907" cy="3381907"/>
          </a:xfrm>
        </p:spPr>
      </p:pic>
    </p:spTree>
    <p:extLst>
      <p:ext uri="{BB962C8B-B14F-4D97-AF65-F5344CB8AC3E}">
        <p14:creationId xmlns:p14="http://schemas.microsoft.com/office/powerpoint/2010/main" val="2577459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274639"/>
            <a:ext cx="9956800" cy="1143000"/>
          </a:xfrm>
        </p:spPr>
        <p:txBody>
          <a:bodyPr/>
          <a:lstStyle/>
          <a:p>
            <a:r>
              <a:rPr lang="en-US" b="1" dirty="0"/>
              <a:t>Respondent’s Awareness </a:t>
            </a:r>
          </a:p>
        </p:txBody>
      </p:sp>
      <p:sp>
        <p:nvSpPr>
          <p:cNvPr id="3" name="Content Placeholder 2"/>
          <p:cNvSpPr>
            <a:spLocks noGrp="1"/>
          </p:cNvSpPr>
          <p:nvPr>
            <p:ph idx="1"/>
          </p:nvPr>
        </p:nvSpPr>
        <p:spPr>
          <a:xfrm>
            <a:off x="1071809" y="1420860"/>
            <a:ext cx="9956800" cy="4191000"/>
          </a:xfrm>
        </p:spPr>
        <p:txBody>
          <a:bodyPr/>
          <a:lstStyle/>
          <a:p>
            <a:r>
              <a:rPr lang="en-US" dirty="0"/>
              <a:t>The Respondent [or a Reasonable Person] must have been aware of the Complainant’s incapacity </a:t>
            </a:r>
          </a:p>
          <a:p>
            <a:pPr marL="0" indent="0">
              <a:buNone/>
            </a:pPr>
            <a:endParaRPr lang="en-US" dirty="0"/>
          </a:p>
          <a:p>
            <a:r>
              <a:rPr lang="en-US" dirty="0"/>
              <a:t>The Respondent’s own intoxication does not negate their obligation to comply with policy standards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432012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126" y="494095"/>
            <a:ext cx="9956800" cy="1143000"/>
          </a:xfrm>
        </p:spPr>
        <p:txBody>
          <a:bodyPr/>
          <a:lstStyle/>
          <a:p>
            <a:r>
              <a:rPr lang="en-US" b="1" dirty="0"/>
              <a:t>Incapacitation Analysis </a:t>
            </a:r>
          </a:p>
        </p:txBody>
      </p:sp>
      <p:sp>
        <p:nvSpPr>
          <p:cNvPr id="6" name="Content Placeholder 5"/>
          <p:cNvSpPr>
            <a:spLocks noGrp="1"/>
          </p:cNvSpPr>
          <p:nvPr>
            <p:ph idx="1"/>
          </p:nvPr>
        </p:nvSpPr>
        <p:spPr>
          <a:xfrm>
            <a:off x="783771" y="1637095"/>
            <a:ext cx="10798629" cy="4373562"/>
          </a:xfrm>
        </p:spPr>
        <p:txBody>
          <a:bodyPr>
            <a:noAutofit/>
          </a:bodyPr>
          <a:lstStyle/>
          <a:p>
            <a:pPr>
              <a:lnSpc>
                <a:spcPct val="170000"/>
              </a:lnSpc>
            </a:pPr>
            <a:r>
              <a:rPr lang="en-US" sz="2000" dirty="0">
                <a:latin typeface="Century Gothic" panose="020B0502020202020204" pitchFamily="34" charset="0"/>
              </a:rPr>
              <a:t>If the Complainant was not incapacitated, move on to the 3</a:t>
            </a:r>
            <a:r>
              <a:rPr lang="en-US" sz="2000" baseline="30000" dirty="0">
                <a:latin typeface="Century Gothic" panose="020B0502020202020204" pitchFamily="34" charset="0"/>
              </a:rPr>
              <a:t>rd</a:t>
            </a:r>
            <a:r>
              <a:rPr lang="en-US" sz="2000" dirty="0">
                <a:latin typeface="Century Gothic" panose="020B0502020202020204" pitchFamily="34" charset="0"/>
              </a:rPr>
              <a:t> question. </a:t>
            </a:r>
          </a:p>
          <a:p>
            <a:pPr>
              <a:lnSpc>
                <a:spcPct val="170000"/>
              </a:lnSpc>
            </a:pPr>
            <a:r>
              <a:rPr lang="en-US" sz="2000" dirty="0">
                <a:latin typeface="Century Gothic" panose="020B0502020202020204" pitchFamily="34" charset="0"/>
              </a:rPr>
              <a:t>If the Complainant was incapacitated, but:</a:t>
            </a:r>
          </a:p>
          <a:p>
            <a:pPr lvl="1">
              <a:lnSpc>
                <a:spcPct val="120000"/>
              </a:lnSpc>
            </a:pPr>
            <a:r>
              <a:rPr lang="en-US" sz="2000" dirty="0">
                <a:latin typeface="Century Gothic" panose="020B0502020202020204" pitchFamily="34" charset="0"/>
                <a:ea typeface="ＭＳ Ｐゴシック" charset="0"/>
              </a:rPr>
              <a:t>The Respondent did not know it = analysis fails. Move on to the 3</a:t>
            </a:r>
            <a:r>
              <a:rPr lang="en-US" sz="2000" baseline="30000" dirty="0">
                <a:latin typeface="Century Gothic" panose="020B0502020202020204" pitchFamily="34" charset="0"/>
                <a:ea typeface="ＭＳ Ｐゴシック" charset="0"/>
              </a:rPr>
              <a:t>rd</a:t>
            </a:r>
            <a:r>
              <a:rPr lang="en-US" sz="2000" dirty="0">
                <a:latin typeface="Century Gothic" panose="020B0502020202020204" pitchFamily="34" charset="0"/>
                <a:ea typeface="ＭＳ Ｐゴシック" charset="0"/>
              </a:rPr>
              <a:t> question.</a:t>
            </a:r>
          </a:p>
          <a:p>
            <a:pPr lvl="1">
              <a:lnSpc>
                <a:spcPct val="120000"/>
              </a:lnSpc>
            </a:pPr>
            <a:r>
              <a:rPr lang="en-US" sz="2000" dirty="0">
                <a:latin typeface="Century Gothic" panose="020B0502020202020204" pitchFamily="34" charset="0"/>
                <a:ea typeface="ＭＳ Ｐゴシック" charset="0"/>
              </a:rPr>
              <a:t>The Respondent should not have known it = analysis fails.  Move on to 3</a:t>
            </a:r>
            <a:r>
              <a:rPr lang="en-US" sz="2000" baseline="30000" dirty="0">
                <a:latin typeface="Century Gothic" panose="020B0502020202020204" pitchFamily="34" charset="0"/>
                <a:ea typeface="ＭＳ Ｐゴシック" charset="0"/>
              </a:rPr>
              <a:t>rd</a:t>
            </a:r>
            <a:r>
              <a:rPr lang="en-US" sz="2000" dirty="0">
                <a:latin typeface="Century Gothic" panose="020B0502020202020204" pitchFamily="34" charset="0"/>
                <a:ea typeface="ＭＳ Ｐゴシック" charset="0"/>
              </a:rPr>
              <a:t> question.</a:t>
            </a:r>
          </a:p>
          <a:p>
            <a:pPr>
              <a:lnSpc>
                <a:spcPct val="170000"/>
              </a:lnSpc>
            </a:pPr>
            <a:r>
              <a:rPr lang="en-US" sz="2000" dirty="0">
                <a:latin typeface="Century Gothic" panose="020B0502020202020204" pitchFamily="34" charset="0"/>
              </a:rPr>
              <a:t>If the Complainant was incapacitated, and:</a:t>
            </a:r>
          </a:p>
          <a:p>
            <a:pPr lvl="1"/>
            <a:r>
              <a:rPr lang="en-US" sz="2000" dirty="0">
                <a:latin typeface="Century Gothic" panose="020B0502020202020204" pitchFamily="34" charset="0"/>
                <a:ea typeface="ＭＳ Ｐゴシック" charset="0"/>
              </a:rPr>
              <a:t>The Respondent actually knew it = violation of policy </a:t>
            </a:r>
          </a:p>
          <a:p>
            <a:pPr lvl="1"/>
            <a:r>
              <a:rPr lang="en-US" sz="2000" dirty="0">
                <a:latin typeface="Century Gothic" panose="020B0502020202020204" pitchFamily="34" charset="0"/>
                <a:ea typeface="ＭＳ Ｐゴシック" charset="0"/>
              </a:rPr>
              <a:t>The Respondent should have known it = violation of policy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891254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Consent</a:t>
            </a:r>
            <a:r>
              <a:rPr lang="en-US" dirty="0"/>
              <a:t> </a:t>
            </a:r>
          </a:p>
        </p:txBody>
      </p:sp>
      <p:sp>
        <p:nvSpPr>
          <p:cNvPr id="3" name="Content Placeholder 2"/>
          <p:cNvSpPr>
            <a:spLocks noGrp="1"/>
          </p:cNvSpPr>
          <p:nvPr>
            <p:ph sz="half" idx="1"/>
          </p:nvPr>
        </p:nvSpPr>
        <p:spPr>
          <a:xfrm>
            <a:off x="868609" y="1417639"/>
            <a:ext cx="4876800" cy="4343400"/>
          </a:xfrm>
        </p:spPr>
        <p:txBody>
          <a:bodyPr/>
          <a:lstStyle/>
          <a:p>
            <a:pPr marL="0" indent="0">
              <a:buNone/>
            </a:pPr>
            <a:endParaRPr lang="en-US" sz="1100" dirty="0">
              <a:latin typeface="Tw Cen MT" charset="0"/>
            </a:endParaRPr>
          </a:p>
          <a:p>
            <a:pPr marL="0" indent="0">
              <a:buNone/>
            </a:pPr>
            <a:endParaRPr lang="en-US" dirty="0">
              <a:latin typeface="Tw Cen MT" charset="0"/>
            </a:endParaRPr>
          </a:p>
          <a:p>
            <a:pPr marL="0" indent="0">
              <a:buNone/>
            </a:pPr>
            <a:r>
              <a:rPr lang="en-US" dirty="0">
                <a:latin typeface="Tw Cen MT" charset="0"/>
              </a:rPr>
              <a:t>What clear words or actions by the Complainant gave the Respondent permission for the specific sexual activity that took place?</a:t>
            </a:r>
          </a:p>
          <a:p>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6" name="Content Placeholder 5" descr="Free illustration: Yes, &lt;strong&gt;Consent&lt;/strong&gt;, Hook, Check Mark - Fre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0" y="1509391"/>
            <a:ext cx="5080000" cy="3850105"/>
          </a:xfrm>
          <a:prstGeom prst="rect">
            <a:avLst/>
          </a:prstGeom>
        </p:spPr>
      </p:pic>
    </p:spTree>
    <p:extLst>
      <p:ext uri="{BB962C8B-B14F-4D97-AF65-F5344CB8AC3E}">
        <p14:creationId xmlns:p14="http://schemas.microsoft.com/office/powerpoint/2010/main" val="2393557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Consent Is…</a:t>
            </a:r>
          </a:p>
        </p:txBody>
      </p:sp>
      <p:sp>
        <p:nvSpPr>
          <p:cNvPr id="3" name="Content Placeholder 2"/>
          <p:cNvSpPr>
            <a:spLocks noGrp="1"/>
          </p:cNvSpPr>
          <p:nvPr>
            <p:ph idx="1"/>
          </p:nvPr>
        </p:nvSpPr>
        <p:spPr/>
        <p:txBody>
          <a:bodyPr/>
          <a:lstStyle/>
          <a:p>
            <a:pPr>
              <a:lnSpc>
                <a:spcPct val="90000"/>
              </a:lnSpc>
            </a:pPr>
            <a:r>
              <a:rPr lang="en-US" dirty="0">
                <a:latin typeface="Tw Cen MT" charset="0"/>
              </a:rPr>
              <a:t>Informed (knowing)</a:t>
            </a:r>
          </a:p>
          <a:p>
            <a:pPr>
              <a:lnSpc>
                <a:spcPct val="90000"/>
              </a:lnSpc>
            </a:pPr>
            <a:r>
              <a:rPr lang="en-US" dirty="0">
                <a:latin typeface="Tw Cen MT" charset="0"/>
              </a:rPr>
              <a:t>Voluntary (freely given)</a:t>
            </a:r>
          </a:p>
          <a:p>
            <a:pPr>
              <a:lnSpc>
                <a:spcPct val="90000"/>
              </a:lnSpc>
            </a:pPr>
            <a:r>
              <a:rPr lang="en-US" dirty="0">
                <a:latin typeface="Tw Cen MT" charset="0"/>
              </a:rPr>
              <a:t>Active (not passive)</a:t>
            </a:r>
          </a:p>
          <a:p>
            <a:pPr>
              <a:lnSpc>
                <a:spcPct val="90000"/>
              </a:lnSpc>
            </a:pPr>
            <a:r>
              <a:rPr lang="en-US" dirty="0">
                <a:latin typeface="Tw Cen MT" charset="0"/>
              </a:rPr>
              <a:t>Clear words or actions</a:t>
            </a:r>
          </a:p>
          <a:p>
            <a:pPr>
              <a:lnSpc>
                <a:spcPct val="90000"/>
              </a:lnSpc>
            </a:pPr>
            <a:r>
              <a:rPr lang="en-US" dirty="0">
                <a:latin typeface="Tw Cen MT" charset="0"/>
              </a:rPr>
              <a:t>Indicates permission to engage in mutually agreed upon (sexual) activity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687898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Rules to Remember </a:t>
            </a:r>
          </a:p>
        </p:txBody>
      </p:sp>
      <p:sp>
        <p:nvSpPr>
          <p:cNvPr id="7" name="Content Placeholder 6"/>
          <p:cNvSpPr>
            <a:spLocks noGrp="1"/>
          </p:cNvSpPr>
          <p:nvPr>
            <p:ph idx="1"/>
          </p:nvPr>
        </p:nvSpPr>
        <p:spPr>
          <a:xfrm>
            <a:off x="1257516" y="1417639"/>
            <a:ext cx="9956800" cy="4191000"/>
          </a:xfrm>
        </p:spPr>
        <p:txBody>
          <a:bodyPr/>
          <a:lstStyle/>
          <a:p>
            <a:pPr>
              <a:spcBef>
                <a:spcPts val="1900"/>
              </a:spcBef>
            </a:pPr>
            <a:r>
              <a:rPr lang="en-US" dirty="0">
                <a:latin typeface="Century Gothic" panose="020B0502020202020204" pitchFamily="34" charset="0"/>
              </a:rPr>
              <a:t>No means no, but nothing also means no  Silence and passivity do not equal permission</a:t>
            </a:r>
          </a:p>
          <a:p>
            <a:pPr>
              <a:spcBef>
                <a:spcPts val="1900"/>
              </a:spcBef>
            </a:pPr>
            <a:r>
              <a:rPr lang="en-US" dirty="0">
                <a:latin typeface="Century Gothic" panose="020B0502020202020204" pitchFamily="34" charset="0"/>
              </a:rPr>
              <a:t>To be valid, consent must be given prior to or contemporaneously with the sexual activity</a:t>
            </a:r>
          </a:p>
          <a:p>
            <a:pPr>
              <a:spcBef>
                <a:spcPts val="1900"/>
              </a:spcBef>
            </a:pPr>
            <a:r>
              <a:rPr lang="en-US" dirty="0">
                <a:latin typeface="Century Gothic" panose="020B0502020202020204" pitchFamily="34" charset="0"/>
              </a:rPr>
              <a:t>Consent can be withdrawn at any time</a:t>
            </a:r>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900457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227" y="274639"/>
            <a:ext cx="9956800" cy="1143000"/>
          </a:xfrm>
        </p:spPr>
        <p:txBody>
          <a:bodyPr/>
          <a:lstStyle/>
          <a:p>
            <a:r>
              <a:rPr lang="en-US" b="1" dirty="0"/>
              <a:t>Primary Function of the Investigator </a:t>
            </a:r>
          </a:p>
        </p:txBody>
      </p:sp>
      <p:sp>
        <p:nvSpPr>
          <p:cNvPr id="3" name="Content Placeholder 2"/>
          <p:cNvSpPr>
            <a:spLocks noGrp="1"/>
          </p:cNvSpPr>
          <p:nvPr>
            <p:ph idx="1"/>
          </p:nvPr>
        </p:nvSpPr>
        <p:spPr>
          <a:xfrm>
            <a:off x="1045308" y="1417639"/>
            <a:ext cx="9956800" cy="4191000"/>
          </a:xfrm>
        </p:spPr>
        <p:txBody>
          <a:bodyPr/>
          <a:lstStyle/>
          <a:p>
            <a:r>
              <a:rPr lang="en-US" dirty="0"/>
              <a:t>Be a neutral fact finder </a:t>
            </a:r>
          </a:p>
          <a:p>
            <a:pPr lvl="1"/>
            <a:r>
              <a:rPr lang="en-US" dirty="0"/>
              <a:t>Hear the facts and circumstances of an alleged policy violation </a:t>
            </a:r>
          </a:p>
          <a:p>
            <a:pPr lvl="1"/>
            <a:r>
              <a:rPr lang="en-US" dirty="0"/>
              <a:t>Gather additional relevant information </a:t>
            </a:r>
          </a:p>
          <a:p>
            <a:r>
              <a:rPr lang="en-US" dirty="0"/>
              <a:t>Determine whether the evidence supports a charge of a policy violation </a:t>
            </a:r>
          </a:p>
          <a:p>
            <a:r>
              <a:rPr lang="en-US" dirty="0"/>
              <a:t>Communicate findings in a clear and concise manner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896340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Withdrawal</a:t>
            </a:r>
            <a:r>
              <a:rPr lang="en-US" dirty="0"/>
              <a:t> </a:t>
            </a:r>
          </a:p>
        </p:txBody>
      </p:sp>
      <p:sp>
        <p:nvSpPr>
          <p:cNvPr id="3" name="Content Placeholder 2"/>
          <p:cNvSpPr>
            <a:spLocks noGrp="1"/>
          </p:cNvSpPr>
          <p:nvPr>
            <p:ph sz="half" idx="1"/>
          </p:nvPr>
        </p:nvSpPr>
        <p:spPr>
          <a:xfrm>
            <a:off x="1081825" y="1417639"/>
            <a:ext cx="5217375" cy="4525962"/>
          </a:xfrm>
        </p:spPr>
        <p:txBody>
          <a:bodyPr>
            <a:normAutofit fontScale="77500" lnSpcReduction="20000"/>
          </a:bodyPr>
          <a:lstStyle/>
          <a:p>
            <a:pPr>
              <a:lnSpc>
                <a:spcPct val="150000"/>
              </a:lnSpc>
            </a:pPr>
            <a:r>
              <a:rPr lang="en-US" dirty="0"/>
              <a:t>Remember consent can be withdrawn at any time </a:t>
            </a:r>
          </a:p>
          <a:p>
            <a:pPr>
              <a:lnSpc>
                <a:spcPct val="150000"/>
              </a:lnSpc>
            </a:pPr>
            <a:r>
              <a:rPr lang="en-US" dirty="0">
                <a:latin typeface="Century Gothic" panose="020B0502020202020204" pitchFamily="34" charset="0"/>
              </a:rPr>
              <a:t>The person withdrawing consent is expected to clearly communicate with words or actions they are withdrawing consent </a:t>
            </a:r>
          </a:p>
          <a:p>
            <a:pPr>
              <a:lnSpc>
                <a:spcPct val="150000"/>
              </a:lnSpc>
            </a:pPr>
            <a:r>
              <a:rPr lang="en-US" dirty="0">
                <a:latin typeface="Century Gothic" panose="020B0502020202020204" pitchFamily="34" charset="0"/>
              </a:rPr>
              <a:t>Other person is required to cease sexual activity until consent is regained </a:t>
            </a:r>
          </a:p>
          <a:p>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7" name="Picture 6" descr="On Consent « Disjointed Think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315" y="2013682"/>
            <a:ext cx="4377917" cy="3064542"/>
          </a:xfrm>
          <a:prstGeom prst="rect">
            <a:avLst/>
          </a:prstGeom>
        </p:spPr>
      </p:pic>
    </p:spTree>
    <p:extLst>
      <p:ext uri="{BB962C8B-B14F-4D97-AF65-F5344CB8AC3E}">
        <p14:creationId xmlns:p14="http://schemas.microsoft.com/office/powerpoint/2010/main" val="2759075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5" name="Content Placeholder 9" descr="Kommentare Blasen Sprechblase · Kostenlose Vektorgrafik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4258" y="645694"/>
            <a:ext cx="7478835" cy="5102747"/>
          </a:xfrm>
          <a:prstGeom prst="rect">
            <a:avLst/>
          </a:prstGeom>
        </p:spPr>
      </p:pic>
      <p:sp>
        <p:nvSpPr>
          <p:cNvPr id="6" name="TextBox 5"/>
          <p:cNvSpPr txBox="1"/>
          <p:nvPr/>
        </p:nvSpPr>
        <p:spPr>
          <a:xfrm flipH="1">
            <a:off x="3674142" y="4400550"/>
            <a:ext cx="8331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7" name="TextBox 6"/>
          <p:cNvSpPr txBox="1"/>
          <p:nvPr/>
        </p:nvSpPr>
        <p:spPr>
          <a:xfrm>
            <a:off x="6376737" y="887329"/>
            <a:ext cx="82717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8" name="TextBox 7"/>
          <p:cNvSpPr txBox="1"/>
          <p:nvPr/>
        </p:nvSpPr>
        <p:spPr>
          <a:xfrm>
            <a:off x="3776410" y="703334"/>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p:cNvSpPr txBox="1"/>
          <p:nvPr/>
        </p:nvSpPr>
        <p:spPr>
          <a:xfrm>
            <a:off x="6467723" y="4400550"/>
            <a:ext cx="9474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p:cNvSpPr txBox="1"/>
          <p:nvPr/>
        </p:nvSpPr>
        <p:spPr>
          <a:xfrm>
            <a:off x="6312816" y="2289996"/>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p:cNvSpPr txBox="1"/>
          <p:nvPr/>
        </p:nvSpPr>
        <p:spPr>
          <a:xfrm>
            <a:off x="8812840" y="700867"/>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4026759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nvGraphicFramePr>
        <p:xfrm>
          <a:off x="2155371" y="1289635"/>
          <a:ext cx="8899071" cy="5132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2590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Investigator Roles &amp; Responsibilities  </a:t>
            </a:r>
          </a:p>
        </p:txBody>
      </p:sp>
      <p:sp>
        <p:nvSpPr>
          <p:cNvPr id="4" name="Slide Number Placeholder 3"/>
          <p:cNvSpPr>
            <a:spLocks noGrp="1"/>
          </p:cNvSpPr>
          <p:nvPr>
            <p:ph type="sldNum" sz="quarter" idx="4294967295"/>
          </p:nvPr>
        </p:nvSpPr>
        <p:spPr>
          <a:xfrm>
            <a:off x="11455400" y="6229350"/>
            <a:ext cx="736600" cy="366713"/>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8653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Role of the Investigator </a:t>
            </a:r>
          </a:p>
        </p:txBody>
      </p:sp>
      <p:sp>
        <p:nvSpPr>
          <p:cNvPr id="3" name="Content Placeholder 2"/>
          <p:cNvSpPr>
            <a:spLocks noGrp="1"/>
          </p:cNvSpPr>
          <p:nvPr>
            <p:ph sz="half" idx="1"/>
          </p:nvPr>
        </p:nvSpPr>
        <p:spPr>
          <a:xfrm>
            <a:off x="1422399" y="1600201"/>
            <a:ext cx="5265271" cy="4343400"/>
          </a:xfrm>
        </p:spPr>
        <p:txBody>
          <a:bodyPr>
            <a:normAutofit fontScale="92500" lnSpcReduction="10000"/>
          </a:bodyPr>
          <a:lstStyle/>
          <a:p>
            <a:r>
              <a:rPr lang="en-US" dirty="0"/>
              <a:t>Fair and unbiased review of matter </a:t>
            </a:r>
          </a:p>
          <a:p>
            <a:pPr marL="0" indent="0">
              <a:buNone/>
            </a:pPr>
            <a:endParaRPr lang="en-US" sz="1600" dirty="0"/>
          </a:p>
          <a:p>
            <a:r>
              <a:rPr lang="en-US" dirty="0"/>
              <a:t>Follow the Policy </a:t>
            </a:r>
          </a:p>
          <a:p>
            <a:pPr lvl="1"/>
            <a:r>
              <a:rPr lang="en-US" dirty="0"/>
              <a:t>Standard of proof</a:t>
            </a:r>
          </a:p>
          <a:p>
            <a:pPr lvl="1"/>
            <a:r>
              <a:rPr lang="en-US" dirty="0"/>
              <a:t>Avoid burden shifting</a:t>
            </a:r>
          </a:p>
          <a:p>
            <a:pPr marL="457200" lvl="1" indent="0">
              <a:buNone/>
            </a:pPr>
            <a:endParaRPr lang="en-US" sz="1800" dirty="0"/>
          </a:p>
          <a:p>
            <a:r>
              <a:rPr lang="en-US" dirty="0"/>
              <a:t>Make </a:t>
            </a:r>
            <a:r>
              <a:rPr lang="en-US"/>
              <a:t>a preliminary determination </a:t>
            </a:r>
            <a:r>
              <a:rPr lang="en-US" dirty="0"/>
              <a:t>regarding the violation(s) and possibly recommend sanction(s)</a:t>
            </a:r>
          </a:p>
        </p:txBody>
      </p:sp>
      <p:pic>
        <p:nvPicPr>
          <p:cNvPr id="6" name="Content Placeholder 5" descr="Miss Hutton's Class Page - *Student Activiti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72400" y="2058416"/>
            <a:ext cx="3289300" cy="2894584"/>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67364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Recognize and Avoid Your Own Bias</a:t>
            </a:r>
          </a:p>
        </p:txBody>
      </p:sp>
      <p:sp>
        <p:nvSpPr>
          <p:cNvPr id="3" name="Content Placeholder 2"/>
          <p:cNvSpPr>
            <a:spLocks noGrp="1"/>
          </p:cNvSpPr>
          <p:nvPr>
            <p:ph sz="half" idx="1"/>
          </p:nvPr>
        </p:nvSpPr>
        <p:spPr>
          <a:xfrm>
            <a:off x="866274" y="1203158"/>
            <a:ext cx="5432926" cy="4740443"/>
          </a:xfrm>
        </p:spPr>
        <p:txBody>
          <a:bodyPr>
            <a:normAutofit lnSpcReduction="10000"/>
          </a:bodyPr>
          <a:lstStyle/>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Role of Alcohol</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Own experiences…</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Student-Athletes</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Fraternity/Sorority Life </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International Students</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Sex/Gender</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Gender Identity</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Race</a:t>
            </a:r>
          </a:p>
          <a:p>
            <a:endParaRPr lang="en-US" dirty="0"/>
          </a:p>
        </p:txBody>
      </p:sp>
      <p:sp>
        <p:nvSpPr>
          <p:cNvPr id="4" name="Content Placeholder 3"/>
          <p:cNvSpPr>
            <a:spLocks noGrp="1"/>
          </p:cNvSpPr>
          <p:nvPr>
            <p:ph sz="half" idx="2"/>
          </p:nvPr>
        </p:nvSpPr>
        <p:spPr>
          <a:xfrm>
            <a:off x="6299200" y="1203158"/>
            <a:ext cx="5283200" cy="4740442"/>
          </a:xfrm>
        </p:spPr>
        <p:txBody>
          <a:bodyPr>
            <a:normAutofit lnSpcReduction="10000"/>
          </a:bodyPr>
          <a:lstStyle/>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Ethnicity </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Nature of the Violation</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Religion or religious beliefs</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Academic Field of Study/Major</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Politics</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Attitude</a:t>
            </a:r>
          </a:p>
          <a:p>
            <a:pPr marL="228600" lvl="0" indent="-228600">
              <a:spcBef>
                <a:spcPts val="2000"/>
              </a:spcBef>
              <a:buClr>
                <a:prstClr val="black">
                  <a:lumMod val="50000"/>
                  <a:lumOff val="50000"/>
                </a:prstClr>
              </a:buClr>
              <a:buSzPct val="70000"/>
              <a:buFont typeface="Wingdings" pitchFamily="2" charset="2"/>
              <a:buChar char="l"/>
            </a:pPr>
            <a:r>
              <a:rPr lang="en-US" sz="2400" dirty="0">
                <a:solidFill>
                  <a:prstClr val="black">
                    <a:lumMod val="75000"/>
                    <a:lumOff val="25000"/>
                  </a:prstClr>
                </a:solidFill>
                <a:latin typeface="Century Gothic" panose="020B0502020202020204" pitchFamily="34" charset="0"/>
                <a:ea typeface="ＭＳ Ｐゴシック" charset="0"/>
                <a:cs typeface="+mn-cs"/>
              </a:rPr>
              <a:t>Others?</a:t>
            </a:r>
          </a:p>
          <a:p>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160602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IX Investigation Overview </a:t>
            </a:r>
          </a:p>
        </p:txBody>
      </p:sp>
    </p:spTree>
    <p:extLst>
      <p:ext uri="{BB962C8B-B14F-4D97-AF65-F5344CB8AC3E}">
        <p14:creationId xmlns:p14="http://schemas.microsoft.com/office/powerpoint/2010/main" val="2447339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3B0B0B0-5A00-4026-AFCE-EA80A08D28B0}"/>
              </a:ext>
            </a:extLst>
          </p:cNvPr>
          <p:cNvSpPr>
            <a:spLocks noGrp="1"/>
          </p:cNvSpPr>
          <p:nvPr>
            <p:ph type="title"/>
          </p:nvPr>
        </p:nvSpPr>
        <p:spPr>
          <a:xfrm>
            <a:off x="1488440" y="277262"/>
            <a:ext cx="9956800" cy="1143000"/>
          </a:xfrm>
        </p:spPr>
        <p:txBody>
          <a:bodyPr/>
          <a:lstStyle/>
          <a:p>
            <a:r>
              <a:rPr lang="en-US" b="1" dirty="0"/>
              <a:t>Steps in the Investigation Process </a:t>
            </a:r>
            <a:endParaRPr lang="en-US" dirty="0"/>
          </a:p>
        </p:txBody>
      </p:sp>
      <p:sp>
        <p:nvSpPr>
          <p:cNvPr id="3" name="Content Placeholder 2">
            <a:extLst>
              <a:ext uri="{FF2B5EF4-FFF2-40B4-BE49-F238E27FC236}">
                <a16:creationId xmlns:a16="http://schemas.microsoft.com/office/drawing/2014/main" id="{2A45232D-E32D-45AB-BE29-8FFF37745A56}"/>
              </a:ext>
            </a:extLst>
          </p:cNvPr>
          <p:cNvSpPr>
            <a:spLocks noGrp="1"/>
          </p:cNvSpPr>
          <p:nvPr>
            <p:ph sz="half" idx="1"/>
          </p:nvPr>
        </p:nvSpPr>
        <p:spPr>
          <a:xfrm>
            <a:off x="746760" y="1420262"/>
            <a:ext cx="5552440" cy="4692317"/>
          </a:xfrm>
        </p:spPr>
        <p:txBody>
          <a:bodyPr>
            <a:normAutofit/>
          </a:bodyPr>
          <a:lstStyle/>
          <a:p>
            <a:r>
              <a:rPr lang="en-US" sz="2400" dirty="0"/>
              <a:t>Report is made </a:t>
            </a:r>
          </a:p>
          <a:p>
            <a:r>
              <a:rPr lang="en-US" sz="2400" dirty="0"/>
              <a:t>Intake by Title IX Coordinator </a:t>
            </a:r>
          </a:p>
          <a:p>
            <a:r>
              <a:rPr lang="en-US" sz="2400" dirty="0"/>
              <a:t>Filing of a Formal Complaint </a:t>
            </a:r>
          </a:p>
          <a:p>
            <a:r>
              <a:rPr lang="en-US" sz="2400" dirty="0"/>
              <a:t>Assignment to the Investigator </a:t>
            </a:r>
          </a:p>
          <a:p>
            <a:r>
              <a:rPr lang="en-US" sz="2400" dirty="0"/>
              <a:t>Development of an Investigation Plan </a:t>
            </a:r>
          </a:p>
          <a:p>
            <a:r>
              <a:rPr lang="en-US" sz="2400" dirty="0"/>
              <a:t>Fact Gathering </a:t>
            </a:r>
          </a:p>
          <a:p>
            <a:r>
              <a:rPr lang="en-US" sz="2400" dirty="0"/>
              <a:t>Analysis of Information &amp; Report Writing </a:t>
            </a:r>
          </a:p>
          <a:p>
            <a:r>
              <a:rPr lang="en-US" sz="2400" dirty="0"/>
              <a:t>Case Resolution/Adjudication </a:t>
            </a:r>
          </a:p>
          <a:p>
            <a:pPr>
              <a:lnSpc>
                <a:spcPct val="90000"/>
              </a:lnSpc>
            </a:pPr>
            <a:endParaRPr lang="en-US" sz="2000" dirty="0"/>
          </a:p>
        </p:txBody>
      </p:sp>
      <p:pic>
        <p:nvPicPr>
          <p:cNvPr id="6" name="Content Placeholder 6" descr="A picture containing table, computer&#10;&#10;Description automatically generated">
            <a:extLst>
              <a:ext uri="{FF2B5EF4-FFF2-40B4-BE49-F238E27FC236}">
                <a16:creationId xmlns:a16="http://schemas.microsoft.com/office/drawing/2014/main" id="{0756DC4F-C43E-430D-B749-BAF98367798C}"/>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502400" y="1866900"/>
            <a:ext cx="5080000" cy="3810000"/>
          </a:xfrm>
          <a:noFill/>
        </p:spPr>
      </p:pic>
      <p:sp>
        <p:nvSpPr>
          <p:cNvPr id="5" name="Slide Number Placeholder 4">
            <a:extLst>
              <a:ext uri="{FF2B5EF4-FFF2-40B4-BE49-F238E27FC236}">
                <a16:creationId xmlns:a16="http://schemas.microsoft.com/office/drawing/2014/main" id="{D106D4C9-A9AF-4C5E-896F-377B0BEF1238}"/>
              </a:ext>
            </a:extLst>
          </p:cNvPr>
          <p:cNvSpPr>
            <a:spLocks noGrp="1"/>
          </p:cNvSpPr>
          <p:nvPr>
            <p:ph type="sldNum" sz="quarter" idx="10"/>
          </p:nvPr>
        </p:nvSpPr>
        <p:spPr>
          <a:xfrm>
            <a:off x="10846232" y="6230114"/>
            <a:ext cx="736168" cy="366183"/>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60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031436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Complaint Intake </a:t>
            </a:r>
          </a:p>
        </p:txBody>
      </p:sp>
      <p:sp>
        <p:nvSpPr>
          <p:cNvPr id="3" name="Content Placeholder 2"/>
          <p:cNvSpPr>
            <a:spLocks noGrp="1"/>
          </p:cNvSpPr>
          <p:nvPr>
            <p:ph sz="half" idx="1"/>
          </p:nvPr>
        </p:nvSpPr>
        <p:spPr>
          <a:xfrm>
            <a:off x="806938" y="1417639"/>
            <a:ext cx="4876800" cy="4343400"/>
          </a:xfrm>
        </p:spPr>
        <p:txBody>
          <a:bodyPr>
            <a:normAutofit fontScale="70000" lnSpcReduction="20000"/>
          </a:bodyPr>
          <a:lstStyle/>
          <a:p>
            <a:pPr>
              <a:lnSpc>
                <a:spcPct val="150000"/>
              </a:lnSpc>
            </a:pPr>
            <a:r>
              <a:rPr lang="en-US" dirty="0"/>
              <a:t>Typically handled by the Title IX Coordinator </a:t>
            </a:r>
          </a:p>
          <a:p>
            <a:pPr>
              <a:lnSpc>
                <a:spcPct val="150000"/>
              </a:lnSpc>
            </a:pPr>
            <a:r>
              <a:rPr lang="en-US" dirty="0"/>
              <a:t>Determination that the alleged conduct falls within the Sexual Misconduct Policy </a:t>
            </a:r>
          </a:p>
          <a:p>
            <a:pPr>
              <a:lnSpc>
                <a:spcPct val="150000"/>
              </a:lnSpc>
            </a:pPr>
            <a:r>
              <a:rPr lang="en-US" dirty="0"/>
              <a:t>May determine which process to follow </a:t>
            </a:r>
          </a:p>
          <a:p>
            <a:pPr>
              <a:lnSpc>
                <a:spcPct val="150000"/>
              </a:lnSpc>
            </a:pPr>
            <a:r>
              <a:rPr lang="en-US" dirty="0"/>
              <a:t>Identification of the involved parties </a:t>
            </a:r>
          </a:p>
          <a:p>
            <a:pPr>
              <a:lnSpc>
                <a:spcPct val="150000"/>
              </a:lnSpc>
            </a:pPr>
            <a:r>
              <a:rPr lang="en-US" dirty="0">
                <a:solidFill>
                  <a:srgbClr val="FF0000"/>
                </a:solidFill>
              </a:rPr>
              <a:t>IS NOT THE INVESTIGATION </a:t>
            </a:r>
          </a:p>
        </p:txBody>
      </p:sp>
      <p:pic>
        <p:nvPicPr>
          <p:cNvPr id="6" name="Content Placeholder 5" descr="Clipart - Paste Ico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51263" y="1417638"/>
            <a:ext cx="4245673" cy="4343400"/>
          </a:xfrm>
        </p:spPr>
      </p:pic>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858978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Interim Measures </a:t>
            </a:r>
          </a:p>
        </p:txBody>
      </p:sp>
      <p:sp>
        <p:nvSpPr>
          <p:cNvPr id="3" name="Content Placeholder 2"/>
          <p:cNvSpPr>
            <a:spLocks noGrp="1"/>
          </p:cNvSpPr>
          <p:nvPr>
            <p:ph sz="half" idx="1"/>
          </p:nvPr>
        </p:nvSpPr>
        <p:spPr>
          <a:xfrm>
            <a:off x="504967" y="1538501"/>
            <a:ext cx="4976905" cy="4570751"/>
          </a:xfrm>
        </p:spPr>
        <p:txBody>
          <a:bodyPr>
            <a:normAutofit fontScale="70000" lnSpcReduction="20000"/>
          </a:bodyPr>
          <a:lstStyle/>
          <a:p>
            <a:pPr>
              <a:lnSpc>
                <a:spcPct val="160000"/>
              </a:lnSpc>
            </a:pPr>
            <a:r>
              <a:rPr lang="en-US" dirty="0"/>
              <a:t>May be implemented at any point by the Title IX Coordinator </a:t>
            </a:r>
          </a:p>
          <a:p>
            <a:pPr>
              <a:lnSpc>
                <a:spcPct val="160000"/>
              </a:lnSpc>
            </a:pPr>
            <a:r>
              <a:rPr lang="en-US" dirty="0"/>
              <a:t>Must be available to both parties </a:t>
            </a:r>
          </a:p>
          <a:p>
            <a:pPr>
              <a:lnSpc>
                <a:spcPct val="160000"/>
              </a:lnSpc>
            </a:pPr>
            <a:r>
              <a:rPr lang="en-US" dirty="0"/>
              <a:t>Must be implemented in an equitable manner designed to protect the parties and/or the campus community </a:t>
            </a:r>
          </a:p>
          <a:p>
            <a:pPr>
              <a:lnSpc>
                <a:spcPct val="160000"/>
              </a:lnSpc>
            </a:pPr>
            <a:r>
              <a:rPr lang="en-US" b="1" dirty="0"/>
              <a:t>*Require approval of System Director </a:t>
            </a:r>
          </a:p>
          <a:p>
            <a:pPr lvl="1"/>
            <a:endParaRPr lang="en-US" dirty="0"/>
          </a:p>
        </p:txBody>
      </p:sp>
      <p:sp>
        <p:nvSpPr>
          <p:cNvPr id="5" name="Content Placeholder 4"/>
          <p:cNvSpPr>
            <a:spLocks noGrp="1"/>
          </p:cNvSpPr>
          <p:nvPr>
            <p:ph sz="half" idx="2"/>
          </p:nvPr>
        </p:nvSpPr>
        <p:spPr>
          <a:xfrm>
            <a:off x="6134316" y="1171979"/>
            <a:ext cx="5080000" cy="4343400"/>
          </a:xfrm>
        </p:spPr>
        <p:txBody>
          <a:bodyPr>
            <a:normAutofit fontScale="70000" lnSpcReduction="20000"/>
          </a:bodyPr>
          <a:lstStyle/>
          <a:p>
            <a:pPr marL="0" indent="0" algn="ctr">
              <a:buNone/>
            </a:pPr>
            <a:endParaRPr lang="en-US" sz="2400" u="sng" dirty="0">
              <a:solidFill>
                <a:srgbClr val="0038A8"/>
              </a:solidFill>
            </a:endParaRPr>
          </a:p>
          <a:p>
            <a:pPr marL="0" indent="0" algn="ctr">
              <a:buNone/>
            </a:pPr>
            <a:endParaRPr lang="en-US" sz="2400" u="sng" dirty="0">
              <a:solidFill>
                <a:srgbClr val="0038A8"/>
              </a:solidFill>
            </a:endParaRPr>
          </a:p>
          <a:p>
            <a:pPr marL="0" indent="0" algn="ctr">
              <a:buNone/>
            </a:pPr>
            <a:endParaRPr lang="en-US" sz="2900" u="sng" dirty="0">
              <a:solidFill>
                <a:srgbClr val="0038A8"/>
              </a:solidFill>
            </a:endParaRPr>
          </a:p>
          <a:p>
            <a:pPr marL="0" indent="0" algn="ctr">
              <a:buNone/>
            </a:pPr>
            <a:r>
              <a:rPr lang="en-US" sz="2900" u="sng" dirty="0">
                <a:solidFill>
                  <a:srgbClr val="0038A8"/>
                </a:solidFill>
              </a:rPr>
              <a:t>Examples</a:t>
            </a:r>
            <a:r>
              <a:rPr lang="en-US" sz="2900" dirty="0">
                <a:solidFill>
                  <a:srgbClr val="0038A8"/>
                </a:solidFill>
              </a:rPr>
              <a:t> </a:t>
            </a:r>
          </a:p>
          <a:p>
            <a:pPr marL="0" indent="0" algn="ctr">
              <a:buNone/>
            </a:pPr>
            <a:r>
              <a:rPr lang="en-US" sz="2900" dirty="0">
                <a:solidFill>
                  <a:srgbClr val="0038A8"/>
                </a:solidFill>
              </a:rPr>
              <a:t>Housing changes </a:t>
            </a:r>
          </a:p>
          <a:p>
            <a:pPr marL="0" indent="0" algn="ctr">
              <a:buNone/>
            </a:pPr>
            <a:r>
              <a:rPr lang="en-US" sz="2900" dirty="0">
                <a:solidFill>
                  <a:srgbClr val="0038A8"/>
                </a:solidFill>
              </a:rPr>
              <a:t>No Contact Directive </a:t>
            </a:r>
          </a:p>
          <a:p>
            <a:pPr marL="0" indent="0" algn="ctr">
              <a:buNone/>
            </a:pPr>
            <a:r>
              <a:rPr lang="en-US" sz="2900" dirty="0">
                <a:solidFill>
                  <a:srgbClr val="0038A8"/>
                </a:solidFill>
              </a:rPr>
              <a:t>Class changes </a:t>
            </a:r>
          </a:p>
          <a:p>
            <a:pPr marL="0" indent="0" algn="ctr">
              <a:buNone/>
            </a:pPr>
            <a:r>
              <a:rPr lang="en-US" sz="2900" dirty="0">
                <a:solidFill>
                  <a:srgbClr val="0038A8"/>
                </a:solidFill>
              </a:rPr>
              <a:t>Employment schedule or location changes </a:t>
            </a:r>
          </a:p>
          <a:p>
            <a:pPr marL="0" indent="0" algn="ctr">
              <a:buNone/>
            </a:pPr>
            <a:r>
              <a:rPr lang="en-US" sz="2900" dirty="0">
                <a:solidFill>
                  <a:srgbClr val="0038A8"/>
                </a:solidFill>
              </a:rPr>
              <a:t>Administrative Leave </a:t>
            </a:r>
          </a:p>
          <a:p>
            <a:pPr marL="0" indent="0" algn="ctr">
              <a:buNone/>
            </a:pPr>
            <a:r>
              <a:rPr lang="en-US" sz="2900" dirty="0">
                <a:solidFill>
                  <a:srgbClr val="0038A8"/>
                </a:solidFill>
              </a:rPr>
              <a:t>Interim Suspension*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010023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Title IX Overview </a:t>
            </a:r>
          </a:p>
        </p:txBody>
      </p:sp>
    </p:spTree>
    <p:extLst>
      <p:ext uri="{BB962C8B-B14F-4D97-AF65-F5344CB8AC3E}">
        <p14:creationId xmlns:p14="http://schemas.microsoft.com/office/powerpoint/2010/main" val="42849196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A171B-C6EE-4E86-AC59-46720B3F3FF3}"/>
              </a:ext>
            </a:extLst>
          </p:cNvPr>
          <p:cNvSpPr>
            <a:spLocks noGrp="1"/>
          </p:cNvSpPr>
          <p:nvPr>
            <p:ph type="title"/>
          </p:nvPr>
        </p:nvSpPr>
        <p:spPr>
          <a:xfrm>
            <a:off x="1313961" y="255679"/>
            <a:ext cx="9956800" cy="1143000"/>
          </a:xfrm>
        </p:spPr>
        <p:txBody>
          <a:bodyPr>
            <a:normAutofit/>
          </a:bodyPr>
          <a:lstStyle/>
          <a:p>
            <a:r>
              <a:rPr lang="en-US" b="1" dirty="0"/>
              <a:t>Formal Complaint </a:t>
            </a:r>
            <a:r>
              <a:rPr lang="en-US" dirty="0"/>
              <a:t>§106.30</a:t>
            </a:r>
            <a:endParaRPr lang="en-US" b="1" dirty="0"/>
          </a:p>
        </p:txBody>
      </p:sp>
      <p:sp>
        <p:nvSpPr>
          <p:cNvPr id="3" name="Content Placeholder 2">
            <a:extLst>
              <a:ext uri="{FF2B5EF4-FFF2-40B4-BE49-F238E27FC236}">
                <a16:creationId xmlns:a16="http://schemas.microsoft.com/office/drawing/2014/main" id="{66C6004C-0A7C-43BC-89F9-5907D5D09644}"/>
              </a:ext>
            </a:extLst>
          </p:cNvPr>
          <p:cNvSpPr>
            <a:spLocks noGrp="1"/>
          </p:cNvSpPr>
          <p:nvPr>
            <p:ph idx="1"/>
          </p:nvPr>
        </p:nvSpPr>
        <p:spPr>
          <a:xfrm>
            <a:off x="1002323" y="1266092"/>
            <a:ext cx="10580077" cy="4525109"/>
          </a:xfrm>
        </p:spPr>
        <p:txBody>
          <a:bodyPr>
            <a:normAutofit fontScale="92500" lnSpcReduction="20000"/>
          </a:bodyPr>
          <a:lstStyle/>
          <a:p>
            <a:pPr>
              <a:lnSpc>
                <a:spcPct val="150000"/>
              </a:lnSpc>
            </a:pPr>
            <a:r>
              <a:rPr lang="en-US" dirty="0"/>
              <a:t>A document filed by a Complainant OR signed by the Title IX Coordinator </a:t>
            </a:r>
          </a:p>
          <a:p>
            <a:pPr>
              <a:lnSpc>
                <a:spcPct val="150000"/>
              </a:lnSpc>
            </a:pPr>
            <a:r>
              <a:rPr lang="en-US" dirty="0"/>
              <a:t>Alleges Sexual Harassment (Title IX) </a:t>
            </a:r>
          </a:p>
          <a:p>
            <a:pPr>
              <a:lnSpc>
                <a:spcPct val="150000"/>
              </a:lnSpc>
            </a:pPr>
            <a:r>
              <a:rPr lang="en-US" dirty="0"/>
              <a:t>Requests an investigation </a:t>
            </a:r>
          </a:p>
          <a:p>
            <a:pPr>
              <a:lnSpc>
                <a:spcPct val="150000"/>
              </a:lnSpc>
            </a:pPr>
            <a:r>
              <a:rPr lang="en-US" b="1" dirty="0"/>
              <a:t>Note</a:t>
            </a:r>
            <a:r>
              <a:rPr lang="en-US" dirty="0"/>
              <a:t>: must be filed while the Complainant is participating in or attempting to participate in an education program or activity</a:t>
            </a:r>
          </a:p>
        </p:txBody>
      </p:sp>
      <p:sp>
        <p:nvSpPr>
          <p:cNvPr id="4" name="Slide Number Placeholder 3">
            <a:extLst>
              <a:ext uri="{FF2B5EF4-FFF2-40B4-BE49-F238E27FC236}">
                <a16:creationId xmlns:a16="http://schemas.microsoft.com/office/drawing/2014/main" id="{D93F9077-5145-499B-A580-FD7C62A0DB9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908539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669" y="233462"/>
            <a:ext cx="9956800" cy="1143000"/>
          </a:xfrm>
        </p:spPr>
        <p:txBody>
          <a:bodyPr/>
          <a:lstStyle/>
          <a:p>
            <a:r>
              <a:rPr lang="en-US" b="1" dirty="0"/>
              <a:t>Developing an Investigation Plan 	</a:t>
            </a:r>
          </a:p>
        </p:txBody>
      </p:sp>
      <p:sp>
        <p:nvSpPr>
          <p:cNvPr id="3" name="Content Placeholder 2"/>
          <p:cNvSpPr>
            <a:spLocks noGrp="1"/>
          </p:cNvSpPr>
          <p:nvPr>
            <p:ph idx="1"/>
          </p:nvPr>
        </p:nvSpPr>
        <p:spPr>
          <a:xfrm>
            <a:off x="1014938" y="1376462"/>
            <a:ext cx="9956800" cy="4600946"/>
          </a:xfrm>
        </p:spPr>
        <p:txBody>
          <a:bodyPr>
            <a:normAutofit fontScale="85000" lnSpcReduction="10000"/>
          </a:bodyPr>
          <a:lstStyle/>
          <a:p>
            <a:pPr>
              <a:lnSpc>
                <a:spcPct val="150000"/>
              </a:lnSpc>
            </a:pPr>
            <a:r>
              <a:rPr lang="en-US" dirty="0"/>
              <a:t>Review the Complaint Intake and any available information </a:t>
            </a:r>
          </a:p>
          <a:p>
            <a:pPr>
              <a:lnSpc>
                <a:spcPct val="150000"/>
              </a:lnSpc>
            </a:pPr>
            <a:r>
              <a:rPr lang="en-US" dirty="0"/>
              <a:t>Review the Sexual Misconduct Policy </a:t>
            </a:r>
          </a:p>
          <a:p>
            <a:pPr>
              <a:lnSpc>
                <a:spcPct val="150000"/>
              </a:lnSpc>
            </a:pPr>
            <a:r>
              <a:rPr lang="en-US" dirty="0"/>
              <a:t>Review relevant investigation procedures </a:t>
            </a:r>
          </a:p>
          <a:p>
            <a:pPr>
              <a:lnSpc>
                <a:spcPct val="150000"/>
              </a:lnSpc>
            </a:pPr>
            <a:r>
              <a:rPr lang="en-US" dirty="0"/>
              <a:t>Determine order of interviews</a:t>
            </a:r>
          </a:p>
          <a:p>
            <a:pPr>
              <a:lnSpc>
                <a:spcPct val="150000"/>
              </a:lnSpc>
            </a:pPr>
            <a:r>
              <a:rPr lang="en-US" dirty="0"/>
              <a:t>Gather preliminary evidence </a:t>
            </a:r>
          </a:p>
          <a:p>
            <a:pPr>
              <a:lnSpc>
                <a:spcPct val="150000"/>
              </a:lnSpc>
            </a:pPr>
            <a:r>
              <a:rPr lang="en-US" dirty="0"/>
              <a:t>Develop preliminary questions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37858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266700"/>
            <a:ext cx="9956800" cy="1143000"/>
          </a:xfrm>
        </p:spPr>
        <p:txBody>
          <a:bodyPr>
            <a:normAutofit/>
          </a:bodyPr>
          <a:lstStyle/>
          <a:p>
            <a:r>
              <a:rPr lang="en-US" b="1" dirty="0"/>
              <a:t>Key Aspects in the Investigation Process</a:t>
            </a:r>
          </a:p>
        </p:txBody>
      </p:sp>
      <p:sp>
        <p:nvSpPr>
          <p:cNvPr id="5" name="Content Placeholder 4"/>
          <p:cNvSpPr>
            <a:spLocks noGrp="1"/>
          </p:cNvSpPr>
          <p:nvPr>
            <p:ph sz="half" idx="1"/>
          </p:nvPr>
        </p:nvSpPr>
        <p:spPr/>
        <p:txBody>
          <a:bodyPr>
            <a:normAutofit fontScale="92500"/>
          </a:bodyPr>
          <a:lstStyle/>
          <a:p>
            <a:r>
              <a:rPr lang="en-US" dirty="0"/>
              <a:t>Written notice to parties </a:t>
            </a:r>
          </a:p>
          <a:p>
            <a:pPr lvl="1"/>
            <a:r>
              <a:rPr lang="en-US" dirty="0"/>
              <a:t>Pending investigation </a:t>
            </a:r>
          </a:p>
          <a:p>
            <a:pPr lvl="1"/>
            <a:r>
              <a:rPr lang="en-US" dirty="0"/>
              <a:t>Possible charges </a:t>
            </a:r>
          </a:p>
          <a:p>
            <a:pPr lvl="1"/>
            <a:r>
              <a:rPr lang="en-US" dirty="0"/>
              <a:t>Possible sanctions </a:t>
            </a:r>
          </a:p>
          <a:p>
            <a:pPr lvl="1"/>
            <a:r>
              <a:rPr lang="en-US" dirty="0"/>
              <a:t>Available support resources </a:t>
            </a:r>
          </a:p>
          <a:p>
            <a:pPr lvl="1"/>
            <a:r>
              <a:rPr lang="en-US" dirty="0"/>
              <a:t>Identify the assigned investigator </a:t>
            </a:r>
          </a:p>
          <a:p>
            <a:pPr marL="457200" lvl="1" indent="0">
              <a:buNone/>
            </a:pPr>
            <a:endParaRPr lang="en-US" dirty="0"/>
          </a:p>
          <a:p>
            <a:r>
              <a:rPr lang="en-US" dirty="0"/>
              <a:t>Opportunity for written response </a:t>
            </a:r>
          </a:p>
        </p:txBody>
      </p:sp>
      <p:pic>
        <p:nvPicPr>
          <p:cNvPr id="7" name="Content Placeholder 6" descr="10 Reasons to follow European approach - Afro-IP"/>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05600" y="1790700"/>
            <a:ext cx="4876800" cy="3657600"/>
          </a:xfrm>
        </p:spPr>
      </p:pic>
    </p:spTree>
    <p:extLst>
      <p:ext uri="{BB962C8B-B14F-4D97-AF65-F5344CB8AC3E}">
        <p14:creationId xmlns:p14="http://schemas.microsoft.com/office/powerpoint/2010/main" val="2015456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638" y="288016"/>
            <a:ext cx="9956800" cy="1143000"/>
          </a:xfrm>
        </p:spPr>
        <p:txBody>
          <a:bodyPr>
            <a:normAutofit/>
          </a:bodyPr>
          <a:lstStyle/>
          <a:p>
            <a:r>
              <a:rPr lang="en-US" b="1" dirty="0"/>
              <a:t>Key Aspects in the Investigation Process</a:t>
            </a:r>
            <a:endParaRPr lang="en-US" dirty="0"/>
          </a:p>
        </p:txBody>
      </p:sp>
      <p:sp>
        <p:nvSpPr>
          <p:cNvPr id="3" name="Content Placeholder 2"/>
          <p:cNvSpPr>
            <a:spLocks noGrp="1"/>
          </p:cNvSpPr>
          <p:nvPr>
            <p:ph idx="1"/>
          </p:nvPr>
        </p:nvSpPr>
        <p:spPr/>
        <p:txBody>
          <a:bodyPr>
            <a:normAutofit lnSpcReduction="10000"/>
          </a:bodyPr>
          <a:lstStyle/>
          <a:p>
            <a:r>
              <a:rPr lang="en-US" dirty="0"/>
              <a:t>Parties’ right to an Advisor </a:t>
            </a:r>
          </a:p>
          <a:p>
            <a:pPr lvl="1"/>
            <a:r>
              <a:rPr lang="en-US" dirty="0"/>
              <a:t>May be an attorney </a:t>
            </a:r>
          </a:p>
          <a:p>
            <a:pPr lvl="1"/>
            <a:r>
              <a:rPr lang="en-US" dirty="0"/>
              <a:t>Purpose: provide advice and counsel </a:t>
            </a:r>
          </a:p>
          <a:p>
            <a:pPr lvl="1"/>
            <a:endParaRPr lang="en-US" dirty="0"/>
          </a:p>
          <a:p>
            <a:r>
              <a:rPr lang="en-US" dirty="0"/>
              <a:t>Parties’ right to remain silent or otherwise not participate </a:t>
            </a:r>
          </a:p>
          <a:p>
            <a:pPr lvl="1"/>
            <a:r>
              <a:rPr lang="en-US" dirty="0"/>
              <a:t>Non-response = general denial </a:t>
            </a:r>
          </a:p>
          <a:p>
            <a:pPr lvl="1"/>
            <a:r>
              <a:rPr lang="en-US" dirty="0"/>
              <a:t>Non-response ≠ adverse inference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3322908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244478"/>
            <a:ext cx="9956800" cy="1143000"/>
          </a:xfrm>
        </p:spPr>
        <p:txBody>
          <a:bodyPr/>
          <a:lstStyle/>
          <a:p>
            <a:r>
              <a:rPr lang="en-US" b="1" dirty="0"/>
              <a:t>Fact</a:t>
            </a:r>
            <a:r>
              <a:rPr lang="en-US" dirty="0"/>
              <a:t> </a:t>
            </a:r>
            <a:r>
              <a:rPr lang="en-US" b="1" dirty="0"/>
              <a:t>Gathering</a:t>
            </a:r>
            <a:r>
              <a:rPr lang="en-US" dirty="0"/>
              <a:t> </a:t>
            </a:r>
          </a:p>
        </p:txBody>
      </p:sp>
      <p:grpSp>
        <p:nvGrpSpPr>
          <p:cNvPr id="9" name="Group 8"/>
          <p:cNvGrpSpPr/>
          <p:nvPr/>
        </p:nvGrpSpPr>
        <p:grpSpPr>
          <a:xfrm>
            <a:off x="1059233" y="1509675"/>
            <a:ext cx="10369179" cy="3299932"/>
            <a:chOff x="934779" y="1487221"/>
            <a:chExt cx="10369179" cy="3299932"/>
          </a:xfrm>
        </p:grpSpPr>
        <p:sp>
          <p:nvSpPr>
            <p:cNvPr id="10" name="Freeform 9"/>
            <p:cNvSpPr/>
            <p:nvPr/>
          </p:nvSpPr>
          <p:spPr>
            <a:xfrm rot="20493712">
              <a:off x="934779" y="2550501"/>
              <a:ext cx="2830397" cy="1770488"/>
            </a:xfrm>
            <a:custGeom>
              <a:avLst/>
              <a:gdLst>
                <a:gd name="connsiteX0" fmla="*/ 330239 w 3048297"/>
                <a:gd name="connsiteY0" fmla="*/ 0 h 1981393"/>
                <a:gd name="connsiteX1" fmla="*/ 2718058 w 3048297"/>
                <a:gd name="connsiteY1" fmla="*/ 0 h 1981393"/>
                <a:gd name="connsiteX2" fmla="*/ 3048297 w 3048297"/>
                <a:gd name="connsiteY2" fmla="*/ 330239 h 1981393"/>
                <a:gd name="connsiteX3" fmla="*/ 3048297 w 3048297"/>
                <a:gd name="connsiteY3" fmla="*/ 1981393 h 1981393"/>
                <a:gd name="connsiteX4" fmla="*/ 3048297 w 3048297"/>
                <a:gd name="connsiteY4" fmla="*/ 1981393 h 1981393"/>
                <a:gd name="connsiteX5" fmla="*/ 0 w 3048297"/>
                <a:gd name="connsiteY5" fmla="*/ 1981393 h 1981393"/>
                <a:gd name="connsiteX6" fmla="*/ 0 w 3048297"/>
                <a:gd name="connsiteY6" fmla="*/ 1981393 h 1981393"/>
                <a:gd name="connsiteX7" fmla="*/ 0 w 3048297"/>
                <a:gd name="connsiteY7" fmla="*/ 330239 h 1981393"/>
                <a:gd name="connsiteX8" fmla="*/ 330239 w 3048297"/>
                <a:gd name="connsiteY8" fmla="*/ 0 h 19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297" h="1981393">
                  <a:moveTo>
                    <a:pt x="330239" y="0"/>
                  </a:moveTo>
                  <a:lnTo>
                    <a:pt x="2718058" y="0"/>
                  </a:lnTo>
                  <a:cubicBezTo>
                    <a:pt x="2900444" y="0"/>
                    <a:pt x="3048297" y="147853"/>
                    <a:pt x="3048297" y="330239"/>
                  </a:cubicBezTo>
                  <a:lnTo>
                    <a:pt x="3048297" y="1981393"/>
                  </a:lnTo>
                  <a:lnTo>
                    <a:pt x="3048297" y="1981393"/>
                  </a:lnTo>
                  <a:lnTo>
                    <a:pt x="0" y="1981393"/>
                  </a:lnTo>
                  <a:lnTo>
                    <a:pt x="0" y="1981393"/>
                  </a:lnTo>
                  <a:lnTo>
                    <a:pt x="0" y="330239"/>
                  </a:lnTo>
                  <a:cubicBezTo>
                    <a:pt x="0" y="147853"/>
                    <a:pt x="147853" y="0"/>
                    <a:pt x="330239" y="0"/>
                  </a:cubicBez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1983" tIns="155143" rIns="271984" bIns="58420" numCol="1" spcCol="1270" anchor="ctr" anchorCtr="0">
              <a:noAutofit/>
            </a:bodyPr>
            <a:lstStyle/>
            <a:p>
              <a:pPr marL="0" marR="0" lvl="0" indent="0" algn="ctr" defTabSz="2044700" rtl="0" eaLnBrk="1" fontAlgn="auto" latinLnBrk="0" hangingPunct="1">
                <a:lnSpc>
                  <a:spcPct val="90000"/>
                </a:lnSpc>
                <a:spcBef>
                  <a:spcPct val="0"/>
                </a:spcBef>
                <a:spcAft>
                  <a:spcPct val="350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Provided Evidence</a:t>
              </a:r>
            </a:p>
          </p:txBody>
        </p:sp>
        <p:sp>
          <p:nvSpPr>
            <p:cNvPr id="11" name="Freeform 10"/>
            <p:cNvSpPr/>
            <p:nvPr/>
          </p:nvSpPr>
          <p:spPr>
            <a:xfrm>
              <a:off x="4255768" y="1487221"/>
              <a:ext cx="3608746" cy="3299932"/>
            </a:xfrm>
            <a:custGeom>
              <a:avLst/>
              <a:gdLst>
                <a:gd name="connsiteX0" fmla="*/ 510830 w 3466341"/>
                <a:gd name="connsiteY0" fmla="*/ 0 h 3064918"/>
                <a:gd name="connsiteX1" fmla="*/ 2955511 w 3466341"/>
                <a:gd name="connsiteY1" fmla="*/ 0 h 3064918"/>
                <a:gd name="connsiteX2" fmla="*/ 3466341 w 3466341"/>
                <a:gd name="connsiteY2" fmla="*/ 510830 h 3064918"/>
                <a:gd name="connsiteX3" fmla="*/ 3466341 w 3466341"/>
                <a:gd name="connsiteY3" fmla="*/ 3064918 h 3064918"/>
                <a:gd name="connsiteX4" fmla="*/ 3466341 w 3466341"/>
                <a:gd name="connsiteY4" fmla="*/ 3064918 h 3064918"/>
                <a:gd name="connsiteX5" fmla="*/ 0 w 3466341"/>
                <a:gd name="connsiteY5" fmla="*/ 3064918 h 3064918"/>
                <a:gd name="connsiteX6" fmla="*/ 0 w 3466341"/>
                <a:gd name="connsiteY6" fmla="*/ 3064918 h 3064918"/>
                <a:gd name="connsiteX7" fmla="*/ 0 w 3466341"/>
                <a:gd name="connsiteY7" fmla="*/ 510830 h 3064918"/>
                <a:gd name="connsiteX8" fmla="*/ 510830 w 3466341"/>
                <a:gd name="connsiteY8" fmla="*/ 0 h 306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6341" h="3064918">
                  <a:moveTo>
                    <a:pt x="510830" y="0"/>
                  </a:moveTo>
                  <a:lnTo>
                    <a:pt x="2955511" y="0"/>
                  </a:lnTo>
                  <a:cubicBezTo>
                    <a:pt x="3237635" y="0"/>
                    <a:pt x="3466341" y="228706"/>
                    <a:pt x="3466341" y="510830"/>
                  </a:cubicBezTo>
                  <a:lnTo>
                    <a:pt x="3466341" y="3064918"/>
                  </a:lnTo>
                  <a:lnTo>
                    <a:pt x="3466341" y="3064918"/>
                  </a:lnTo>
                  <a:lnTo>
                    <a:pt x="0" y="3064918"/>
                  </a:lnTo>
                  <a:lnTo>
                    <a:pt x="0" y="3064918"/>
                  </a:lnTo>
                  <a:lnTo>
                    <a:pt x="0" y="510830"/>
                  </a:lnTo>
                  <a:cubicBezTo>
                    <a:pt x="0" y="228706"/>
                    <a:pt x="228706" y="0"/>
                    <a:pt x="510830" y="0"/>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4877" tIns="208037" rIns="324877" bIns="58420" numCol="1" spcCol="1270" anchor="ctr" anchorCtr="0">
              <a:noAutofit/>
            </a:bodyPr>
            <a:lstStyle/>
            <a:p>
              <a:pPr marL="0" marR="0" lvl="0" indent="0" algn="ctr" defTabSz="2044700" rtl="0" eaLnBrk="1" fontAlgn="auto" latinLnBrk="0" hangingPunct="1">
                <a:lnSpc>
                  <a:spcPct val="90000"/>
                </a:lnSpc>
                <a:spcBef>
                  <a:spcPct val="0"/>
                </a:spcBef>
                <a:spcAft>
                  <a:spcPct val="3500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Interviews</a:t>
              </a:r>
              <a:r>
                <a:rPr kumimoji="0" lang="en-US" sz="46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2" name="Freeform 11"/>
            <p:cNvSpPr/>
            <p:nvPr/>
          </p:nvSpPr>
          <p:spPr>
            <a:xfrm rot="845768">
              <a:off x="8370920" y="2622172"/>
              <a:ext cx="2933038" cy="1627145"/>
            </a:xfrm>
            <a:custGeom>
              <a:avLst/>
              <a:gdLst>
                <a:gd name="connsiteX0" fmla="*/ 330239 w 3048297"/>
                <a:gd name="connsiteY0" fmla="*/ 0 h 1981393"/>
                <a:gd name="connsiteX1" fmla="*/ 2718058 w 3048297"/>
                <a:gd name="connsiteY1" fmla="*/ 0 h 1981393"/>
                <a:gd name="connsiteX2" fmla="*/ 3048297 w 3048297"/>
                <a:gd name="connsiteY2" fmla="*/ 330239 h 1981393"/>
                <a:gd name="connsiteX3" fmla="*/ 3048297 w 3048297"/>
                <a:gd name="connsiteY3" fmla="*/ 1981393 h 1981393"/>
                <a:gd name="connsiteX4" fmla="*/ 3048297 w 3048297"/>
                <a:gd name="connsiteY4" fmla="*/ 1981393 h 1981393"/>
                <a:gd name="connsiteX5" fmla="*/ 0 w 3048297"/>
                <a:gd name="connsiteY5" fmla="*/ 1981393 h 1981393"/>
                <a:gd name="connsiteX6" fmla="*/ 0 w 3048297"/>
                <a:gd name="connsiteY6" fmla="*/ 1981393 h 1981393"/>
                <a:gd name="connsiteX7" fmla="*/ 0 w 3048297"/>
                <a:gd name="connsiteY7" fmla="*/ 330239 h 1981393"/>
                <a:gd name="connsiteX8" fmla="*/ 330239 w 3048297"/>
                <a:gd name="connsiteY8" fmla="*/ 0 h 19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297" h="1981393">
                  <a:moveTo>
                    <a:pt x="330239" y="0"/>
                  </a:moveTo>
                  <a:lnTo>
                    <a:pt x="2718058" y="0"/>
                  </a:lnTo>
                  <a:cubicBezTo>
                    <a:pt x="2900444" y="0"/>
                    <a:pt x="3048297" y="147853"/>
                    <a:pt x="3048297" y="330239"/>
                  </a:cubicBezTo>
                  <a:lnTo>
                    <a:pt x="3048297" y="1981393"/>
                  </a:lnTo>
                  <a:lnTo>
                    <a:pt x="3048297" y="1981393"/>
                  </a:lnTo>
                  <a:lnTo>
                    <a:pt x="0" y="1981393"/>
                  </a:lnTo>
                  <a:lnTo>
                    <a:pt x="0" y="1981393"/>
                  </a:lnTo>
                  <a:lnTo>
                    <a:pt x="0" y="330239"/>
                  </a:lnTo>
                  <a:cubicBezTo>
                    <a:pt x="0" y="147853"/>
                    <a:pt x="147853" y="0"/>
                    <a:pt x="330239" y="0"/>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1984" tIns="155142" rIns="271983" bIns="58421" numCol="1" spcCol="1270" anchor="ctr" anchorCtr="0">
              <a:noAutofit/>
            </a:bodyPr>
            <a:lstStyle/>
            <a:p>
              <a:pPr marL="0" marR="0" lvl="0" indent="0" algn="ctr" defTabSz="2044700" rtl="0" eaLnBrk="1" fontAlgn="auto" latinLnBrk="0" hangingPunct="1">
                <a:lnSpc>
                  <a:spcPct val="90000"/>
                </a:lnSpc>
                <a:spcBef>
                  <a:spcPct val="0"/>
                </a:spcBef>
                <a:spcAft>
                  <a:spcPct val="350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Additional Evidence</a:t>
              </a:r>
            </a:p>
          </p:txBody>
        </p:sp>
      </p:gr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314865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274639"/>
            <a:ext cx="9956800" cy="1143000"/>
          </a:xfrm>
        </p:spPr>
        <p:txBody>
          <a:bodyPr/>
          <a:lstStyle/>
          <a:p>
            <a:r>
              <a:rPr lang="en-US" b="1" dirty="0"/>
              <a:t>Interview Strategies </a:t>
            </a:r>
          </a:p>
        </p:txBody>
      </p:sp>
      <p:sp>
        <p:nvSpPr>
          <p:cNvPr id="3" name="Content Placeholder 2"/>
          <p:cNvSpPr>
            <a:spLocks noGrp="1"/>
          </p:cNvSpPr>
          <p:nvPr>
            <p:ph idx="1"/>
          </p:nvPr>
        </p:nvSpPr>
        <p:spPr>
          <a:xfrm>
            <a:off x="952716" y="1171109"/>
            <a:ext cx="10908121" cy="4639235"/>
          </a:xfrm>
        </p:spPr>
        <p:txBody>
          <a:bodyPr/>
          <a:lstStyle/>
          <a:p>
            <a:r>
              <a:rPr lang="en-US" dirty="0"/>
              <a:t>Set a professional non-accusatory tone </a:t>
            </a:r>
          </a:p>
          <a:p>
            <a:r>
              <a:rPr lang="en-US" dirty="0"/>
              <a:t>Introduce yourself and outline your role </a:t>
            </a:r>
          </a:p>
          <a:p>
            <a:r>
              <a:rPr lang="en-US" dirty="0"/>
              <a:t>Acknowledge what emotions they may be experiencing </a:t>
            </a:r>
          </a:p>
          <a:p>
            <a:r>
              <a:rPr lang="en-US" dirty="0"/>
              <a:t>Review the amnesty and retaliation policies </a:t>
            </a:r>
          </a:p>
          <a:p>
            <a:r>
              <a:rPr lang="en-US" dirty="0"/>
              <a:t>Outline an expectation of truthfulness</a:t>
            </a:r>
          </a:p>
          <a:p>
            <a:r>
              <a:rPr lang="en-US" dirty="0"/>
              <a:t>Discuss confidentiality  </a:t>
            </a:r>
          </a:p>
          <a:p>
            <a:r>
              <a:rPr lang="en-US" dirty="0"/>
              <a:t>Reminder that there may be follow-up interviews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809543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03CD2-A292-4395-9FF5-E547DFEB119A}"/>
              </a:ext>
            </a:extLst>
          </p:cNvPr>
          <p:cNvSpPr>
            <a:spLocks noGrp="1"/>
          </p:cNvSpPr>
          <p:nvPr>
            <p:ph type="title"/>
          </p:nvPr>
        </p:nvSpPr>
        <p:spPr/>
        <p:txBody>
          <a:bodyPr/>
          <a:lstStyle/>
          <a:p>
            <a:r>
              <a:rPr lang="en-US" b="1" dirty="0"/>
              <a:t>Retaliation and Amnesty Policies </a:t>
            </a:r>
          </a:p>
        </p:txBody>
      </p:sp>
      <p:sp>
        <p:nvSpPr>
          <p:cNvPr id="3" name="Content Placeholder 2">
            <a:extLst>
              <a:ext uri="{FF2B5EF4-FFF2-40B4-BE49-F238E27FC236}">
                <a16:creationId xmlns:a16="http://schemas.microsoft.com/office/drawing/2014/main" id="{CE6D7822-4ECD-45DA-B173-BC44888F3340}"/>
              </a:ext>
            </a:extLst>
          </p:cNvPr>
          <p:cNvSpPr>
            <a:spLocks noGrp="1"/>
          </p:cNvSpPr>
          <p:nvPr>
            <p:ph sz="half" idx="1"/>
          </p:nvPr>
        </p:nvSpPr>
        <p:spPr>
          <a:xfrm>
            <a:off x="1005305" y="1584356"/>
            <a:ext cx="4876800" cy="4343400"/>
          </a:xfrm>
        </p:spPr>
        <p:txBody>
          <a:bodyPr>
            <a:normAutofit/>
          </a:bodyPr>
          <a:lstStyle/>
          <a:p>
            <a:pPr marL="0" indent="0" algn="ctr">
              <a:buNone/>
            </a:pPr>
            <a:r>
              <a:rPr lang="en-US" b="1" dirty="0">
                <a:solidFill>
                  <a:srgbClr val="0070C0"/>
                </a:solidFill>
              </a:rPr>
              <a:t>Anti-Retaliation Policy</a:t>
            </a:r>
          </a:p>
          <a:p>
            <a:r>
              <a:rPr lang="en-US" sz="2400" dirty="0"/>
              <a:t>Applies to students and employees equally</a:t>
            </a:r>
          </a:p>
          <a:p>
            <a:pPr marL="0" indent="0">
              <a:buNone/>
            </a:pPr>
            <a:endParaRPr lang="en-US" sz="2400" dirty="0"/>
          </a:p>
          <a:p>
            <a:r>
              <a:rPr lang="en-US" sz="2400" dirty="0"/>
              <a:t>Individuals involved in the investigation should be free from any adverse action due to their participation </a:t>
            </a:r>
          </a:p>
          <a:p>
            <a:pPr marL="0" indent="0">
              <a:buNone/>
            </a:pPr>
            <a:endParaRPr lang="en-US" sz="2400" dirty="0"/>
          </a:p>
        </p:txBody>
      </p:sp>
      <p:sp>
        <p:nvSpPr>
          <p:cNvPr id="4" name="Content Placeholder 3">
            <a:extLst>
              <a:ext uri="{FF2B5EF4-FFF2-40B4-BE49-F238E27FC236}">
                <a16:creationId xmlns:a16="http://schemas.microsoft.com/office/drawing/2014/main" id="{0C67BFE3-F8D0-4978-84E9-BD050EE13D45}"/>
              </a:ext>
            </a:extLst>
          </p:cNvPr>
          <p:cNvSpPr>
            <a:spLocks noGrp="1"/>
          </p:cNvSpPr>
          <p:nvPr>
            <p:ph sz="half" idx="2"/>
          </p:nvPr>
        </p:nvSpPr>
        <p:spPr>
          <a:xfrm>
            <a:off x="6500388" y="1584356"/>
            <a:ext cx="5082012" cy="4359244"/>
          </a:xfrm>
        </p:spPr>
        <p:txBody>
          <a:bodyPr>
            <a:normAutofit/>
          </a:bodyPr>
          <a:lstStyle/>
          <a:p>
            <a:pPr marL="0" indent="0" algn="ctr">
              <a:buNone/>
            </a:pPr>
            <a:r>
              <a:rPr lang="en-US" b="1" dirty="0">
                <a:solidFill>
                  <a:srgbClr val="0070C0"/>
                </a:solidFill>
              </a:rPr>
              <a:t>Amnesty Policy</a:t>
            </a:r>
          </a:p>
          <a:p>
            <a:r>
              <a:rPr lang="en-US" sz="2400" dirty="0"/>
              <a:t>Only applies to students </a:t>
            </a:r>
          </a:p>
          <a:p>
            <a:pPr marL="0" indent="0">
              <a:buNone/>
            </a:pPr>
            <a:endParaRPr lang="en-US" sz="2400" dirty="0"/>
          </a:p>
          <a:p>
            <a:r>
              <a:rPr lang="en-US" sz="2400" dirty="0"/>
              <a:t>Designed to foster candor during investigations </a:t>
            </a:r>
          </a:p>
          <a:p>
            <a:pPr marL="0" indent="0">
              <a:buNone/>
            </a:pPr>
            <a:endParaRPr lang="en-US" sz="2400" dirty="0"/>
          </a:p>
          <a:p>
            <a:r>
              <a:rPr lang="en-US" sz="2400" dirty="0"/>
              <a:t>Personal usage of drugs or alcohol will not be held against them in disciplinary matters </a:t>
            </a:r>
          </a:p>
        </p:txBody>
      </p:sp>
      <p:sp>
        <p:nvSpPr>
          <p:cNvPr id="5" name="Slide Number Placeholder 4">
            <a:extLst>
              <a:ext uri="{FF2B5EF4-FFF2-40B4-BE49-F238E27FC236}">
                <a16:creationId xmlns:a16="http://schemas.microsoft.com/office/drawing/2014/main" id="{3287FDF5-B764-4CC0-9CC3-78E35392656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2672981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Effective Questioning </a:t>
            </a:r>
          </a:p>
        </p:txBody>
      </p:sp>
      <p:sp>
        <p:nvSpPr>
          <p:cNvPr id="3" name="Content Placeholder 2"/>
          <p:cNvSpPr>
            <a:spLocks noGrp="1"/>
          </p:cNvSpPr>
          <p:nvPr>
            <p:ph sz="half" idx="1"/>
          </p:nvPr>
        </p:nvSpPr>
        <p:spPr>
          <a:xfrm>
            <a:off x="770021" y="1253462"/>
            <a:ext cx="5529179" cy="4690139"/>
          </a:xfrm>
        </p:spPr>
        <p:txBody>
          <a:bodyPr>
            <a:normAutofit/>
          </a:bodyPr>
          <a:lstStyle/>
          <a:p>
            <a:r>
              <a:rPr lang="en-US" sz="3200" dirty="0"/>
              <a:t>Questions should be used to determine:</a:t>
            </a:r>
          </a:p>
          <a:p>
            <a:pPr lvl="2"/>
            <a:r>
              <a:rPr lang="en-US" sz="2400" dirty="0"/>
              <a:t>Who</a:t>
            </a:r>
          </a:p>
          <a:p>
            <a:pPr lvl="2"/>
            <a:r>
              <a:rPr lang="en-US" sz="2400" dirty="0"/>
              <a:t>What</a:t>
            </a:r>
          </a:p>
          <a:p>
            <a:pPr lvl="2"/>
            <a:r>
              <a:rPr lang="en-US" sz="2400" dirty="0"/>
              <a:t>When</a:t>
            </a:r>
          </a:p>
          <a:p>
            <a:pPr lvl="2"/>
            <a:r>
              <a:rPr lang="en-US" sz="2400" dirty="0"/>
              <a:t>Where</a:t>
            </a:r>
          </a:p>
          <a:p>
            <a:pPr lvl="2"/>
            <a:r>
              <a:rPr lang="en-US" sz="2400" dirty="0"/>
              <a:t>How</a:t>
            </a:r>
          </a:p>
          <a:p>
            <a:r>
              <a:rPr lang="en-US" dirty="0"/>
              <a:t>Be mindful of how a question could be perceived and develop them with caution </a:t>
            </a:r>
          </a:p>
        </p:txBody>
      </p:sp>
      <p:pic>
        <p:nvPicPr>
          <p:cNvPr id="6" name="Content Placeholder 5" descr="Evidence-Based-Practice - 7 Step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40600" y="1253462"/>
            <a:ext cx="3505632" cy="4465507"/>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912366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Effective Questioning </a:t>
            </a:r>
          </a:p>
        </p:txBody>
      </p:sp>
      <p:sp>
        <p:nvSpPr>
          <p:cNvPr id="3" name="Content Placeholder 2"/>
          <p:cNvSpPr>
            <a:spLocks noGrp="1"/>
          </p:cNvSpPr>
          <p:nvPr>
            <p:ph sz="half" idx="1"/>
          </p:nvPr>
        </p:nvSpPr>
        <p:spPr>
          <a:xfrm>
            <a:off x="1165860" y="1417639"/>
            <a:ext cx="5133340" cy="4525962"/>
          </a:xfrm>
        </p:spPr>
        <p:txBody>
          <a:bodyPr/>
          <a:lstStyle/>
          <a:p>
            <a:pPr marL="0" indent="0" algn="ctr">
              <a:buNone/>
            </a:pPr>
            <a:r>
              <a:rPr lang="en-US" b="1" dirty="0">
                <a:solidFill>
                  <a:srgbClr val="0070C0"/>
                </a:solidFill>
              </a:rPr>
              <a:t>What are your goals?</a:t>
            </a:r>
            <a:r>
              <a:rPr lang="en-US" dirty="0">
                <a:solidFill>
                  <a:srgbClr val="0070C0"/>
                </a:solidFill>
              </a:rPr>
              <a:t> </a:t>
            </a:r>
          </a:p>
          <a:p>
            <a:pPr marL="0" indent="0" algn="ctr">
              <a:buNone/>
            </a:pPr>
            <a:endParaRPr lang="en-US" sz="1500" dirty="0">
              <a:solidFill>
                <a:srgbClr val="0070C0"/>
              </a:solidFill>
            </a:endParaRPr>
          </a:p>
          <a:p>
            <a:pPr>
              <a:lnSpc>
                <a:spcPct val="150000"/>
              </a:lnSpc>
            </a:pPr>
            <a:r>
              <a:rPr lang="en-US" dirty="0"/>
              <a:t>Learn the facts</a:t>
            </a:r>
          </a:p>
          <a:p>
            <a:pPr>
              <a:lnSpc>
                <a:spcPct val="150000"/>
              </a:lnSpc>
            </a:pPr>
            <a:r>
              <a:rPr lang="en-US" dirty="0"/>
              <a:t>Establish a timeline </a:t>
            </a:r>
          </a:p>
          <a:p>
            <a:pPr>
              <a:lnSpc>
                <a:spcPct val="150000"/>
              </a:lnSpc>
            </a:pPr>
            <a:r>
              <a:rPr lang="en-US" dirty="0"/>
              <a:t>Determine what is more likely than not to have occurred [if possible] 	</a:t>
            </a:r>
          </a:p>
        </p:txBody>
      </p:sp>
      <p:sp>
        <p:nvSpPr>
          <p:cNvPr id="4" name="Content Placeholder 3"/>
          <p:cNvSpPr>
            <a:spLocks noGrp="1"/>
          </p:cNvSpPr>
          <p:nvPr>
            <p:ph sz="half" idx="2"/>
          </p:nvPr>
        </p:nvSpPr>
        <p:spPr>
          <a:xfrm>
            <a:off x="6299200" y="1417639"/>
            <a:ext cx="5283200" cy="4525961"/>
          </a:xfrm>
        </p:spPr>
        <p:txBody>
          <a:bodyPr/>
          <a:lstStyle/>
          <a:p>
            <a:pPr marL="0" indent="0" algn="ctr">
              <a:buNone/>
            </a:pPr>
            <a:r>
              <a:rPr lang="en-US" b="1" dirty="0">
                <a:solidFill>
                  <a:srgbClr val="0070C0"/>
                </a:solidFill>
              </a:rPr>
              <a:t>What are NOT your goals?</a:t>
            </a:r>
          </a:p>
          <a:p>
            <a:pPr marL="0" indent="0" algn="ctr">
              <a:buNone/>
            </a:pPr>
            <a:r>
              <a:rPr lang="en-US" sz="1500" b="1" dirty="0">
                <a:solidFill>
                  <a:srgbClr val="0070C0"/>
                </a:solidFill>
              </a:rPr>
              <a:t> </a:t>
            </a:r>
          </a:p>
          <a:p>
            <a:pPr>
              <a:lnSpc>
                <a:spcPct val="150000"/>
              </a:lnSpc>
            </a:pPr>
            <a:r>
              <a:rPr lang="en-US" dirty="0"/>
              <a:t>Satisfying your curiosity </a:t>
            </a:r>
          </a:p>
          <a:p>
            <a:pPr>
              <a:lnSpc>
                <a:spcPct val="150000"/>
              </a:lnSpc>
            </a:pPr>
            <a:r>
              <a:rPr lang="en-US" dirty="0"/>
              <a:t>Answering every unknown to get the “Truth”</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584442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280337"/>
            <a:ext cx="9956800" cy="1143000"/>
          </a:xfrm>
        </p:spPr>
        <p:txBody>
          <a:bodyPr/>
          <a:lstStyle/>
          <a:p>
            <a:r>
              <a:rPr lang="en-US" b="1" dirty="0"/>
              <a:t>Effective Questioning Tips </a:t>
            </a:r>
            <a:endParaRPr lang="en-US" dirty="0"/>
          </a:p>
        </p:txBody>
      </p:sp>
      <p:sp>
        <p:nvSpPr>
          <p:cNvPr id="3" name="Content Placeholder 2"/>
          <p:cNvSpPr>
            <a:spLocks noGrp="1"/>
          </p:cNvSpPr>
          <p:nvPr>
            <p:ph idx="1"/>
          </p:nvPr>
        </p:nvSpPr>
        <p:spPr>
          <a:xfrm>
            <a:off x="669956" y="1330859"/>
            <a:ext cx="10733150" cy="4413467"/>
          </a:xfrm>
        </p:spPr>
        <p:txBody>
          <a:bodyPr>
            <a:normAutofit fontScale="85000" lnSpcReduction="10000"/>
          </a:bodyPr>
          <a:lstStyle/>
          <a:p>
            <a:pPr>
              <a:lnSpc>
                <a:spcPct val="150000"/>
              </a:lnSpc>
            </a:pPr>
            <a:r>
              <a:rPr lang="en-US" dirty="0"/>
              <a:t>Prepare preliminary/guiding questions in advance </a:t>
            </a:r>
          </a:p>
          <a:p>
            <a:pPr>
              <a:lnSpc>
                <a:spcPct val="150000"/>
              </a:lnSpc>
            </a:pPr>
            <a:r>
              <a:rPr lang="en-US" dirty="0"/>
              <a:t>Ask open-ended questions to start the conversation</a:t>
            </a:r>
          </a:p>
          <a:p>
            <a:pPr lvl="1"/>
            <a:r>
              <a:rPr lang="en-US" dirty="0"/>
              <a:t>What are you able to remember about…?</a:t>
            </a:r>
          </a:p>
          <a:p>
            <a:pPr lvl="1"/>
            <a:r>
              <a:rPr lang="en-US" dirty="0"/>
              <a:t>Tell me more about….</a:t>
            </a:r>
          </a:p>
          <a:p>
            <a:pPr lvl="1"/>
            <a:r>
              <a:rPr lang="en-US" dirty="0"/>
              <a:t>Help me understand your thoughts when….</a:t>
            </a:r>
          </a:p>
          <a:p>
            <a:pPr>
              <a:lnSpc>
                <a:spcPct val="150000"/>
              </a:lnSpc>
            </a:pPr>
            <a:r>
              <a:rPr lang="en-US" dirty="0"/>
              <a:t>LISTEN, ask follow-up questions at the end </a:t>
            </a:r>
          </a:p>
          <a:p>
            <a:pPr lvl="1">
              <a:lnSpc>
                <a:spcPct val="150000"/>
              </a:lnSpc>
            </a:pPr>
            <a:r>
              <a:rPr lang="en-US" dirty="0"/>
              <a:t>Targeted and specific questions </a:t>
            </a:r>
          </a:p>
          <a:p>
            <a:pPr>
              <a:lnSpc>
                <a:spcPct val="150000"/>
              </a:lnSpc>
            </a:pPr>
            <a:r>
              <a:rPr lang="en-US" dirty="0"/>
              <a:t>If you get stuck conduct a recap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76107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IX </a:t>
            </a:r>
          </a:p>
        </p:txBody>
      </p:sp>
      <p:sp>
        <p:nvSpPr>
          <p:cNvPr id="3" name="Content Placeholder 2"/>
          <p:cNvSpPr>
            <a:spLocks noGrp="1"/>
          </p:cNvSpPr>
          <p:nvPr>
            <p:ph idx="1"/>
          </p:nvPr>
        </p:nvSpPr>
        <p:spPr>
          <a:xfrm>
            <a:off x="708338" y="1417639"/>
            <a:ext cx="10874062" cy="4373562"/>
          </a:xfrm>
        </p:spPr>
        <p:txBody>
          <a:bodyPr/>
          <a:lstStyle/>
          <a:p>
            <a:pPr marL="0" lvl="0" indent="0">
              <a:buNone/>
            </a:pPr>
            <a:r>
              <a:rPr lang="en-US" dirty="0"/>
              <a:t>The law states that:</a:t>
            </a:r>
          </a:p>
          <a:p>
            <a:pPr marL="0" lvl="0" indent="0">
              <a:buNone/>
            </a:pPr>
            <a:r>
              <a:rPr lang="en-US" dirty="0"/>
              <a:t>"No person in the United States shall, on the basis of sex, be excluded from participation in, be denied the benefits of, or be subjected to discrimination under any education program or activity receiving Federal financial assistance..."</a:t>
            </a:r>
          </a:p>
          <a:p>
            <a:pPr marL="0" indent="0">
              <a:buNone/>
            </a:pPr>
            <a:r>
              <a:rPr lang="en-US" dirty="0"/>
              <a:t>						—United States Code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7269633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1CD1-40D5-4688-95DD-F40E2FD2E03E}"/>
              </a:ext>
            </a:extLst>
          </p:cNvPr>
          <p:cNvSpPr>
            <a:spLocks noGrp="1"/>
          </p:cNvSpPr>
          <p:nvPr>
            <p:ph type="title"/>
          </p:nvPr>
        </p:nvSpPr>
        <p:spPr>
          <a:xfrm>
            <a:off x="1117600" y="278962"/>
            <a:ext cx="9956800" cy="1143000"/>
          </a:xfrm>
        </p:spPr>
        <p:txBody>
          <a:bodyPr/>
          <a:lstStyle/>
          <a:p>
            <a:r>
              <a:rPr lang="en-US" b="1" dirty="0"/>
              <a:t>Additional Interviewing Tips </a:t>
            </a:r>
          </a:p>
        </p:txBody>
      </p:sp>
      <p:sp>
        <p:nvSpPr>
          <p:cNvPr id="3" name="Content Placeholder 2">
            <a:extLst>
              <a:ext uri="{FF2B5EF4-FFF2-40B4-BE49-F238E27FC236}">
                <a16:creationId xmlns:a16="http://schemas.microsoft.com/office/drawing/2014/main" id="{5D8CDE6B-6E62-4523-A555-983BCFE1F047}"/>
              </a:ext>
            </a:extLst>
          </p:cNvPr>
          <p:cNvSpPr>
            <a:spLocks noGrp="1"/>
          </p:cNvSpPr>
          <p:nvPr>
            <p:ph idx="1"/>
          </p:nvPr>
        </p:nvSpPr>
        <p:spPr>
          <a:xfrm>
            <a:off x="1046179" y="1600201"/>
            <a:ext cx="9956800" cy="4191000"/>
          </a:xfrm>
        </p:spPr>
        <p:txBody>
          <a:bodyPr/>
          <a:lstStyle/>
          <a:p>
            <a:pPr>
              <a:lnSpc>
                <a:spcPct val="150000"/>
              </a:lnSpc>
            </a:pPr>
            <a:r>
              <a:rPr lang="en-US" dirty="0"/>
              <a:t>Don’t be afraid of silence </a:t>
            </a:r>
          </a:p>
          <a:p>
            <a:pPr>
              <a:lnSpc>
                <a:spcPct val="150000"/>
              </a:lnSpc>
            </a:pPr>
            <a:r>
              <a:rPr lang="en-US" dirty="0"/>
              <a:t>Don’t be afraid to ask for clarification </a:t>
            </a:r>
          </a:p>
          <a:p>
            <a:pPr>
              <a:lnSpc>
                <a:spcPct val="150000"/>
              </a:lnSpc>
            </a:pPr>
            <a:r>
              <a:rPr lang="en-US" dirty="0"/>
              <a:t>Take breaks if necessary </a:t>
            </a:r>
          </a:p>
          <a:p>
            <a:pPr>
              <a:lnSpc>
                <a:spcPct val="150000"/>
              </a:lnSpc>
            </a:pPr>
            <a:r>
              <a:rPr lang="en-US" dirty="0"/>
              <a:t>Maintain your professionalism at all times </a:t>
            </a:r>
          </a:p>
          <a:p>
            <a:endParaRPr lang="en-US" dirty="0"/>
          </a:p>
        </p:txBody>
      </p:sp>
      <p:sp>
        <p:nvSpPr>
          <p:cNvPr id="4" name="Slide Number Placeholder 3">
            <a:extLst>
              <a:ext uri="{FF2B5EF4-FFF2-40B4-BE49-F238E27FC236}">
                <a16:creationId xmlns:a16="http://schemas.microsoft.com/office/drawing/2014/main" id="{12995232-5073-4497-BE31-0A23AD21B7D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0229127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Deal With…</a:t>
            </a:r>
          </a:p>
        </p:txBody>
      </p:sp>
      <p:sp>
        <p:nvSpPr>
          <p:cNvPr id="3" name="Content Placeholder 2"/>
          <p:cNvSpPr>
            <a:spLocks noGrp="1"/>
          </p:cNvSpPr>
          <p:nvPr>
            <p:ph sz="half" idx="1"/>
          </p:nvPr>
        </p:nvSpPr>
        <p:spPr>
          <a:xfrm>
            <a:off x="681318" y="1600200"/>
            <a:ext cx="5617882" cy="4343401"/>
          </a:xfrm>
        </p:spPr>
        <p:txBody>
          <a:bodyPr>
            <a:normAutofit lnSpcReduction="10000"/>
          </a:bodyPr>
          <a:lstStyle/>
          <a:p>
            <a:pPr marL="0" indent="0" algn="ctr">
              <a:buNone/>
            </a:pPr>
            <a:r>
              <a:rPr lang="en-US" b="1" dirty="0">
                <a:solidFill>
                  <a:srgbClr val="0070C0"/>
                </a:solidFill>
              </a:rPr>
              <a:t>A Challenging/Reluctant Participant</a:t>
            </a:r>
          </a:p>
          <a:p>
            <a:r>
              <a:rPr lang="en-US" dirty="0"/>
              <a:t>Address their concerns</a:t>
            </a:r>
          </a:p>
          <a:p>
            <a:pPr marL="0" indent="0">
              <a:buNone/>
            </a:pPr>
            <a:r>
              <a:rPr lang="en-US" dirty="0"/>
              <a:t> 	</a:t>
            </a:r>
          </a:p>
          <a:p>
            <a:r>
              <a:rPr lang="en-US" dirty="0"/>
              <a:t>Remain calm and professional </a:t>
            </a:r>
          </a:p>
          <a:p>
            <a:pPr marL="0" indent="0">
              <a:buNone/>
            </a:pPr>
            <a:endParaRPr lang="en-US" dirty="0"/>
          </a:p>
          <a:p>
            <a:r>
              <a:rPr lang="en-US" dirty="0"/>
              <a:t>Explain the advantages of cooperating </a:t>
            </a:r>
          </a:p>
          <a:p>
            <a:endParaRPr lang="en-US" dirty="0"/>
          </a:p>
        </p:txBody>
      </p:sp>
      <p:sp>
        <p:nvSpPr>
          <p:cNvPr id="4" name="Content Placeholder 3"/>
          <p:cNvSpPr>
            <a:spLocks noGrp="1"/>
          </p:cNvSpPr>
          <p:nvPr>
            <p:ph sz="half" idx="2"/>
          </p:nvPr>
        </p:nvSpPr>
        <p:spPr/>
        <p:txBody>
          <a:bodyPr>
            <a:normAutofit lnSpcReduction="10000"/>
          </a:bodyPr>
          <a:lstStyle/>
          <a:p>
            <a:pPr marL="0" indent="0" algn="ctr">
              <a:buNone/>
            </a:pPr>
            <a:r>
              <a:rPr lang="en-US" b="1" dirty="0">
                <a:solidFill>
                  <a:srgbClr val="0070C0"/>
                </a:solidFill>
              </a:rPr>
              <a:t>A Lying Participant</a:t>
            </a:r>
          </a:p>
          <a:p>
            <a:r>
              <a:rPr lang="en-US" dirty="0"/>
              <a:t>Ask them to reconcile inconsistent statements </a:t>
            </a:r>
          </a:p>
          <a:p>
            <a:pPr marL="0" indent="0">
              <a:buNone/>
            </a:pPr>
            <a:endParaRPr lang="en-US" dirty="0"/>
          </a:p>
          <a:p>
            <a:r>
              <a:rPr lang="en-US" dirty="0"/>
              <a:t>Try to determine motivation for lying [fearful, protecting a friend, embarrassed etc.]</a:t>
            </a:r>
          </a:p>
          <a:p>
            <a:pPr marL="0" indent="0">
              <a:buNone/>
            </a:pPr>
            <a:r>
              <a:rPr lang="en-US" dirty="0"/>
              <a:t>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0790354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175" y="274639"/>
            <a:ext cx="9956800" cy="1143000"/>
          </a:xfrm>
        </p:spPr>
        <p:txBody>
          <a:bodyPr/>
          <a:lstStyle/>
          <a:p>
            <a:r>
              <a:rPr lang="en-US" b="1" dirty="0"/>
              <a:t>Note-Taking </a:t>
            </a:r>
          </a:p>
        </p:txBody>
      </p:sp>
      <p:sp>
        <p:nvSpPr>
          <p:cNvPr id="3" name="Content Placeholder 2"/>
          <p:cNvSpPr>
            <a:spLocks noGrp="1"/>
          </p:cNvSpPr>
          <p:nvPr>
            <p:ph sz="half" idx="1"/>
          </p:nvPr>
        </p:nvSpPr>
        <p:spPr>
          <a:xfrm>
            <a:off x="609600" y="1417638"/>
            <a:ext cx="5593975" cy="4812475"/>
          </a:xfrm>
        </p:spPr>
        <p:txBody>
          <a:bodyPr>
            <a:normAutofit/>
          </a:bodyPr>
          <a:lstStyle/>
          <a:p>
            <a:r>
              <a:rPr lang="en-US" dirty="0"/>
              <a:t>Handwritten or electronic record of the interview </a:t>
            </a:r>
          </a:p>
          <a:p>
            <a:pPr lvl="1"/>
            <a:r>
              <a:rPr lang="en-US" dirty="0"/>
              <a:t>Remember you are creating a publicly available record </a:t>
            </a:r>
          </a:p>
          <a:p>
            <a:pPr lvl="1"/>
            <a:r>
              <a:rPr lang="en-US" dirty="0"/>
              <a:t>Try to include verbatim statements  </a:t>
            </a:r>
          </a:p>
          <a:p>
            <a:pPr marL="457200" lvl="1" indent="0">
              <a:buNone/>
            </a:pPr>
            <a:endParaRPr lang="en-US" dirty="0"/>
          </a:p>
          <a:p>
            <a:r>
              <a:rPr lang="en-US" dirty="0"/>
              <a:t>Include the date and names of all those present </a:t>
            </a:r>
          </a:p>
          <a:p>
            <a:pPr marL="0" indent="0">
              <a:buNone/>
            </a:pPr>
            <a:endParaRPr lang="en-US" dirty="0"/>
          </a:p>
        </p:txBody>
      </p:sp>
      <p:pic>
        <p:nvPicPr>
          <p:cNvPr id="6" name="Content Placeholder 5" descr="Best Android apps for taking notes [August 201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02400" y="2088516"/>
            <a:ext cx="5080000" cy="3366768"/>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9535685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274639"/>
            <a:ext cx="9956800" cy="1143000"/>
          </a:xfrm>
        </p:spPr>
        <p:txBody>
          <a:bodyPr/>
          <a:lstStyle/>
          <a:p>
            <a:r>
              <a:rPr lang="en-US" b="1" dirty="0"/>
              <a:t>Note-Taking Considerations </a:t>
            </a:r>
          </a:p>
        </p:txBody>
      </p:sp>
      <p:sp>
        <p:nvSpPr>
          <p:cNvPr id="3" name="Content Placeholder 2"/>
          <p:cNvSpPr>
            <a:spLocks noGrp="1"/>
          </p:cNvSpPr>
          <p:nvPr>
            <p:ph idx="1"/>
          </p:nvPr>
        </p:nvSpPr>
        <p:spPr>
          <a:xfrm>
            <a:off x="889432" y="1417639"/>
            <a:ext cx="9956800" cy="4191000"/>
          </a:xfrm>
        </p:spPr>
        <p:txBody>
          <a:bodyPr/>
          <a:lstStyle/>
          <a:p>
            <a:r>
              <a:rPr lang="en-US" dirty="0"/>
              <a:t>Use of audio recordings </a:t>
            </a:r>
          </a:p>
          <a:p>
            <a:pPr marL="0" indent="0">
              <a:buNone/>
            </a:pPr>
            <a:endParaRPr lang="en-US" dirty="0"/>
          </a:p>
          <a:p>
            <a:r>
              <a:rPr lang="en-US" dirty="0"/>
              <a:t>Sending an interview summary for the participant to review and edit </a:t>
            </a:r>
          </a:p>
          <a:p>
            <a:pPr marL="0" indent="0">
              <a:buNone/>
            </a:pPr>
            <a:endParaRPr lang="en-US" dirty="0"/>
          </a:p>
          <a:p>
            <a:pPr marL="0" indent="0">
              <a:buNone/>
            </a:pPr>
            <a:r>
              <a:rPr lang="en-US" b="1" dirty="0">
                <a:solidFill>
                  <a:srgbClr val="0070C0"/>
                </a:solidFill>
              </a:rPr>
              <a:t>Tip</a:t>
            </a:r>
            <a:r>
              <a:rPr lang="en-US" dirty="0"/>
              <a:t>: Schedule time after an interview to review and type narrative summary </a:t>
            </a:r>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0126313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797" y="274639"/>
            <a:ext cx="9956800" cy="1143000"/>
          </a:xfrm>
        </p:spPr>
        <p:txBody>
          <a:bodyPr/>
          <a:lstStyle/>
          <a:p>
            <a:r>
              <a:rPr lang="en-US" b="1" dirty="0"/>
              <a:t>Evidence Gathering </a:t>
            </a:r>
          </a:p>
        </p:txBody>
      </p:sp>
      <p:sp>
        <p:nvSpPr>
          <p:cNvPr id="3" name="Content Placeholder 2"/>
          <p:cNvSpPr>
            <a:spLocks noGrp="1"/>
          </p:cNvSpPr>
          <p:nvPr>
            <p:ph sz="half" idx="1"/>
          </p:nvPr>
        </p:nvSpPr>
        <p:spPr>
          <a:xfrm>
            <a:off x="878541" y="1237129"/>
            <a:ext cx="10129056" cy="4572000"/>
          </a:xfrm>
        </p:spPr>
        <p:txBody>
          <a:bodyPr/>
          <a:lstStyle/>
          <a:p>
            <a:r>
              <a:rPr lang="en-US" dirty="0"/>
              <a:t>Think of all the places and sources of information </a:t>
            </a:r>
          </a:p>
          <a:p>
            <a:pPr lvl="1"/>
            <a:r>
              <a:rPr lang="en-US" dirty="0"/>
              <a:t>Involved parties, witnesses, physical locations, social media etc. </a:t>
            </a:r>
          </a:p>
          <a:p>
            <a:pPr lvl="1"/>
            <a:r>
              <a:rPr lang="en-US" dirty="0"/>
              <a:t>Be timely </a:t>
            </a:r>
          </a:p>
          <a:p>
            <a:pPr marL="457200" lvl="1" indent="0">
              <a:buNone/>
            </a:pPr>
            <a:endParaRPr lang="en-US" dirty="0"/>
          </a:p>
          <a:p>
            <a:r>
              <a:rPr lang="en-US" dirty="0"/>
              <a:t>Document who provided what and when </a:t>
            </a:r>
          </a:p>
          <a:p>
            <a:pPr marL="0" indent="0">
              <a:buNone/>
            </a:pPr>
            <a:endParaRPr lang="en-US" dirty="0"/>
          </a:p>
          <a:p>
            <a:r>
              <a:rPr lang="en-US" dirty="0"/>
              <a:t>Consider verifying the evidence provided </a:t>
            </a:r>
          </a:p>
          <a:p>
            <a:pPr lvl="1"/>
            <a:r>
              <a:rPr lang="en-US" dirty="0"/>
              <a:t>Phone numbers, social media accounts, etc.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5817847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Understanding Evidence </a:t>
            </a:r>
          </a:p>
        </p:txBody>
      </p:sp>
      <p:sp>
        <p:nvSpPr>
          <p:cNvPr id="3" name="Content Placeholder 2"/>
          <p:cNvSpPr>
            <a:spLocks noGrp="1"/>
          </p:cNvSpPr>
          <p:nvPr>
            <p:ph idx="1"/>
          </p:nvPr>
        </p:nvSpPr>
        <p:spPr>
          <a:xfrm>
            <a:off x="936171" y="1240971"/>
            <a:ext cx="10646229" cy="4550230"/>
          </a:xfrm>
        </p:spPr>
        <p:txBody>
          <a:bodyPr>
            <a:normAutofit fontScale="70000" lnSpcReduction="20000"/>
          </a:bodyPr>
          <a:lstStyle/>
          <a:p>
            <a:pPr>
              <a:lnSpc>
                <a:spcPct val="150000"/>
              </a:lnSpc>
              <a:spcBef>
                <a:spcPts val="0"/>
              </a:spcBef>
              <a:buSzPct val="70000"/>
            </a:pPr>
            <a:r>
              <a:rPr lang="en-US" sz="3600" b="1" dirty="0">
                <a:latin typeface="Century Gothic" panose="020B0502020202020204" pitchFamily="34" charset="0"/>
              </a:rPr>
              <a:t>Formal rules of evidence do not apply</a:t>
            </a:r>
            <a:r>
              <a:rPr lang="en-US" sz="3600" dirty="0">
                <a:latin typeface="Century Gothic" panose="020B0502020202020204" pitchFamily="34" charset="0"/>
              </a:rPr>
              <a:t>.  If the information is considered </a:t>
            </a:r>
            <a:r>
              <a:rPr lang="en-US" sz="3600" b="1" dirty="0">
                <a:latin typeface="Century Gothic" panose="020B0502020202020204" pitchFamily="34" charset="0"/>
              </a:rPr>
              <a:t>relevant</a:t>
            </a:r>
            <a:r>
              <a:rPr lang="en-US" sz="3600" dirty="0">
                <a:latin typeface="Century Gothic" panose="020B0502020202020204" pitchFamily="34" charset="0"/>
              </a:rPr>
              <a:t> to prove or disprove a fact at issue, it </a:t>
            </a:r>
            <a:r>
              <a:rPr lang="en-US" sz="3600" b="1" dirty="0">
                <a:latin typeface="Century Gothic" panose="020B0502020202020204" pitchFamily="34" charset="0"/>
              </a:rPr>
              <a:t>should be admitted</a:t>
            </a:r>
            <a:r>
              <a:rPr lang="en-US" sz="3600" dirty="0">
                <a:latin typeface="Century Gothic" panose="020B0502020202020204" pitchFamily="34" charset="0"/>
              </a:rPr>
              <a:t>.  If </a:t>
            </a:r>
            <a:r>
              <a:rPr lang="en-US" sz="3600" b="1" dirty="0">
                <a:latin typeface="Century Gothic" panose="020B0502020202020204" pitchFamily="34" charset="0"/>
              </a:rPr>
              <a:t>credible</a:t>
            </a:r>
            <a:r>
              <a:rPr lang="en-US" sz="3600" dirty="0">
                <a:latin typeface="Century Gothic" panose="020B0502020202020204" pitchFamily="34" charset="0"/>
              </a:rPr>
              <a:t>, it </a:t>
            </a:r>
            <a:r>
              <a:rPr lang="en-US" sz="3600" b="1" dirty="0">
                <a:latin typeface="Century Gothic" panose="020B0502020202020204" pitchFamily="34" charset="0"/>
              </a:rPr>
              <a:t>should be considered</a:t>
            </a:r>
          </a:p>
          <a:p>
            <a:pPr marL="0" indent="0">
              <a:lnSpc>
                <a:spcPct val="150000"/>
              </a:lnSpc>
              <a:spcBef>
                <a:spcPts val="0"/>
              </a:spcBef>
              <a:buSzPct val="70000"/>
              <a:buNone/>
            </a:pPr>
            <a:endParaRPr lang="en-US" sz="3600" b="1" dirty="0">
              <a:latin typeface="Century Gothic" panose="020B0502020202020204" pitchFamily="34" charset="0"/>
            </a:endParaRPr>
          </a:p>
          <a:p>
            <a:pPr>
              <a:lnSpc>
                <a:spcPct val="150000"/>
              </a:lnSpc>
              <a:spcBef>
                <a:spcPts val="0"/>
              </a:spcBef>
              <a:buSzPct val="90000"/>
            </a:pPr>
            <a:r>
              <a:rPr lang="en-US" sz="3300" dirty="0">
                <a:latin typeface="Century Gothic" panose="020B0502020202020204" pitchFamily="34" charset="0"/>
                <a:ea typeface="ＭＳ Ｐゴシック" charset="0"/>
              </a:rPr>
              <a:t>Evidence is any kind of information presented with the intent to prove what took place</a:t>
            </a:r>
          </a:p>
          <a:p>
            <a:pPr marL="0" indent="0">
              <a:lnSpc>
                <a:spcPct val="150000"/>
              </a:lnSpc>
              <a:spcBef>
                <a:spcPts val="0"/>
              </a:spcBef>
              <a:buSzPct val="90000"/>
              <a:buNone/>
            </a:pPr>
            <a:endParaRPr lang="en-US" sz="3300" dirty="0">
              <a:latin typeface="Century Gothic" panose="020B0502020202020204" pitchFamily="34" charset="0"/>
              <a:ea typeface="ＭＳ Ｐゴシック" charset="0"/>
            </a:endParaRPr>
          </a:p>
          <a:p>
            <a:pPr>
              <a:lnSpc>
                <a:spcPct val="150000"/>
              </a:lnSpc>
              <a:spcBef>
                <a:spcPts val="0"/>
              </a:spcBef>
              <a:buSzPct val="90000"/>
            </a:pPr>
            <a:r>
              <a:rPr lang="en-US" sz="3300" dirty="0">
                <a:latin typeface="Century Gothic" panose="020B0502020202020204" pitchFamily="34" charset="0"/>
                <a:ea typeface="ＭＳ Ｐゴシック" charset="0"/>
              </a:rPr>
              <a:t>Certain types of evidence may be relevant to the credibility of the witness, but not to the charges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8664787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558" y="253064"/>
            <a:ext cx="9956800" cy="1143000"/>
          </a:xfrm>
        </p:spPr>
        <p:txBody>
          <a:bodyPr/>
          <a:lstStyle/>
          <a:p>
            <a:r>
              <a:rPr lang="en-US" b="1" dirty="0"/>
              <a:t>Understanding Evidence Thresholds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Content Placeholder 2"/>
          <p:cNvSpPr>
            <a:spLocks noGrp="1"/>
          </p:cNvSpPr>
          <p:nvPr>
            <p:ph sz="quarter" idx="1"/>
          </p:nvPr>
        </p:nvSpPr>
        <p:spPr>
          <a:xfrm>
            <a:off x="780200" y="1575976"/>
            <a:ext cx="10802200" cy="4495800"/>
          </a:xfrm>
        </p:spPr>
        <p:txBody>
          <a:bodyPr>
            <a:normAutofit/>
          </a:bodyPr>
          <a:lstStyle/>
          <a:p>
            <a:pPr marL="0" indent="0" algn="ctr">
              <a:buFont typeface="Wingdings" charset="0"/>
              <a:buNone/>
            </a:pPr>
            <a:endParaRPr lang="en-US" dirty="0">
              <a:latin typeface="Tw Cen MT" charset="0"/>
            </a:endParaRPr>
          </a:p>
          <a:p>
            <a:pPr marL="0" indent="0">
              <a:buFont typeface="Wingdings" charset="0"/>
              <a:buNone/>
            </a:pPr>
            <a:endParaRPr lang="en-US" sz="2400" dirty="0">
              <a:latin typeface="Tw Cen MT" charset="0"/>
            </a:endParaRPr>
          </a:p>
          <a:p>
            <a:pPr marL="0" indent="0" algn="ctr">
              <a:buFont typeface="Wingdings" charset="0"/>
              <a:buNone/>
            </a:pPr>
            <a:endParaRPr lang="en-US" sz="2400" dirty="0">
              <a:latin typeface="Tw Cen MT"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916" y="1381643"/>
            <a:ext cx="10058400" cy="4606249"/>
          </a:xfrm>
          <a:prstGeom prst="rect">
            <a:avLst/>
          </a:prstGeom>
        </p:spPr>
      </p:pic>
    </p:spTree>
    <p:extLst>
      <p:ext uri="{BB962C8B-B14F-4D97-AF65-F5344CB8AC3E}">
        <p14:creationId xmlns:p14="http://schemas.microsoft.com/office/powerpoint/2010/main" val="33408312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Evidence </a:t>
            </a:r>
          </a:p>
        </p:txBody>
      </p:sp>
      <p:sp>
        <p:nvSpPr>
          <p:cNvPr id="3" name="Content Placeholder 2"/>
          <p:cNvSpPr>
            <a:spLocks noGrp="1"/>
          </p:cNvSpPr>
          <p:nvPr>
            <p:ph idx="1"/>
          </p:nvPr>
        </p:nvSpPr>
        <p:spPr>
          <a:xfrm>
            <a:off x="783771" y="1240971"/>
            <a:ext cx="10798629" cy="4550230"/>
          </a:xfrm>
        </p:spPr>
        <p:txBody>
          <a:bodyPr>
            <a:normAutofit/>
          </a:bodyPr>
          <a:lstStyle/>
          <a:p>
            <a:pPr lvl="1">
              <a:buFont typeface="Arial" panose="020B0604020202020204" pitchFamily="34" charset="0"/>
              <a:buChar char="•"/>
            </a:pPr>
            <a:r>
              <a:rPr lang="en-US" sz="2400" b="1" dirty="0">
                <a:latin typeface="Century Gothic" panose="020B0502020202020204" pitchFamily="34" charset="0"/>
                <a:ea typeface="ＭＳ Ｐゴシック" charset="0"/>
              </a:rPr>
              <a:t>Documentary</a:t>
            </a:r>
            <a:r>
              <a:rPr lang="en-US" sz="2400" dirty="0">
                <a:latin typeface="Century Gothic" panose="020B0502020202020204" pitchFamily="34" charset="0"/>
                <a:ea typeface="ＭＳ Ｐゴシック" charset="0"/>
              </a:rPr>
              <a:t> evidence (supportive writings or documents)</a:t>
            </a:r>
          </a:p>
          <a:p>
            <a:pPr lvl="1">
              <a:buFont typeface="Arial" panose="020B0604020202020204" pitchFamily="34" charset="0"/>
              <a:buChar char="•"/>
            </a:pPr>
            <a:r>
              <a:rPr lang="en-US" sz="2400" b="1" dirty="0">
                <a:latin typeface="Century Gothic" panose="020B0502020202020204" pitchFamily="34" charset="0"/>
                <a:ea typeface="ＭＳ Ｐゴシック" charset="0"/>
              </a:rPr>
              <a:t>Electronic</a:t>
            </a:r>
            <a:r>
              <a:rPr lang="en-US" sz="2400" dirty="0">
                <a:latin typeface="Century Gothic" panose="020B0502020202020204" pitchFamily="34" charset="0"/>
                <a:ea typeface="ＭＳ Ｐゴシック" charset="0"/>
              </a:rPr>
              <a:t> evidence (photos, text messages, videos)</a:t>
            </a:r>
          </a:p>
          <a:p>
            <a:pPr lvl="1">
              <a:buFont typeface="Arial" panose="020B0604020202020204" pitchFamily="34" charset="0"/>
              <a:buChar char="•"/>
            </a:pPr>
            <a:r>
              <a:rPr lang="en-US" sz="2400" b="1" dirty="0">
                <a:latin typeface="Century Gothic" panose="020B0502020202020204" pitchFamily="34" charset="0"/>
                <a:ea typeface="ＭＳ Ｐゴシック" charset="0"/>
              </a:rPr>
              <a:t>Real</a:t>
            </a:r>
            <a:r>
              <a:rPr lang="en-US" sz="2400" dirty="0">
                <a:latin typeface="Century Gothic" panose="020B0502020202020204" pitchFamily="34" charset="0"/>
                <a:ea typeface="ＭＳ Ｐゴシック" charset="0"/>
              </a:rPr>
              <a:t> evidence (physical object)</a:t>
            </a:r>
          </a:p>
          <a:p>
            <a:pPr lvl="1">
              <a:buFont typeface="Arial" panose="020B0604020202020204" pitchFamily="34" charset="0"/>
              <a:buChar char="•"/>
            </a:pPr>
            <a:r>
              <a:rPr lang="en-US" sz="2400" b="1" dirty="0">
                <a:latin typeface="Century Gothic" panose="020B0502020202020204" pitchFamily="34" charset="0"/>
                <a:ea typeface="ＭＳ Ｐゴシック" charset="0"/>
              </a:rPr>
              <a:t>Direct</a:t>
            </a:r>
            <a:r>
              <a:rPr lang="en-US" sz="2400" dirty="0">
                <a:latin typeface="Century Gothic" panose="020B0502020202020204" pitchFamily="34" charset="0"/>
                <a:ea typeface="ＭＳ Ｐゴシック" charset="0"/>
              </a:rPr>
              <a:t> or testimonial evidence (personal observation or experience)</a:t>
            </a:r>
          </a:p>
          <a:p>
            <a:pPr lvl="1">
              <a:buFont typeface="Arial" panose="020B0604020202020204" pitchFamily="34" charset="0"/>
              <a:buChar char="•"/>
            </a:pPr>
            <a:r>
              <a:rPr lang="en-US" sz="2400" b="1" dirty="0">
                <a:latin typeface="Century Gothic" panose="020B0502020202020204" pitchFamily="34" charset="0"/>
                <a:ea typeface="ＭＳ Ｐゴシック" charset="0"/>
              </a:rPr>
              <a:t>Circumstantial</a:t>
            </a:r>
            <a:r>
              <a:rPr lang="en-US" sz="2400" dirty="0">
                <a:latin typeface="Century Gothic" panose="020B0502020202020204" pitchFamily="34" charset="0"/>
                <a:ea typeface="ＭＳ Ｐゴシック" charset="0"/>
              </a:rPr>
              <a:t> Evidence (not eyewitness, but compelling)</a:t>
            </a:r>
          </a:p>
          <a:p>
            <a:pPr lvl="1">
              <a:buFont typeface="Arial" panose="020B0604020202020204" pitchFamily="34" charset="0"/>
              <a:buChar char="•"/>
            </a:pPr>
            <a:r>
              <a:rPr lang="en-US" sz="2400" b="1" dirty="0">
                <a:latin typeface="Century Gothic" panose="020B0502020202020204" pitchFamily="34" charset="0"/>
                <a:ea typeface="ＭＳ Ｐゴシック" charset="0"/>
              </a:rPr>
              <a:t>Hearsay</a:t>
            </a:r>
            <a:r>
              <a:rPr lang="en-US" sz="2400" dirty="0">
                <a:latin typeface="Century Gothic" panose="020B0502020202020204" pitchFamily="34" charset="0"/>
                <a:ea typeface="ＭＳ Ｐゴシック" charset="0"/>
              </a:rPr>
              <a:t> Evidence (statement made outside the hearing, but presented as important information)</a:t>
            </a:r>
          </a:p>
          <a:p>
            <a:pPr lvl="1">
              <a:buFont typeface="Arial" panose="020B0604020202020204" pitchFamily="34" charset="0"/>
              <a:buChar char="•"/>
            </a:pPr>
            <a:r>
              <a:rPr lang="en-US" sz="2400" b="1" dirty="0">
                <a:latin typeface="Century Gothic" panose="020B0502020202020204" pitchFamily="34" charset="0"/>
                <a:ea typeface="ＭＳ Ｐゴシック" charset="0"/>
              </a:rPr>
              <a:t>Character</a:t>
            </a:r>
            <a:r>
              <a:rPr lang="en-US" sz="2400" dirty="0">
                <a:latin typeface="Century Gothic" panose="020B0502020202020204" pitchFamily="34" charset="0"/>
                <a:ea typeface="ＭＳ Ｐゴシック" charset="0"/>
              </a:rPr>
              <a:t> Evidence (generally of little value or relevance)</a:t>
            </a:r>
          </a:p>
          <a:p>
            <a:pPr marL="457200" lvl="1" indent="0">
              <a:buNone/>
            </a:pPr>
            <a:endParaRPr lang="en-US" sz="2400" dirty="0">
              <a:latin typeface="Century Gothic" panose="020B0502020202020204" pitchFamily="34" charset="0"/>
              <a:ea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0793766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Weighing Evidence </a:t>
            </a:r>
          </a:p>
        </p:txBody>
      </p:sp>
      <p:sp>
        <p:nvSpPr>
          <p:cNvPr id="3" name="Content Placeholder 2"/>
          <p:cNvSpPr>
            <a:spLocks noGrp="1"/>
          </p:cNvSpPr>
          <p:nvPr>
            <p:ph sz="half" idx="1"/>
          </p:nvPr>
        </p:nvSpPr>
        <p:spPr/>
        <p:txBody>
          <a:bodyPr>
            <a:normAutofit lnSpcReduction="10000"/>
          </a:bodyPr>
          <a:lstStyle/>
          <a:p>
            <a:r>
              <a:rPr lang="en-US" dirty="0"/>
              <a:t>Weighing evidence means assessing the impact of the information </a:t>
            </a:r>
          </a:p>
          <a:p>
            <a:r>
              <a:rPr lang="en-US" dirty="0"/>
              <a:t>The following factors impact the assessment: </a:t>
            </a:r>
          </a:p>
          <a:p>
            <a:pPr lvl="1"/>
            <a:r>
              <a:rPr lang="en-US" dirty="0"/>
              <a:t>Relevance</a:t>
            </a:r>
          </a:p>
          <a:p>
            <a:pPr lvl="1"/>
            <a:r>
              <a:rPr lang="en-US" dirty="0"/>
              <a:t>Reliability</a:t>
            </a:r>
          </a:p>
          <a:p>
            <a:pPr lvl="1"/>
            <a:r>
              <a:rPr lang="en-US" dirty="0"/>
              <a:t>Persuasiveness </a:t>
            </a:r>
          </a:p>
          <a:p>
            <a:pPr lvl="1"/>
            <a:r>
              <a:rPr lang="en-US" dirty="0"/>
              <a:t>Bias </a:t>
            </a:r>
          </a:p>
          <a:p>
            <a:endParaRPr lang="en-US" dirty="0"/>
          </a:p>
        </p:txBody>
      </p:sp>
      <p:pic>
        <p:nvPicPr>
          <p:cNvPr id="6" name="Content Placeholder 5" descr="&lt;strong&gt;Scales&lt;/strong&gt; PNG Transparent Images | PNG All"/>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69309" y="1600200"/>
            <a:ext cx="3746182" cy="4343400"/>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0554971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266249"/>
            <a:ext cx="9956800" cy="1143000"/>
          </a:xfrm>
        </p:spPr>
        <p:txBody>
          <a:bodyPr/>
          <a:lstStyle/>
          <a:p>
            <a:r>
              <a:rPr lang="en-US" b="1" dirty="0"/>
              <a:t>Weighing Evidence: Impact Factors  </a:t>
            </a:r>
          </a:p>
        </p:txBody>
      </p:sp>
      <p:sp>
        <p:nvSpPr>
          <p:cNvPr id="4" name="Content Placeholder 3"/>
          <p:cNvSpPr>
            <a:spLocks noGrp="1"/>
          </p:cNvSpPr>
          <p:nvPr>
            <p:ph sz="half" idx="2"/>
          </p:nvPr>
        </p:nvSpPr>
        <p:spPr>
          <a:xfrm>
            <a:off x="1155916" y="1419202"/>
            <a:ext cx="5080000" cy="4343400"/>
          </a:xfrm>
        </p:spPr>
        <p:txBody>
          <a:bodyPr>
            <a:normAutofit fontScale="92500" lnSpcReduction="10000"/>
          </a:bodyPr>
          <a:lstStyle/>
          <a:p>
            <a:r>
              <a:rPr lang="en-US" b="1" dirty="0">
                <a:solidFill>
                  <a:srgbClr val="0038A8"/>
                </a:solidFill>
              </a:rPr>
              <a:t>Relevance </a:t>
            </a:r>
          </a:p>
          <a:p>
            <a:pPr lvl="1"/>
            <a:r>
              <a:rPr lang="en-US" sz="2800" dirty="0"/>
              <a:t>Must relate to the incident at issue and be of sufficient value in the overall determination</a:t>
            </a:r>
          </a:p>
          <a:p>
            <a:pPr lvl="1"/>
            <a:r>
              <a:rPr lang="en-US" sz="2800" dirty="0"/>
              <a:t>Must be offered by an individual with actual knowledge of the event </a:t>
            </a:r>
          </a:p>
          <a:p>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7" name="Content Placeholder 2"/>
          <p:cNvSpPr>
            <a:spLocks noGrp="1"/>
          </p:cNvSpPr>
          <p:nvPr>
            <p:ph sz="half" idx="1"/>
          </p:nvPr>
        </p:nvSpPr>
        <p:spPr>
          <a:xfrm>
            <a:off x="6572707" y="1457382"/>
            <a:ext cx="4876800" cy="4343400"/>
          </a:xfrm>
        </p:spPr>
        <p:txBody>
          <a:bodyPr>
            <a:normAutofit fontScale="92500" lnSpcReduction="10000"/>
          </a:bodyPr>
          <a:lstStyle/>
          <a:p>
            <a:pPr marL="0" indent="0" algn="ctr">
              <a:buNone/>
            </a:pPr>
            <a:r>
              <a:rPr lang="en-US" b="1" dirty="0">
                <a:solidFill>
                  <a:srgbClr val="FF0000"/>
                </a:solidFill>
              </a:rPr>
              <a:t>Irrelevant</a:t>
            </a:r>
          </a:p>
          <a:p>
            <a:r>
              <a:rPr lang="en-US" dirty="0"/>
              <a:t>Questions and information regarding the Complainant’s sexual history or sexual predisposition unless to prove </a:t>
            </a:r>
          </a:p>
          <a:p>
            <a:pPr lvl="1"/>
            <a:r>
              <a:rPr lang="en-US" dirty="0"/>
              <a:t>Someone else other than the Respondent committed the alleged misconduct </a:t>
            </a:r>
          </a:p>
          <a:p>
            <a:pPr lvl="1"/>
            <a:r>
              <a:rPr lang="en-US" dirty="0"/>
              <a:t>Consent between the parties </a:t>
            </a:r>
          </a:p>
          <a:p>
            <a:endParaRPr lang="en-US" dirty="0"/>
          </a:p>
        </p:txBody>
      </p:sp>
    </p:spTree>
    <p:extLst>
      <p:ext uri="{BB962C8B-B14F-4D97-AF65-F5344CB8AC3E}">
        <p14:creationId xmlns:p14="http://schemas.microsoft.com/office/powerpoint/2010/main" val="936815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0FF138-8883-446D-A18F-22AD5BFB1A11}"/>
              </a:ext>
            </a:extLst>
          </p:cNvPr>
          <p:cNvSpPr>
            <a:spLocks noGrp="1"/>
          </p:cNvSpPr>
          <p:nvPr>
            <p:ph type="title"/>
          </p:nvPr>
        </p:nvSpPr>
        <p:spPr>
          <a:xfrm>
            <a:off x="1449137" y="261703"/>
            <a:ext cx="9956800" cy="1143000"/>
          </a:xfrm>
        </p:spPr>
        <p:txBody>
          <a:bodyPr anchor="ctr">
            <a:normAutofit/>
          </a:bodyPr>
          <a:lstStyle/>
          <a:p>
            <a:r>
              <a:rPr lang="en-US" b="1" dirty="0"/>
              <a:t>Administrative Action on Title IX </a:t>
            </a:r>
          </a:p>
        </p:txBody>
      </p:sp>
      <p:sp>
        <p:nvSpPr>
          <p:cNvPr id="4" name="Slide Number Placeholder 3">
            <a:extLst>
              <a:ext uri="{FF2B5EF4-FFF2-40B4-BE49-F238E27FC236}">
                <a16:creationId xmlns:a16="http://schemas.microsoft.com/office/drawing/2014/main" id="{EB2A3CC0-E6F2-430A-8D0C-90BE6ABE76E0}"/>
              </a:ext>
            </a:extLst>
          </p:cNvPr>
          <p:cNvSpPr>
            <a:spLocks noGrp="1"/>
          </p:cNvSpPr>
          <p:nvPr>
            <p:ph type="sldNum" sz="quarter" idx="10"/>
          </p:nvPr>
        </p:nvSpPr>
        <p:spPr>
          <a:xfrm>
            <a:off x="10846232" y="6230114"/>
            <a:ext cx="736168" cy="366183"/>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7" name="Content Placeholder 2">
            <a:extLst>
              <a:ext uri="{FF2B5EF4-FFF2-40B4-BE49-F238E27FC236}">
                <a16:creationId xmlns:a16="http://schemas.microsoft.com/office/drawing/2014/main" id="{CDB81A2D-3567-4BEC-9EB5-A525DC3B45F7}"/>
              </a:ext>
            </a:extLst>
          </p:cNvPr>
          <p:cNvGraphicFramePr>
            <a:graphicFrameLocks noGrp="1"/>
          </p:cNvGraphicFramePr>
          <p:nvPr>
            <p:ph idx="1"/>
          </p:nvPr>
        </p:nvGraphicFramePr>
        <p:xfrm>
          <a:off x="1625600" y="1600201"/>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85922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Weighing Evidence: Impact Factors </a:t>
            </a:r>
            <a:endParaRPr lang="en-US" dirty="0"/>
          </a:p>
        </p:txBody>
      </p:sp>
      <p:sp>
        <p:nvSpPr>
          <p:cNvPr id="4" name="Content Placeholder 3"/>
          <p:cNvSpPr>
            <a:spLocks noGrp="1"/>
          </p:cNvSpPr>
          <p:nvPr>
            <p:ph sz="half" idx="2"/>
          </p:nvPr>
        </p:nvSpPr>
        <p:spPr/>
        <p:txBody>
          <a:bodyPr>
            <a:normAutofit fontScale="92500"/>
          </a:bodyPr>
          <a:lstStyle/>
          <a:p>
            <a:pPr lvl="0">
              <a:defRPr/>
            </a:pPr>
            <a:r>
              <a:rPr lang="en-US" b="1" dirty="0">
                <a:solidFill>
                  <a:srgbClr val="0038A8"/>
                </a:solidFill>
              </a:rPr>
              <a:t>Persuasiveness </a:t>
            </a:r>
          </a:p>
          <a:p>
            <a:pPr lvl="1">
              <a:defRPr/>
            </a:pPr>
            <a:r>
              <a:rPr lang="en-US" sz="2800" dirty="0">
                <a:solidFill>
                  <a:prstClr val="black"/>
                </a:solidFill>
              </a:rPr>
              <a:t>Induces others to believe through understanding; tries to convince </a:t>
            </a:r>
          </a:p>
          <a:p>
            <a:pPr lvl="1">
              <a:defRPr/>
            </a:pPr>
            <a:r>
              <a:rPr lang="en-US" sz="2800" dirty="0">
                <a:solidFill>
                  <a:prstClr val="black"/>
                </a:solidFill>
              </a:rPr>
              <a:t>Must be believable, consistent, and establishes a dependable narrative</a:t>
            </a:r>
          </a:p>
          <a:p>
            <a:pPr lvl="1">
              <a:defRPr/>
            </a:pPr>
            <a:r>
              <a:rPr lang="en-US" sz="2800" b="1" dirty="0">
                <a:solidFill>
                  <a:prstClr val="black"/>
                </a:solidFill>
              </a:rPr>
              <a:t>Note</a:t>
            </a:r>
            <a:r>
              <a:rPr lang="en-US" sz="2800" dirty="0">
                <a:solidFill>
                  <a:prstClr val="black"/>
                </a:solidFill>
              </a:rPr>
              <a:t>: be mindful of the rehearsed narrative</a:t>
            </a:r>
          </a:p>
          <a:p>
            <a:endParaRPr lang="en-US" dirty="0"/>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6" name="Content Placeholder 2"/>
          <p:cNvSpPr txBox="1">
            <a:spLocks/>
          </p:cNvSpPr>
          <p:nvPr/>
        </p:nvSpPr>
        <p:spPr>
          <a:xfrm>
            <a:off x="664813" y="1508919"/>
            <a:ext cx="5275943"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entury Gothic"/>
                <a:ea typeface="+mn-ea"/>
                <a:cs typeface="Century Gothic"/>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entury Gothic"/>
                <a:ea typeface="+mn-ea"/>
                <a:cs typeface="Century Gothic"/>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entury Gothic"/>
                <a:ea typeface="+mn-ea"/>
                <a:cs typeface="Century Gothic"/>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600" b="1" dirty="0">
                <a:solidFill>
                  <a:srgbClr val="0038A8"/>
                </a:solidFill>
              </a:rPr>
              <a:t>Reliability</a:t>
            </a:r>
            <a:r>
              <a:rPr lang="en-US" sz="3000" b="1" dirty="0">
                <a:solidFill>
                  <a:srgbClr val="0038A8"/>
                </a:solidFill>
              </a:rPr>
              <a:t>  </a:t>
            </a:r>
            <a:endParaRPr lang="en-US" b="1" dirty="0">
              <a:solidFill>
                <a:srgbClr val="0038A8"/>
              </a:solidFill>
            </a:endParaRPr>
          </a:p>
          <a:p>
            <a:pPr lvl="1"/>
            <a:r>
              <a:rPr lang="en-US" sz="2600" dirty="0"/>
              <a:t>Information that can be trusted </a:t>
            </a:r>
          </a:p>
          <a:p>
            <a:pPr lvl="1"/>
            <a:r>
              <a:rPr lang="en-US" sz="2600" dirty="0"/>
              <a:t>Comes from individuals who are able to have assumed the role they claimed to have or those with actual training or experience to support their claim of expertise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184291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Weighing Evidence: Impact Factors </a:t>
            </a:r>
            <a:endParaRPr lang="en-US" dirty="0"/>
          </a:p>
        </p:txBody>
      </p:sp>
      <p:sp>
        <p:nvSpPr>
          <p:cNvPr id="3" name="Content Placeholder 2"/>
          <p:cNvSpPr>
            <a:spLocks noGrp="1"/>
          </p:cNvSpPr>
          <p:nvPr>
            <p:ph sz="half" idx="1"/>
          </p:nvPr>
        </p:nvSpPr>
        <p:spPr/>
        <p:txBody>
          <a:bodyPr>
            <a:normAutofit lnSpcReduction="10000"/>
          </a:bodyPr>
          <a:lstStyle/>
          <a:p>
            <a:pPr lvl="0"/>
            <a:r>
              <a:rPr lang="en-US" sz="3000" b="1" dirty="0">
                <a:solidFill>
                  <a:srgbClr val="0038A8"/>
                </a:solidFill>
              </a:rPr>
              <a:t>Bias </a:t>
            </a:r>
            <a:r>
              <a:rPr lang="en-US" sz="2600" b="1" dirty="0">
                <a:solidFill>
                  <a:srgbClr val="0038A8"/>
                </a:solidFill>
              </a:rPr>
              <a:t> </a:t>
            </a:r>
          </a:p>
          <a:p>
            <a:pPr lvl="1"/>
            <a:r>
              <a:rPr lang="en-US" sz="2600" dirty="0">
                <a:solidFill>
                  <a:prstClr val="black"/>
                </a:solidFill>
              </a:rPr>
              <a:t>Understand who the person is and their relationship to the parties and incident at issue </a:t>
            </a:r>
          </a:p>
          <a:p>
            <a:pPr lvl="1"/>
            <a:r>
              <a:rPr lang="en-US" sz="2600" dirty="0">
                <a:solidFill>
                  <a:prstClr val="black"/>
                </a:solidFill>
              </a:rPr>
              <a:t>Bias can manifest in multiple ways:</a:t>
            </a:r>
          </a:p>
          <a:p>
            <a:pPr lvl="2"/>
            <a:r>
              <a:rPr lang="en-US" sz="2200" dirty="0">
                <a:solidFill>
                  <a:prstClr val="black"/>
                </a:solidFill>
              </a:rPr>
              <a:t>Towards the parties </a:t>
            </a:r>
          </a:p>
          <a:p>
            <a:pPr lvl="2"/>
            <a:r>
              <a:rPr lang="en-US" sz="2200" dirty="0">
                <a:solidFill>
                  <a:prstClr val="black"/>
                </a:solidFill>
              </a:rPr>
              <a:t>Towards the incident </a:t>
            </a:r>
          </a:p>
          <a:p>
            <a:pPr lvl="2"/>
            <a:r>
              <a:rPr lang="en-US" sz="2200" dirty="0">
                <a:solidFill>
                  <a:prstClr val="black"/>
                </a:solidFill>
              </a:rPr>
              <a:t>Towards the process </a:t>
            </a:r>
          </a:p>
          <a:p>
            <a:endParaRPr lang="en-US" dirty="0"/>
          </a:p>
        </p:txBody>
      </p:sp>
      <p:sp>
        <p:nvSpPr>
          <p:cNvPr id="5" name="Slide Number Placeholder 4"/>
          <p:cNvSpPr>
            <a:spLocks noGrp="1"/>
          </p:cNvSpPr>
          <p:nvPr>
            <p:ph type="sldNum" sz="quarter" idx="10"/>
          </p:nvPr>
        </p:nvSpPr>
        <p:spPr/>
        <p:txBody>
          <a:bodyPr/>
          <a:lstStyle/>
          <a:p>
            <a:fld id="{64336152-522D-534E-A387-BE770A7CAF94}" type="slidenum">
              <a:rPr lang="en-US" smtClean="0"/>
              <a:pPr/>
              <a:t>71</a:t>
            </a:fld>
            <a:endParaRPr lang="en-US" dirty="0"/>
          </a:p>
        </p:txBody>
      </p:sp>
      <p:pic>
        <p:nvPicPr>
          <p:cNvPr id="8" name="Content Placeholder 6" descr="A picture containing drawing&#10;&#10;Description automatically generated">
            <a:extLst>
              <a:ext uri="{FF2B5EF4-FFF2-40B4-BE49-F238E27FC236}">
                <a16:creationId xmlns:a16="http://schemas.microsoft.com/office/drawing/2014/main" id="{96F89663-27AC-4AE6-9239-C9FDB1A05ED9}"/>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99200" y="1828800"/>
            <a:ext cx="5154949" cy="3529264"/>
          </a:xfrm>
        </p:spPr>
      </p:pic>
      <p:sp>
        <p:nvSpPr>
          <p:cNvPr id="9" name="TextBox 8">
            <a:extLst>
              <a:ext uri="{FF2B5EF4-FFF2-40B4-BE49-F238E27FC236}">
                <a16:creationId xmlns:a16="http://schemas.microsoft.com/office/drawing/2014/main" id="{31810C33-5E1F-4B52-AF84-1B8280CD0DA6}"/>
              </a:ext>
            </a:extLst>
          </p:cNvPr>
          <p:cNvSpPr txBox="1"/>
          <p:nvPr/>
        </p:nvSpPr>
        <p:spPr>
          <a:xfrm>
            <a:off x="10024753" y="5368173"/>
            <a:ext cx="12234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3" tooltip="http://www.themichaelteaching.com/sessions/channeling/on-channels-and-channeling/"/>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s://creativecommons.org/licenses/by-nc-sa/3.0/"/>
              </a:rPr>
              <a:t>CC BY-SA-NC</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66227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107" y="274639"/>
            <a:ext cx="9956800" cy="1143000"/>
          </a:xfrm>
        </p:spPr>
        <p:txBody>
          <a:bodyPr/>
          <a:lstStyle/>
          <a:p>
            <a:r>
              <a:rPr lang="en-US" b="1" dirty="0"/>
              <a:t>Credibility </a:t>
            </a:r>
          </a:p>
        </p:txBody>
      </p:sp>
      <p:sp>
        <p:nvSpPr>
          <p:cNvPr id="3" name="Content Placeholder 2"/>
          <p:cNvSpPr>
            <a:spLocks noGrp="1"/>
          </p:cNvSpPr>
          <p:nvPr>
            <p:ph idx="1"/>
          </p:nvPr>
        </p:nvSpPr>
        <p:spPr>
          <a:xfrm>
            <a:off x="518615" y="1228299"/>
            <a:ext cx="11063785" cy="4562902"/>
          </a:xfrm>
        </p:spPr>
        <p:txBody>
          <a:bodyPr>
            <a:normAutofit fontScale="85000" lnSpcReduction="20000"/>
          </a:bodyPr>
          <a:lstStyle/>
          <a:p>
            <a:r>
              <a:rPr lang="ja-JP" altLang="en-US" sz="2800" dirty="0">
                <a:latin typeface="Century Gothic" panose="020B0502020202020204" pitchFamily="34" charset="0"/>
              </a:rPr>
              <a:t>“</a:t>
            </a:r>
            <a:r>
              <a:rPr lang="en-US" altLang="ja-JP" sz="2800" dirty="0">
                <a:latin typeface="Century Gothic" panose="020B0502020202020204" pitchFamily="34" charset="0"/>
              </a:rPr>
              <a:t>To assess credibility is to assess overall the </a:t>
            </a:r>
            <a:r>
              <a:rPr lang="en-US" altLang="ja-JP" sz="2800" b="1" dirty="0">
                <a:latin typeface="Century Gothic" panose="020B0502020202020204" pitchFamily="34" charset="0"/>
              </a:rPr>
              <a:t>extent to which you can rely </a:t>
            </a:r>
            <a:r>
              <a:rPr lang="en-US" altLang="ja-JP" sz="2800" dirty="0">
                <a:latin typeface="Century Gothic" panose="020B0502020202020204" pitchFamily="34" charset="0"/>
              </a:rPr>
              <a:t>on a witness’ testimony to be accurate and helpful in your understanding of the case</a:t>
            </a:r>
            <a:r>
              <a:rPr lang="ja-JP" altLang="en-US" sz="2800" dirty="0">
                <a:latin typeface="Century Gothic" panose="020B0502020202020204" pitchFamily="34" charset="0"/>
              </a:rPr>
              <a:t>”</a:t>
            </a:r>
            <a:endParaRPr lang="en-US" altLang="ja-JP" sz="2800" dirty="0">
              <a:latin typeface="Century Gothic" panose="020B0502020202020204" pitchFamily="34" charset="0"/>
            </a:endParaRPr>
          </a:p>
          <a:p>
            <a:pPr lvl="1"/>
            <a:r>
              <a:rPr lang="en-US" sz="2400" dirty="0">
                <a:latin typeface="Century Gothic" panose="020B0502020202020204" pitchFamily="34" charset="0"/>
                <a:ea typeface="ＭＳ Ｐゴシック" charset="0"/>
              </a:rPr>
              <a:t>Credible is not synonymous with the absolute truth</a:t>
            </a:r>
          </a:p>
          <a:p>
            <a:pPr lvl="1"/>
            <a:r>
              <a:rPr lang="en-US" sz="2400" dirty="0">
                <a:latin typeface="Century Gothic" panose="020B0502020202020204" pitchFamily="34" charset="0"/>
                <a:ea typeface="ＭＳ Ｐゴシック" charset="0"/>
              </a:rPr>
              <a:t>Memory errors do not necessarily destroy a witness</a:t>
            </a:r>
            <a:r>
              <a:rPr lang="ja-JP" altLang="en-US" sz="2400" dirty="0">
                <a:latin typeface="Century Gothic" panose="020B0502020202020204" pitchFamily="34" charset="0"/>
                <a:ea typeface="ＭＳ Ｐゴシック" charset="0"/>
              </a:rPr>
              <a:t>’</a:t>
            </a:r>
            <a:r>
              <a:rPr lang="en-US" altLang="ja-JP" sz="2400" dirty="0">
                <a:latin typeface="Century Gothic" panose="020B0502020202020204" pitchFamily="34" charset="0"/>
                <a:ea typeface="ＭＳ Ｐゴシック" charset="0"/>
              </a:rPr>
              <a:t> credibility, nor does some evasion or misleading</a:t>
            </a:r>
          </a:p>
          <a:p>
            <a:pPr lvl="1"/>
            <a:r>
              <a:rPr lang="en-US" sz="2400" dirty="0">
                <a:latin typeface="Century Gothic" panose="020B0502020202020204" pitchFamily="34" charset="0"/>
                <a:ea typeface="ＭＳ Ｐゴシック" charset="0"/>
              </a:rPr>
              <a:t>Refrain from focusing on irrelevant inaccuracies and inconsistencies</a:t>
            </a:r>
          </a:p>
          <a:p>
            <a:pPr marL="457200" lvl="1" indent="0">
              <a:buNone/>
            </a:pPr>
            <a:endParaRPr lang="en-US" sz="2400" dirty="0">
              <a:latin typeface="Century Gothic" panose="020B0502020202020204" pitchFamily="34" charset="0"/>
              <a:ea typeface="ＭＳ Ｐゴシック" charset="0"/>
            </a:endParaRPr>
          </a:p>
          <a:p>
            <a:pPr>
              <a:lnSpc>
                <a:spcPts val="2600"/>
              </a:lnSpc>
            </a:pPr>
            <a:r>
              <a:rPr lang="en-US" sz="2800" u="sng" dirty="0">
                <a:latin typeface="Century Gothic" panose="020B0502020202020204" pitchFamily="34" charset="0"/>
              </a:rPr>
              <a:t>Potential Assessment Factors </a:t>
            </a:r>
          </a:p>
          <a:p>
            <a:pPr lvl="1">
              <a:lnSpc>
                <a:spcPts val="2600"/>
              </a:lnSpc>
            </a:pPr>
            <a:r>
              <a:rPr lang="en-US" sz="2400" dirty="0">
                <a:latin typeface="Century Gothic" panose="020B0502020202020204" pitchFamily="34" charset="0"/>
              </a:rPr>
              <a:t>Demeanor</a:t>
            </a:r>
          </a:p>
          <a:p>
            <a:pPr lvl="1">
              <a:lnSpc>
                <a:spcPts val="2600"/>
              </a:lnSpc>
            </a:pPr>
            <a:r>
              <a:rPr lang="en-US" sz="2400" dirty="0">
                <a:latin typeface="Century Gothic" panose="020B0502020202020204" pitchFamily="34" charset="0"/>
              </a:rPr>
              <a:t>Non-cooperation</a:t>
            </a:r>
          </a:p>
          <a:p>
            <a:pPr lvl="1">
              <a:lnSpc>
                <a:spcPts val="2600"/>
              </a:lnSpc>
            </a:pPr>
            <a:r>
              <a:rPr lang="en-US" sz="2400" dirty="0">
                <a:latin typeface="Century Gothic" panose="020B0502020202020204" pitchFamily="34" charset="0"/>
              </a:rPr>
              <a:t>Logic/Consistency</a:t>
            </a:r>
          </a:p>
          <a:p>
            <a:pPr lvl="1">
              <a:lnSpc>
                <a:spcPts val="2600"/>
              </a:lnSpc>
            </a:pPr>
            <a:r>
              <a:rPr lang="en-US" sz="2400" dirty="0">
                <a:latin typeface="Century Gothic" panose="020B0502020202020204" pitchFamily="34" charset="0"/>
              </a:rPr>
              <a:t>Corroborating evidence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6096543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E68E-A489-4651-8957-A0FDF6D8647F}"/>
              </a:ext>
            </a:extLst>
          </p:cNvPr>
          <p:cNvSpPr>
            <a:spLocks noGrp="1"/>
          </p:cNvSpPr>
          <p:nvPr>
            <p:ph type="title"/>
          </p:nvPr>
        </p:nvSpPr>
        <p:spPr>
          <a:xfrm>
            <a:off x="1257516" y="276520"/>
            <a:ext cx="9956800" cy="1143000"/>
          </a:xfrm>
        </p:spPr>
        <p:txBody>
          <a:bodyPr/>
          <a:lstStyle/>
          <a:p>
            <a:r>
              <a:rPr lang="en-US" b="1" dirty="0"/>
              <a:t>Other Evidentiary Exclusions  </a:t>
            </a:r>
          </a:p>
        </p:txBody>
      </p:sp>
      <p:sp>
        <p:nvSpPr>
          <p:cNvPr id="3" name="Content Placeholder 2">
            <a:extLst>
              <a:ext uri="{FF2B5EF4-FFF2-40B4-BE49-F238E27FC236}">
                <a16:creationId xmlns:a16="http://schemas.microsoft.com/office/drawing/2014/main" id="{2CBCA54E-1380-4EE8-A314-6F245662DDE8}"/>
              </a:ext>
            </a:extLst>
          </p:cNvPr>
          <p:cNvSpPr>
            <a:spLocks noGrp="1"/>
          </p:cNvSpPr>
          <p:nvPr>
            <p:ph idx="1"/>
          </p:nvPr>
        </p:nvSpPr>
        <p:spPr>
          <a:xfrm>
            <a:off x="609600" y="1286933"/>
            <a:ext cx="10972800" cy="4504268"/>
          </a:xfrm>
        </p:spPr>
        <p:txBody>
          <a:bodyPr>
            <a:normAutofit fontScale="92500" lnSpcReduction="10000"/>
          </a:bodyPr>
          <a:lstStyle/>
          <a:p>
            <a:r>
              <a:rPr lang="en-US" dirty="0"/>
              <a:t>Legally privileged information is protected </a:t>
            </a:r>
          </a:p>
          <a:p>
            <a:pPr marL="0" indent="0">
              <a:buNone/>
            </a:pPr>
            <a:endParaRPr lang="en-US" dirty="0"/>
          </a:p>
          <a:p>
            <a:r>
              <a:rPr lang="en-US" dirty="0"/>
              <a:t>A party’s treatment records cannot be used without their voluntary, written consent </a:t>
            </a:r>
          </a:p>
          <a:p>
            <a:pPr marL="0" indent="0">
              <a:buNone/>
            </a:pPr>
            <a:endParaRPr lang="en-US" dirty="0"/>
          </a:p>
          <a:p>
            <a:r>
              <a:rPr lang="en-US" dirty="0"/>
              <a:t>Duplicative evidence may be deemed irrelevant </a:t>
            </a:r>
          </a:p>
          <a:p>
            <a:pPr marL="0" indent="0">
              <a:buNone/>
            </a:pPr>
            <a:endParaRPr lang="en-US" dirty="0"/>
          </a:p>
          <a:p>
            <a:r>
              <a:rPr lang="en-US" dirty="0"/>
              <a:t>If an individual does not submit to cross examination, at a Title IX hearing, their statements cannot be relied upon </a:t>
            </a:r>
          </a:p>
        </p:txBody>
      </p:sp>
      <p:sp>
        <p:nvSpPr>
          <p:cNvPr id="4" name="Slide Number Placeholder 3">
            <a:extLst>
              <a:ext uri="{FF2B5EF4-FFF2-40B4-BE49-F238E27FC236}">
                <a16:creationId xmlns:a16="http://schemas.microsoft.com/office/drawing/2014/main" id="{3D789B67-6406-447E-9A0B-4DFFBE21F7F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0163470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558" y="253064"/>
            <a:ext cx="9956800" cy="1143000"/>
          </a:xfrm>
        </p:spPr>
        <p:txBody>
          <a:bodyPr/>
          <a:lstStyle/>
          <a:p>
            <a:r>
              <a:rPr lang="en-US" b="1" dirty="0"/>
              <a:t>Understanding Evidence Thresholds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Content Placeholder 2"/>
          <p:cNvSpPr>
            <a:spLocks noGrp="1"/>
          </p:cNvSpPr>
          <p:nvPr>
            <p:ph sz="quarter" idx="1"/>
          </p:nvPr>
        </p:nvSpPr>
        <p:spPr>
          <a:xfrm>
            <a:off x="780200" y="1575976"/>
            <a:ext cx="10802200" cy="4495800"/>
          </a:xfrm>
        </p:spPr>
        <p:txBody>
          <a:bodyPr>
            <a:normAutofit/>
          </a:bodyPr>
          <a:lstStyle/>
          <a:p>
            <a:pPr marL="0" indent="0" algn="ctr">
              <a:buFont typeface="Wingdings" charset="0"/>
              <a:buNone/>
            </a:pPr>
            <a:endParaRPr lang="en-US" dirty="0">
              <a:latin typeface="Tw Cen MT" charset="0"/>
            </a:endParaRPr>
          </a:p>
          <a:p>
            <a:pPr marL="0" indent="0">
              <a:buFont typeface="Wingdings" charset="0"/>
              <a:buNone/>
            </a:pPr>
            <a:endParaRPr lang="en-US" sz="2400" dirty="0">
              <a:latin typeface="Tw Cen MT" charset="0"/>
            </a:endParaRPr>
          </a:p>
          <a:p>
            <a:pPr marL="0" indent="0" algn="ctr">
              <a:buFont typeface="Wingdings" charset="0"/>
              <a:buNone/>
            </a:pPr>
            <a:endParaRPr lang="en-US" sz="2400" dirty="0">
              <a:latin typeface="Tw Cen MT"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916" y="1381643"/>
            <a:ext cx="10058400" cy="4606249"/>
          </a:xfrm>
          <a:prstGeom prst="rect">
            <a:avLst/>
          </a:prstGeom>
        </p:spPr>
      </p:pic>
    </p:spTree>
    <p:extLst>
      <p:ext uri="{BB962C8B-B14F-4D97-AF65-F5344CB8AC3E}">
        <p14:creationId xmlns:p14="http://schemas.microsoft.com/office/powerpoint/2010/main" val="22240062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516" y="411987"/>
            <a:ext cx="9956800" cy="1143000"/>
          </a:xfrm>
        </p:spPr>
        <p:txBody>
          <a:bodyPr/>
          <a:lstStyle/>
          <a:p>
            <a:r>
              <a:rPr lang="en-US" b="1" dirty="0"/>
              <a:t>Avoid Common Pitfalls </a:t>
            </a:r>
          </a:p>
        </p:txBody>
      </p:sp>
      <p:sp>
        <p:nvSpPr>
          <p:cNvPr id="5" name="Content Placeholder 4"/>
          <p:cNvSpPr>
            <a:spLocks noGrp="1"/>
          </p:cNvSpPr>
          <p:nvPr>
            <p:ph sz="half" idx="1"/>
          </p:nvPr>
        </p:nvSpPr>
        <p:spPr>
          <a:xfrm>
            <a:off x="1257516" y="1582615"/>
            <a:ext cx="4804508" cy="4360986"/>
          </a:xfrm>
        </p:spPr>
        <p:txBody>
          <a:bodyPr/>
          <a:lstStyle/>
          <a:p>
            <a:r>
              <a:rPr lang="en-US" dirty="0"/>
              <a:t>Interview each party and witness separately* </a:t>
            </a:r>
          </a:p>
          <a:p>
            <a:pPr marL="0" indent="0">
              <a:buNone/>
            </a:pPr>
            <a:endParaRPr lang="en-US" dirty="0"/>
          </a:p>
          <a:p>
            <a:r>
              <a:rPr lang="en-US" dirty="0"/>
              <a:t>Apply the correct policy</a:t>
            </a:r>
          </a:p>
          <a:p>
            <a:endParaRPr lang="en-US" dirty="0"/>
          </a:p>
          <a:p>
            <a:r>
              <a:rPr lang="en-US" dirty="0"/>
              <a:t>Maintain your sensibilities</a:t>
            </a:r>
          </a:p>
          <a:p>
            <a:pPr lvl="1"/>
            <a:r>
              <a:rPr lang="en-US" dirty="0"/>
              <a:t>Difficult parties </a:t>
            </a:r>
          </a:p>
          <a:p>
            <a:pPr lvl="1"/>
            <a:r>
              <a:rPr lang="en-US" dirty="0"/>
              <a:t>Attorneys  </a:t>
            </a:r>
          </a:p>
        </p:txBody>
      </p:sp>
      <p:pic>
        <p:nvPicPr>
          <p:cNvPr id="7" name="Content Placeholder 6" descr="Ernesto Mattos/ El mito de la crisis financiera – Radio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02400" y="2501900"/>
            <a:ext cx="5080000" cy="2540000"/>
          </a:xfrm>
        </p:spPr>
      </p:pic>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6787669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Writing the Investigation Report </a:t>
            </a:r>
          </a:p>
        </p:txBody>
      </p:sp>
    </p:spTree>
    <p:extLst>
      <p:ext uri="{BB962C8B-B14F-4D97-AF65-F5344CB8AC3E}">
        <p14:creationId xmlns:p14="http://schemas.microsoft.com/office/powerpoint/2010/main" val="4221981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Investigation Report </a:t>
            </a:r>
          </a:p>
        </p:txBody>
      </p:sp>
      <p:sp>
        <p:nvSpPr>
          <p:cNvPr id="3" name="Content Placeholder 2"/>
          <p:cNvSpPr>
            <a:spLocks noGrp="1"/>
          </p:cNvSpPr>
          <p:nvPr>
            <p:ph sz="half" idx="1"/>
          </p:nvPr>
        </p:nvSpPr>
        <p:spPr>
          <a:xfrm>
            <a:off x="1001485" y="1262742"/>
            <a:ext cx="6026843" cy="4967371"/>
          </a:xfrm>
        </p:spPr>
        <p:txBody>
          <a:bodyPr>
            <a:normAutofit/>
          </a:bodyPr>
          <a:lstStyle/>
          <a:p>
            <a:r>
              <a:rPr lang="en-US" dirty="0"/>
              <a:t>Executive Summary </a:t>
            </a:r>
          </a:p>
          <a:p>
            <a:r>
              <a:rPr lang="en-US" dirty="0"/>
              <a:t>Relevant Policy Provisions </a:t>
            </a:r>
          </a:p>
          <a:p>
            <a:r>
              <a:rPr lang="en-US" dirty="0"/>
              <a:t>Information Gathered During the Investigation </a:t>
            </a:r>
          </a:p>
          <a:p>
            <a:r>
              <a:rPr lang="en-US" dirty="0"/>
              <a:t>An Analysis of the Information Gathered </a:t>
            </a:r>
          </a:p>
          <a:p>
            <a:r>
              <a:rPr lang="en-US" dirty="0"/>
              <a:t>Recommendations for Informal Resolution OR Conclusion </a:t>
            </a:r>
          </a:p>
          <a:p>
            <a:r>
              <a:rPr lang="en-US" dirty="0"/>
              <a:t>Investigation Timeline </a:t>
            </a:r>
          </a:p>
          <a:p>
            <a:r>
              <a:rPr lang="en-US" dirty="0"/>
              <a:t>Necessary Attachments </a:t>
            </a:r>
          </a:p>
          <a:p>
            <a:pPr>
              <a:lnSpc>
                <a:spcPct val="150000"/>
              </a:lnSpc>
            </a:pPr>
            <a:endParaRPr lang="en-US" dirty="0"/>
          </a:p>
        </p:txBody>
      </p:sp>
      <p:pic>
        <p:nvPicPr>
          <p:cNvPr id="6" name="Content Placeholder 5" descr="Clipart - Memo Pictogram"/>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788396" y="1866848"/>
            <a:ext cx="3425920" cy="3810106"/>
          </a:xfrm>
        </p:spPr>
      </p:pic>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5898525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Formatting </a:t>
            </a:r>
          </a:p>
        </p:txBody>
      </p:sp>
      <p:sp>
        <p:nvSpPr>
          <p:cNvPr id="3" name="Content Placeholder 2"/>
          <p:cNvSpPr>
            <a:spLocks noGrp="1"/>
          </p:cNvSpPr>
          <p:nvPr>
            <p:ph sz="half" idx="1"/>
          </p:nvPr>
        </p:nvSpPr>
        <p:spPr>
          <a:xfrm>
            <a:off x="708002" y="1600201"/>
            <a:ext cx="4876800" cy="4343400"/>
          </a:xfrm>
        </p:spPr>
        <p:txBody>
          <a:bodyPr/>
          <a:lstStyle/>
          <a:p>
            <a:r>
              <a:rPr lang="en-US" dirty="0"/>
              <a:t>University Letterhead </a:t>
            </a:r>
          </a:p>
          <a:p>
            <a:r>
              <a:rPr lang="en-US" dirty="0"/>
              <a:t>Date</a:t>
            </a:r>
          </a:p>
          <a:p>
            <a:r>
              <a:rPr lang="en-US" dirty="0"/>
              <a:t>Title of Document </a:t>
            </a:r>
          </a:p>
          <a:p>
            <a:r>
              <a:rPr lang="en-US" dirty="0"/>
              <a:t>Investigator Name(s)</a:t>
            </a:r>
          </a:p>
          <a:p>
            <a:r>
              <a:rPr lang="en-US" dirty="0"/>
              <a:t>Names of the Involved Parties </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84802" y="1822190"/>
            <a:ext cx="6416698" cy="2711709"/>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7759268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Executive Summary</a:t>
            </a:r>
          </a:p>
        </p:txBody>
      </p:sp>
      <p:sp>
        <p:nvSpPr>
          <p:cNvPr id="5" name="Content Placeholder 4"/>
          <p:cNvSpPr>
            <a:spLocks noGrp="1"/>
          </p:cNvSpPr>
          <p:nvPr>
            <p:ph idx="1"/>
          </p:nvPr>
        </p:nvSpPr>
        <p:spPr/>
        <p:txBody>
          <a:bodyPr>
            <a:normAutofit fontScale="92500" lnSpcReduction="10000"/>
          </a:bodyPr>
          <a:lstStyle/>
          <a:p>
            <a:r>
              <a:rPr lang="en-US" dirty="0"/>
              <a:t>Big picture investigation information </a:t>
            </a:r>
          </a:p>
          <a:p>
            <a:pPr lvl="1"/>
            <a:r>
              <a:rPr lang="en-US" dirty="0"/>
              <a:t>Who reported the incident? </a:t>
            </a:r>
          </a:p>
          <a:p>
            <a:pPr lvl="1"/>
            <a:r>
              <a:rPr lang="en-US" dirty="0"/>
              <a:t>To whom did they report? </a:t>
            </a:r>
          </a:p>
          <a:p>
            <a:pPr lvl="1"/>
            <a:r>
              <a:rPr lang="en-US" dirty="0"/>
              <a:t>When did they report? </a:t>
            </a:r>
          </a:p>
          <a:p>
            <a:pPr lvl="1"/>
            <a:r>
              <a:rPr lang="en-US" dirty="0"/>
              <a:t>Who was assigned to investigate? </a:t>
            </a:r>
          </a:p>
          <a:p>
            <a:pPr lvl="1"/>
            <a:r>
              <a:rPr lang="en-US" dirty="0"/>
              <a:t>How was the investigation conducted? </a:t>
            </a:r>
          </a:p>
          <a:p>
            <a:pPr lvl="1"/>
            <a:r>
              <a:rPr lang="en-US" dirty="0"/>
              <a:t>What were the overall findings of the investigation? </a:t>
            </a:r>
          </a:p>
          <a:p>
            <a:pPr lvl="1"/>
            <a:endParaRPr lang="en-US" dirty="0"/>
          </a:p>
          <a:p>
            <a:r>
              <a:rPr lang="en-US" dirty="0"/>
              <a:t>Noteworthy occurrences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49204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117600" y="267022"/>
            <a:ext cx="9956800" cy="1143000"/>
          </a:xfrm>
        </p:spPr>
        <p:txBody>
          <a:bodyPr/>
          <a:lstStyle/>
          <a:p>
            <a:r>
              <a:rPr lang="en-US" b="1" dirty="0"/>
              <a:t>What is Sex Discrimination? </a:t>
            </a:r>
          </a:p>
        </p:txBody>
      </p:sp>
      <p:graphicFrame>
        <p:nvGraphicFramePr>
          <p:cNvPr id="19" name="Content Placeholder 18"/>
          <p:cNvGraphicFramePr>
            <a:graphicFrameLocks noGrp="1"/>
          </p:cNvGraphicFramePr>
          <p:nvPr>
            <p:ph idx="1"/>
          </p:nvPr>
        </p:nvGraphicFramePr>
        <p:xfrm>
          <a:off x="1352550" y="1238251"/>
          <a:ext cx="9256832" cy="3673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3" name="Oval 2"/>
          <p:cNvSpPr/>
          <p:nvPr/>
        </p:nvSpPr>
        <p:spPr>
          <a:xfrm>
            <a:off x="4898124" y="5311698"/>
            <a:ext cx="2165683" cy="11277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Retaliation</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cxnSp>
        <p:nvCxnSpPr>
          <p:cNvPr id="4" name="Straight Connector 3">
            <a:extLst>
              <a:ext uri="{FF2B5EF4-FFF2-40B4-BE49-F238E27FC236}">
                <a16:creationId xmlns:a16="http://schemas.microsoft.com/office/drawing/2014/main" id="{A5A384A3-6826-4937-AF1E-417A60DEA54F}"/>
              </a:ext>
            </a:extLst>
          </p:cNvPr>
          <p:cNvCxnSpPr>
            <a:cxnSpLocks/>
          </p:cNvCxnSpPr>
          <p:nvPr/>
        </p:nvCxnSpPr>
        <p:spPr>
          <a:xfrm flipH="1">
            <a:off x="6330950" y="4923619"/>
            <a:ext cx="222250"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3617D3FE-B475-4EA4-9F0D-C140D7880A13}"/>
              </a:ext>
            </a:extLst>
          </p:cNvPr>
          <p:cNvCxnSpPr>
            <a:cxnSpLocks/>
          </p:cNvCxnSpPr>
          <p:nvPr/>
        </p:nvCxnSpPr>
        <p:spPr>
          <a:xfrm>
            <a:off x="5263662" y="4923619"/>
            <a:ext cx="293076"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35051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Relevant Policy Provisions</a:t>
            </a:r>
          </a:p>
        </p:txBody>
      </p:sp>
      <p:sp>
        <p:nvSpPr>
          <p:cNvPr id="3" name="Content Placeholder 2"/>
          <p:cNvSpPr>
            <a:spLocks noGrp="1"/>
          </p:cNvSpPr>
          <p:nvPr>
            <p:ph sz="half" idx="1"/>
          </p:nvPr>
        </p:nvSpPr>
        <p:spPr/>
        <p:txBody>
          <a:bodyPr/>
          <a:lstStyle/>
          <a:p>
            <a:pPr marL="0" indent="0">
              <a:buNone/>
            </a:pPr>
            <a:endParaRPr lang="en-US" dirty="0"/>
          </a:p>
          <a:p>
            <a:r>
              <a:rPr lang="en-US" dirty="0"/>
              <a:t>Copy and paste verbatim RELEVANT portions </a:t>
            </a:r>
          </a:p>
          <a:p>
            <a:pPr marL="0" indent="0">
              <a:buNone/>
            </a:pPr>
            <a:endParaRPr lang="en-US" dirty="0"/>
          </a:p>
          <a:p>
            <a:r>
              <a:rPr lang="en-US" dirty="0"/>
              <a:t>Footnote link to full policy or provide as attachment </a:t>
            </a:r>
          </a:p>
          <a:p>
            <a:endParaRPr lang="en-US" dirty="0"/>
          </a:p>
        </p:txBody>
      </p:sp>
      <p:pic>
        <p:nvPicPr>
          <p:cNvPr id="7" name="Content Placeholder 6" descr="Category:&lt;strong&gt;Magnifying glass&lt;/strong&gt; on book icons - Wikimedia Common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71131" y="1600201"/>
            <a:ext cx="3975101" cy="3975101"/>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0499151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32" y="274639"/>
            <a:ext cx="9956800" cy="1143000"/>
          </a:xfrm>
        </p:spPr>
        <p:txBody>
          <a:bodyPr>
            <a:normAutofit fontScale="90000"/>
          </a:bodyPr>
          <a:lstStyle/>
          <a:p>
            <a:r>
              <a:rPr lang="en-US" b="1" dirty="0"/>
              <a:t>Information Gathered During The Investigation</a:t>
            </a:r>
          </a:p>
        </p:txBody>
      </p:sp>
      <p:sp>
        <p:nvSpPr>
          <p:cNvPr id="3" name="Content Placeholder 2"/>
          <p:cNvSpPr>
            <a:spLocks noGrp="1"/>
          </p:cNvSpPr>
          <p:nvPr>
            <p:ph idx="1"/>
          </p:nvPr>
        </p:nvSpPr>
        <p:spPr/>
        <p:txBody>
          <a:bodyPr>
            <a:normAutofit lnSpcReduction="10000"/>
          </a:bodyPr>
          <a:lstStyle/>
          <a:p>
            <a:r>
              <a:rPr lang="en-US" dirty="0"/>
              <a:t>Narrative summaries of information NOT transcriptions </a:t>
            </a:r>
          </a:p>
          <a:p>
            <a:pPr lvl="1"/>
            <a:r>
              <a:rPr lang="en-US" dirty="0"/>
              <a:t>Laid out in a logical manner</a:t>
            </a:r>
          </a:p>
          <a:p>
            <a:pPr lvl="1"/>
            <a:r>
              <a:rPr lang="en-US" dirty="0"/>
              <a:t>Limit witness portions to information relevant to analysis </a:t>
            </a:r>
          </a:p>
          <a:p>
            <a:r>
              <a:rPr lang="en-US" dirty="0"/>
              <a:t>Include quotes where deemed appropriate </a:t>
            </a:r>
          </a:p>
          <a:p>
            <a:r>
              <a:rPr lang="en-US" dirty="0"/>
              <a:t>Adopt one writing style </a:t>
            </a:r>
          </a:p>
          <a:p>
            <a:r>
              <a:rPr lang="en-US" dirty="0"/>
              <a:t>Discuss individuals not interviewed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5449445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Information Gathered During The Investigation </a:t>
            </a:r>
          </a:p>
        </p:txBody>
      </p:sp>
      <p:sp>
        <p:nvSpPr>
          <p:cNvPr id="3" name="Content Placeholder 2"/>
          <p:cNvSpPr>
            <a:spLocks noGrp="1"/>
          </p:cNvSpPr>
          <p:nvPr>
            <p:ph sz="half" idx="1"/>
          </p:nvPr>
        </p:nvSpPr>
        <p:spPr>
          <a:xfrm>
            <a:off x="644478" y="1600200"/>
            <a:ext cx="4876800" cy="4343400"/>
          </a:xfrm>
        </p:spPr>
        <p:txBody>
          <a:bodyPr>
            <a:normAutofit fontScale="92500" lnSpcReduction="10000"/>
          </a:bodyPr>
          <a:lstStyle/>
          <a:p>
            <a:r>
              <a:rPr lang="en-US" dirty="0"/>
              <a:t>Discuss individuals not interviewed</a:t>
            </a:r>
          </a:p>
          <a:p>
            <a:pPr marL="0" indent="0">
              <a:buNone/>
            </a:pPr>
            <a:endParaRPr lang="en-US" dirty="0"/>
          </a:p>
          <a:p>
            <a:r>
              <a:rPr lang="en-US" dirty="0"/>
              <a:t>Discuss any other evidence gathered and the source even failed attempts </a:t>
            </a:r>
          </a:p>
          <a:p>
            <a:pPr marL="0" indent="0">
              <a:buNone/>
            </a:pPr>
            <a:endParaRPr lang="en-US" dirty="0"/>
          </a:p>
          <a:p>
            <a:r>
              <a:rPr lang="en-US" b="1" dirty="0">
                <a:solidFill>
                  <a:srgbClr val="0070C0"/>
                </a:solidFill>
              </a:rPr>
              <a:t>TIP</a:t>
            </a:r>
            <a:r>
              <a:rPr lang="en-US" dirty="0"/>
              <a:t>: Schedule time after each interview to begin writing narrative summary</a:t>
            </a:r>
          </a:p>
          <a:p>
            <a:endParaRPr lang="en-US" dirty="0"/>
          </a:p>
        </p:txBody>
      </p:sp>
      <p:pic>
        <p:nvPicPr>
          <p:cNvPr id="6" name="Content Placeholder 5" descr="Investigación: Primera entrada: LA INVESTIGACIÓ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99885" y="1417639"/>
            <a:ext cx="3978360" cy="3973187"/>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8224950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Investigative Findings/Analysis </a:t>
            </a:r>
          </a:p>
        </p:txBody>
      </p:sp>
      <p:sp>
        <p:nvSpPr>
          <p:cNvPr id="3" name="Content Placeholder 2"/>
          <p:cNvSpPr>
            <a:spLocks noGrp="1"/>
          </p:cNvSpPr>
          <p:nvPr>
            <p:ph sz="half" idx="1"/>
          </p:nvPr>
        </p:nvSpPr>
        <p:spPr/>
        <p:txBody>
          <a:bodyPr>
            <a:normAutofit fontScale="85000" lnSpcReduction="20000"/>
          </a:bodyPr>
          <a:lstStyle/>
          <a:p>
            <a:r>
              <a:rPr lang="en-US" dirty="0"/>
              <a:t>A synthesis of the information gathered in light of our policy </a:t>
            </a:r>
          </a:p>
          <a:p>
            <a:pPr marL="0" indent="0">
              <a:buNone/>
            </a:pPr>
            <a:endParaRPr lang="en-US" dirty="0"/>
          </a:p>
          <a:p>
            <a:r>
              <a:rPr lang="en-US" dirty="0"/>
              <a:t>Walk through the policy violation </a:t>
            </a:r>
          </a:p>
          <a:p>
            <a:pPr marL="0" indent="0">
              <a:buNone/>
            </a:pPr>
            <a:endParaRPr lang="en-US" dirty="0"/>
          </a:p>
          <a:p>
            <a:r>
              <a:rPr lang="en-US" dirty="0"/>
              <a:t>Remember: You’re a NEUTRAL fact-finder </a:t>
            </a:r>
          </a:p>
          <a:p>
            <a:pPr lvl="1"/>
            <a:r>
              <a:rPr lang="en-US" dirty="0"/>
              <a:t>Include not only corroborating information but also exculpatory information </a:t>
            </a:r>
          </a:p>
          <a:p>
            <a:pPr marL="457200" lvl="1" indent="0">
              <a:buNone/>
            </a:pPr>
            <a:endParaRPr lang="en-US" dirty="0"/>
          </a:p>
          <a:p>
            <a:r>
              <a:rPr lang="en-US" dirty="0"/>
              <a:t>Credibility Assessments </a:t>
            </a:r>
          </a:p>
          <a:p>
            <a:endParaRPr lang="en-US" dirty="0"/>
          </a:p>
        </p:txBody>
      </p:sp>
      <p:pic>
        <p:nvPicPr>
          <p:cNvPr id="6" name="Content Placeholder 5" descr="Free illustration: Stairs, Rise, Stair &lt;strong&gt;Step&lt;/strong&gt;, Staircase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70700" y="1600200"/>
            <a:ext cx="4343400" cy="4343400"/>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3782629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Walking Through Policy Violations</a:t>
            </a:r>
          </a:p>
        </p:txBody>
      </p:sp>
      <p:sp>
        <p:nvSpPr>
          <p:cNvPr id="3" name="Content Placeholder 2"/>
          <p:cNvSpPr>
            <a:spLocks noGrp="1"/>
          </p:cNvSpPr>
          <p:nvPr>
            <p:ph idx="1"/>
          </p:nvPr>
        </p:nvSpPr>
        <p:spPr/>
        <p:txBody>
          <a:bodyPr/>
          <a:lstStyle/>
          <a:p>
            <a:pPr marL="0" indent="0">
              <a:buNone/>
            </a:pPr>
            <a:r>
              <a:rPr lang="en-US" u="sng" dirty="0"/>
              <a:t>Nonconsensual Sexual Contact </a:t>
            </a:r>
          </a:p>
          <a:p>
            <a:pPr lvl="1"/>
            <a:r>
              <a:rPr lang="en-US" dirty="0"/>
              <a:t>Was there physical contact of a sexual nature? </a:t>
            </a:r>
          </a:p>
          <a:p>
            <a:pPr lvl="1"/>
            <a:r>
              <a:rPr lang="en-US" dirty="0"/>
              <a:t>Was there consent? </a:t>
            </a:r>
          </a:p>
          <a:p>
            <a:pPr lvl="1"/>
            <a:r>
              <a:rPr lang="en-US" dirty="0"/>
              <a:t>Was the consent invalid because of: </a:t>
            </a:r>
          </a:p>
          <a:p>
            <a:pPr lvl="2"/>
            <a:r>
              <a:rPr lang="en-US" dirty="0"/>
              <a:t>Force </a:t>
            </a:r>
          </a:p>
          <a:p>
            <a:pPr lvl="2"/>
            <a:r>
              <a:rPr lang="en-US" dirty="0"/>
              <a:t>Intimidation or Coercion </a:t>
            </a:r>
          </a:p>
          <a:p>
            <a:pPr lvl="2"/>
            <a:r>
              <a:rPr lang="en-US" dirty="0"/>
              <a:t>Incapacitation</a:t>
            </a:r>
          </a:p>
          <a:p>
            <a:pPr lvl="1"/>
            <a:r>
              <a:rPr lang="en-US" dirty="0"/>
              <a:t>Was the consent withdrawn? </a:t>
            </a:r>
          </a:p>
        </p:txBody>
      </p:sp>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7428909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Walking Through Policy Violations</a:t>
            </a:r>
            <a:endParaRPr lang="en-US" dirty="0"/>
          </a:p>
        </p:txBody>
      </p:sp>
      <p:sp>
        <p:nvSpPr>
          <p:cNvPr id="3" name="Content Placeholder 2"/>
          <p:cNvSpPr>
            <a:spLocks noGrp="1"/>
          </p:cNvSpPr>
          <p:nvPr>
            <p:ph idx="1"/>
          </p:nvPr>
        </p:nvSpPr>
        <p:spPr/>
        <p:txBody>
          <a:bodyPr/>
          <a:lstStyle/>
          <a:p>
            <a:pPr marL="0" indent="0">
              <a:buNone/>
            </a:pPr>
            <a:r>
              <a:rPr lang="en-US" u="sng" dirty="0"/>
              <a:t>Incapacitation </a:t>
            </a:r>
          </a:p>
          <a:p>
            <a:pPr lvl="1"/>
            <a:r>
              <a:rPr lang="en-US" dirty="0"/>
              <a:t>Part One = Subjective Test </a:t>
            </a:r>
          </a:p>
          <a:p>
            <a:pPr lvl="2"/>
            <a:r>
              <a:rPr lang="en-US" dirty="0"/>
              <a:t>Physical and/or mental inability to make informed decisions </a:t>
            </a:r>
          </a:p>
          <a:p>
            <a:pPr lvl="2"/>
            <a:r>
              <a:rPr lang="en-US" dirty="0"/>
              <a:t>SOME Signs: unconsciousness, lack of control of physical movements, inability to communicate clearly  </a:t>
            </a:r>
          </a:p>
          <a:p>
            <a:pPr lvl="1"/>
            <a:r>
              <a:rPr lang="en-US" dirty="0"/>
              <a:t>Part Two = Objective Test </a:t>
            </a:r>
          </a:p>
          <a:p>
            <a:pPr lvl="2"/>
            <a:r>
              <a:rPr lang="en-US" dirty="0"/>
              <a:t>Judged from a Reasonable Person’s perspective </a:t>
            </a:r>
          </a:p>
          <a:p>
            <a:pPr marL="914400" lvl="2"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1605844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274639"/>
            <a:ext cx="9956800" cy="1143000"/>
          </a:xfrm>
        </p:spPr>
        <p:txBody>
          <a:bodyPr>
            <a:normAutofit fontScale="90000"/>
          </a:bodyPr>
          <a:lstStyle/>
          <a:p>
            <a:r>
              <a:rPr lang="en-US" b="1" dirty="0"/>
              <a:t>Recommendations for Informal Resolution/ Conclusion </a:t>
            </a:r>
          </a:p>
        </p:txBody>
      </p:sp>
      <p:sp>
        <p:nvSpPr>
          <p:cNvPr id="3" name="Content Placeholder 2"/>
          <p:cNvSpPr>
            <a:spLocks noGrp="1"/>
          </p:cNvSpPr>
          <p:nvPr>
            <p:ph sz="half" idx="1"/>
          </p:nvPr>
        </p:nvSpPr>
        <p:spPr>
          <a:xfrm>
            <a:off x="832513" y="1417639"/>
            <a:ext cx="5466687" cy="4525962"/>
          </a:xfrm>
        </p:spPr>
        <p:txBody>
          <a:bodyPr>
            <a:normAutofit/>
          </a:bodyPr>
          <a:lstStyle/>
          <a:p>
            <a:pPr>
              <a:lnSpc>
                <a:spcPct val="150000"/>
              </a:lnSpc>
            </a:pPr>
            <a:r>
              <a:rPr lang="en-US" sz="2400" dirty="0"/>
              <a:t>Short and sweet </a:t>
            </a:r>
          </a:p>
          <a:p>
            <a:r>
              <a:rPr lang="en-US" sz="2400" dirty="0"/>
              <a:t>Based on the totality of the evidence a preponderance of the evidence supports/does not support a charge of (insert policy violation) </a:t>
            </a:r>
          </a:p>
          <a:p>
            <a:pPr>
              <a:lnSpc>
                <a:spcPct val="150000"/>
              </a:lnSpc>
            </a:pPr>
            <a:r>
              <a:rPr lang="en-US" sz="2400" dirty="0"/>
              <a:t>Remember: NOT ISSUING FINDINGS OF RESPONSIBILITY </a:t>
            </a:r>
          </a:p>
          <a:p>
            <a:pPr>
              <a:lnSpc>
                <a:spcPct val="150000"/>
              </a:lnSpc>
            </a:pPr>
            <a:r>
              <a:rPr lang="en-US" sz="2400" dirty="0"/>
              <a:t>Broad range of sanctions at play </a:t>
            </a:r>
          </a:p>
          <a:p>
            <a:endParaRPr lang="en-US" dirty="0"/>
          </a:p>
        </p:txBody>
      </p:sp>
      <p:pic>
        <p:nvPicPr>
          <p:cNvPr id="6" name="Content Placeholder 5" descr="Risk Taking Clipart | Clipart Panda - Free Clipart Imag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11582" y="1716774"/>
            <a:ext cx="5080000" cy="3810000"/>
          </a:xfrm>
        </p:spPr>
      </p:pic>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9252475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Determining Appropriate Sanctions </a:t>
            </a:r>
          </a:p>
        </p:txBody>
      </p:sp>
      <p:sp>
        <p:nvSpPr>
          <p:cNvPr id="6" name="Content Placeholder 5"/>
          <p:cNvSpPr>
            <a:spLocks noGrp="1"/>
          </p:cNvSpPr>
          <p:nvPr>
            <p:ph sz="half" idx="1"/>
          </p:nvPr>
        </p:nvSpPr>
        <p:spPr>
          <a:xfrm>
            <a:off x="866273" y="1417639"/>
            <a:ext cx="6004427" cy="4525962"/>
          </a:xfrm>
        </p:spPr>
        <p:txBody>
          <a:bodyPr>
            <a:normAutofit lnSpcReduction="10000"/>
          </a:bodyPr>
          <a:lstStyle/>
          <a:p>
            <a:pPr>
              <a:lnSpc>
                <a:spcPct val="150000"/>
              </a:lnSpc>
            </a:pPr>
            <a:r>
              <a:rPr lang="en-US" dirty="0"/>
              <a:t>“Must be made as a proportionate response to the violation.”</a:t>
            </a:r>
          </a:p>
          <a:p>
            <a:pPr>
              <a:lnSpc>
                <a:spcPct val="150000"/>
              </a:lnSpc>
            </a:pPr>
            <a:r>
              <a:rPr lang="en-US" dirty="0"/>
              <a:t>Should prevent the recurrence of sexual misconduct  </a:t>
            </a:r>
          </a:p>
          <a:p>
            <a:pPr>
              <a:lnSpc>
                <a:spcPct val="150000"/>
              </a:lnSpc>
            </a:pPr>
            <a:r>
              <a:rPr lang="en-US" dirty="0"/>
              <a:t>Should remedy the effects of the sexual misconduct </a:t>
            </a:r>
          </a:p>
        </p:txBody>
      </p:sp>
      <p:pic>
        <p:nvPicPr>
          <p:cNvPr id="8" name="Content Placeholder 7" descr="Main Page - 2011.igem.or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70701" y="1600201"/>
            <a:ext cx="3765215" cy="3765215"/>
          </a:xfrm>
        </p:spPr>
      </p:pic>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6950288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053" y="261703"/>
            <a:ext cx="9956800" cy="1143000"/>
          </a:xfrm>
        </p:spPr>
        <p:txBody>
          <a:bodyPr/>
          <a:lstStyle/>
          <a:p>
            <a:r>
              <a:rPr lang="en-US" b="1" dirty="0"/>
              <a:t>Common Sanctions </a:t>
            </a:r>
          </a:p>
        </p:txBody>
      </p:sp>
      <p:sp>
        <p:nvSpPr>
          <p:cNvPr id="5" name="Content Placeholder 4"/>
          <p:cNvSpPr>
            <a:spLocks noGrp="1"/>
          </p:cNvSpPr>
          <p:nvPr>
            <p:ph sz="half" idx="1"/>
          </p:nvPr>
        </p:nvSpPr>
        <p:spPr>
          <a:xfrm>
            <a:off x="818147" y="1417639"/>
            <a:ext cx="5481053" cy="4525962"/>
          </a:xfrm>
        </p:spPr>
        <p:txBody>
          <a:bodyPr>
            <a:normAutofit lnSpcReduction="10000"/>
          </a:bodyPr>
          <a:lstStyle/>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Warning</a:t>
            </a:r>
          </a:p>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Probation</a:t>
            </a:r>
          </a:p>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Loss of Privileges</a:t>
            </a:r>
          </a:p>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Counseling</a:t>
            </a:r>
          </a:p>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No Contact</a:t>
            </a:r>
          </a:p>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Residence Hall Relocation, Suspension or Expulsion</a:t>
            </a:r>
          </a:p>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Limited Access to Campus</a:t>
            </a:r>
          </a:p>
          <a:p>
            <a:endParaRPr lang="en-US" dirty="0"/>
          </a:p>
        </p:txBody>
      </p:sp>
      <p:sp>
        <p:nvSpPr>
          <p:cNvPr id="6" name="Content Placeholder 5"/>
          <p:cNvSpPr>
            <a:spLocks noGrp="1"/>
          </p:cNvSpPr>
          <p:nvPr>
            <p:ph sz="half" idx="2"/>
          </p:nvPr>
        </p:nvSpPr>
        <p:spPr>
          <a:xfrm>
            <a:off x="6400800" y="1417639"/>
            <a:ext cx="5181600" cy="4525961"/>
          </a:xfrm>
        </p:spPr>
        <p:txBody>
          <a:bodyPr>
            <a:normAutofit lnSpcReduction="10000"/>
          </a:bodyPr>
          <a:lstStyle/>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Service Hours</a:t>
            </a:r>
          </a:p>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Online Education</a:t>
            </a:r>
          </a:p>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Alcohol &amp; Drug Assessment and Counseling</a:t>
            </a:r>
          </a:p>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Termination </a:t>
            </a:r>
          </a:p>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Suspension</a:t>
            </a:r>
            <a:r>
              <a:rPr lang="en-US" sz="2400" b="1" dirty="0">
                <a:solidFill>
                  <a:prstClr val="black">
                    <a:lumMod val="75000"/>
                    <a:lumOff val="25000"/>
                  </a:prstClr>
                </a:solidFill>
                <a:latin typeface="Century Gothic" panose="020B0502020202020204" pitchFamily="34" charset="0"/>
                <a:cs typeface="+mn-cs"/>
              </a:rPr>
              <a:t>*</a:t>
            </a:r>
          </a:p>
          <a:p>
            <a:pPr marL="228600" lvl="0" indent="-228600">
              <a:spcBef>
                <a:spcPts val="2000"/>
              </a:spcBef>
              <a:buClr>
                <a:prstClr val="black">
                  <a:lumMod val="50000"/>
                  <a:lumOff val="50000"/>
                </a:prstClr>
              </a:buClr>
              <a:buSzPct val="70000"/>
              <a:buFont typeface="Wingdings" pitchFamily="2" charset="2"/>
              <a:buChar char="l"/>
              <a:defRPr/>
            </a:pPr>
            <a:r>
              <a:rPr lang="en-US" sz="2400" dirty="0">
                <a:solidFill>
                  <a:prstClr val="black">
                    <a:lumMod val="75000"/>
                    <a:lumOff val="25000"/>
                  </a:prstClr>
                </a:solidFill>
                <a:latin typeface="Century Gothic" panose="020B0502020202020204" pitchFamily="34" charset="0"/>
                <a:cs typeface="+mn-cs"/>
              </a:rPr>
              <a:t>Expulsion</a:t>
            </a:r>
            <a:r>
              <a:rPr lang="en-US" sz="2400" b="1" dirty="0">
                <a:solidFill>
                  <a:prstClr val="black">
                    <a:lumMod val="75000"/>
                    <a:lumOff val="25000"/>
                  </a:prstClr>
                </a:solidFill>
                <a:latin typeface="Century Gothic" panose="020B0502020202020204" pitchFamily="34" charset="0"/>
                <a:cs typeface="+mn-cs"/>
              </a:rPr>
              <a:t>*</a:t>
            </a:r>
          </a:p>
          <a:p>
            <a:pPr marL="0" lvl="0" indent="0">
              <a:spcBef>
                <a:spcPts val="2000"/>
              </a:spcBef>
              <a:buClr>
                <a:prstClr val="black">
                  <a:lumMod val="50000"/>
                  <a:lumOff val="50000"/>
                </a:prstClr>
              </a:buClr>
              <a:buSzPct val="70000"/>
              <a:buNone/>
              <a:defRPr/>
            </a:pPr>
            <a:r>
              <a:rPr lang="en-US" sz="2200" b="1" dirty="0">
                <a:solidFill>
                  <a:prstClr val="black">
                    <a:lumMod val="75000"/>
                    <a:lumOff val="25000"/>
                  </a:prstClr>
                </a:solidFill>
                <a:latin typeface="Century Gothic" panose="020B0502020202020204" pitchFamily="34" charset="0"/>
                <a:cs typeface="+mn-cs"/>
              </a:rPr>
              <a:t>*</a:t>
            </a:r>
            <a:r>
              <a:rPr lang="en-US" sz="2200" dirty="0">
                <a:solidFill>
                  <a:prstClr val="black">
                    <a:lumMod val="75000"/>
                    <a:lumOff val="25000"/>
                  </a:prstClr>
                </a:solidFill>
                <a:latin typeface="Century Gothic" panose="020B0502020202020204" pitchFamily="34" charset="0"/>
                <a:cs typeface="+mn-cs"/>
              </a:rPr>
              <a:t>Must be supported by </a:t>
            </a:r>
            <a:r>
              <a:rPr lang="en-US" sz="2200" b="1" dirty="0">
                <a:solidFill>
                  <a:prstClr val="black">
                    <a:lumMod val="75000"/>
                    <a:lumOff val="25000"/>
                  </a:prstClr>
                </a:solidFill>
                <a:latin typeface="Century Gothic" panose="020B0502020202020204" pitchFamily="34" charset="0"/>
                <a:cs typeface="+mn-cs"/>
              </a:rPr>
              <a:t>substantial evidence</a:t>
            </a:r>
            <a:r>
              <a:rPr lang="en-US" sz="2200" dirty="0">
                <a:solidFill>
                  <a:prstClr val="black">
                    <a:lumMod val="75000"/>
                    <a:lumOff val="25000"/>
                  </a:prstClr>
                </a:solidFill>
                <a:latin typeface="Century Gothic" panose="020B0502020202020204" pitchFamily="34" charset="0"/>
                <a:cs typeface="+mn-cs"/>
              </a:rPr>
              <a:t> at the hearing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0721951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Understanding Substantial Evidence </a:t>
            </a:r>
          </a:p>
        </p:txBody>
      </p:sp>
      <p:sp>
        <p:nvSpPr>
          <p:cNvPr id="6" name="Content Placeholder 5"/>
          <p:cNvSpPr>
            <a:spLocks noGrp="1"/>
          </p:cNvSpPr>
          <p:nvPr>
            <p:ph sz="half" idx="1"/>
          </p:nvPr>
        </p:nvSpPr>
        <p:spPr>
          <a:xfrm>
            <a:off x="618186" y="1417639"/>
            <a:ext cx="5681014" cy="4525962"/>
          </a:xfrm>
        </p:spPr>
        <p:txBody>
          <a:bodyPr/>
          <a:lstStyle/>
          <a:p>
            <a:pPr>
              <a:lnSpc>
                <a:spcPct val="150000"/>
              </a:lnSpc>
            </a:pPr>
            <a:r>
              <a:rPr lang="en-US" dirty="0"/>
              <a:t>Required to suspend or expel a student </a:t>
            </a:r>
          </a:p>
          <a:p>
            <a:pPr>
              <a:lnSpc>
                <a:spcPct val="150000"/>
              </a:lnSpc>
            </a:pPr>
            <a:r>
              <a:rPr lang="en-US" dirty="0"/>
              <a:t>MUST be able to clearly state what evidence exists to support the finding </a:t>
            </a:r>
          </a:p>
          <a:p>
            <a:pPr>
              <a:lnSpc>
                <a:spcPct val="150000"/>
              </a:lnSpc>
            </a:pPr>
            <a:r>
              <a:rPr lang="en-US" dirty="0"/>
              <a:t>Cannot be merely a feeling!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8" name="Content Placeholder 5" descr="&lt;strong&gt;Scales&lt;/strong&gt; PNG Transparent Images | PNG All"/>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69309" y="1417639"/>
            <a:ext cx="3746182" cy="4343400"/>
          </a:xfrm>
        </p:spPr>
      </p:pic>
    </p:spTree>
    <p:extLst>
      <p:ext uri="{BB962C8B-B14F-4D97-AF65-F5344CB8AC3E}">
        <p14:creationId xmlns:p14="http://schemas.microsoft.com/office/powerpoint/2010/main" val="1795509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31DE-4266-4106-A4BA-8C7982DBCDDD}"/>
              </a:ext>
            </a:extLst>
          </p:cNvPr>
          <p:cNvSpPr>
            <a:spLocks noGrp="1"/>
          </p:cNvSpPr>
          <p:nvPr>
            <p:ph type="title"/>
          </p:nvPr>
        </p:nvSpPr>
        <p:spPr>
          <a:xfrm>
            <a:off x="1322754" y="281699"/>
            <a:ext cx="9956800" cy="1143000"/>
          </a:xfrm>
        </p:spPr>
        <p:txBody>
          <a:bodyPr/>
          <a:lstStyle/>
          <a:p>
            <a:r>
              <a:rPr lang="en-US" b="1" dirty="0"/>
              <a:t>Title IX Sexual Harassment </a:t>
            </a:r>
            <a:r>
              <a:rPr lang="en-US" sz="2400" dirty="0"/>
              <a:t>§106.30</a:t>
            </a:r>
            <a:endParaRPr lang="en-US" dirty="0"/>
          </a:p>
        </p:txBody>
      </p:sp>
      <p:sp>
        <p:nvSpPr>
          <p:cNvPr id="3" name="Content Placeholder 2">
            <a:extLst>
              <a:ext uri="{FF2B5EF4-FFF2-40B4-BE49-F238E27FC236}">
                <a16:creationId xmlns:a16="http://schemas.microsoft.com/office/drawing/2014/main" id="{2E02A8C1-AC0F-4AC9-9CC7-383D5702F680}"/>
              </a:ext>
            </a:extLst>
          </p:cNvPr>
          <p:cNvSpPr>
            <a:spLocks noGrp="1"/>
          </p:cNvSpPr>
          <p:nvPr>
            <p:ph idx="1"/>
          </p:nvPr>
        </p:nvSpPr>
        <p:spPr>
          <a:xfrm>
            <a:off x="1019908" y="1160585"/>
            <a:ext cx="10562492" cy="4630616"/>
          </a:xfrm>
        </p:spPr>
        <p:txBody>
          <a:bodyPr>
            <a:normAutofit fontScale="92500" lnSpcReduction="10000"/>
          </a:bodyPr>
          <a:lstStyle/>
          <a:p>
            <a:pPr lvl="0"/>
            <a:r>
              <a:rPr lang="en-US" sz="3000" dirty="0">
                <a:solidFill>
                  <a:prstClr val="black"/>
                </a:solidFill>
              </a:rPr>
              <a:t>Conduct on the basis of sex that satisfies one or more of the following: </a:t>
            </a:r>
          </a:p>
          <a:p>
            <a:pPr lvl="1"/>
            <a:r>
              <a:rPr lang="en-US" sz="2600" dirty="0">
                <a:solidFill>
                  <a:prstClr val="black"/>
                </a:solidFill>
              </a:rPr>
              <a:t>(</a:t>
            </a:r>
            <a:r>
              <a:rPr lang="en-US" sz="2600" dirty="0" err="1">
                <a:solidFill>
                  <a:prstClr val="black"/>
                </a:solidFill>
              </a:rPr>
              <a:t>i</a:t>
            </a:r>
            <a:r>
              <a:rPr lang="en-US" sz="2600" dirty="0">
                <a:solidFill>
                  <a:prstClr val="black"/>
                </a:solidFill>
              </a:rPr>
              <a:t>)An</a:t>
            </a:r>
            <a:r>
              <a:rPr lang="en-US" sz="2600" b="1" dirty="0">
                <a:solidFill>
                  <a:prstClr val="black"/>
                </a:solidFill>
              </a:rPr>
              <a:t> employee </a:t>
            </a:r>
            <a:r>
              <a:rPr lang="en-US" sz="2600" dirty="0">
                <a:solidFill>
                  <a:prstClr val="black"/>
                </a:solidFill>
              </a:rPr>
              <a:t>conditioning education benefits on participation in unwelcome sexual conduct (</a:t>
            </a:r>
            <a:r>
              <a:rPr lang="en-US" sz="2600" dirty="0" err="1">
                <a:solidFill>
                  <a:prstClr val="black"/>
                </a:solidFill>
              </a:rPr>
              <a:t>i.e</a:t>
            </a:r>
            <a:r>
              <a:rPr lang="en-US" sz="2600" dirty="0">
                <a:solidFill>
                  <a:prstClr val="black"/>
                </a:solidFill>
              </a:rPr>
              <a:t> quid pro quo); or </a:t>
            </a:r>
          </a:p>
          <a:p>
            <a:pPr marL="457200" lvl="1" indent="0">
              <a:buNone/>
            </a:pPr>
            <a:endParaRPr lang="en-US" sz="2600" dirty="0">
              <a:solidFill>
                <a:prstClr val="black"/>
              </a:solidFill>
            </a:endParaRPr>
          </a:p>
          <a:p>
            <a:pPr lvl="1"/>
            <a:r>
              <a:rPr lang="en-US" sz="2600" dirty="0">
                <a:solidFill>
                  <a:prstClr val="black"/>
                </a:solidFill>
              </a:rPr>
              <a:t>(ii)</a:t>
            </a:r>
            <a:r>
              <a:rPr lang="en-US" sz="2600" b="1" dirty="0">
                <a:solidFill>
                  <a:prstClr val="black"/>
                </a:solidFill>
              </a:rPr>
              <a:t>Unwelcome conduct that a reasonable person would determine is so severe, pervasive, AND objectively offensive that it effectively denies a person equal access to the school’s education program or activity;</a:t>
            </a:r>
            <a:r>
              <a:rPr lang="en-US" sz="2600" dirty="0">
                <a:solidFill>
                  <a:prstClr val="black"/>
                </a:solidFill>
              </a:rPr>
              <a:t> or </a:t>
            </a:r>
          </a:p>
          <a:p>
            <a:pPr marL="457200" lvl="1" indent="0">
              <a:buNone/>
            </a:pPr>
            <a:endParaRPr lang="en-US" sz="2600" dirty="0">
              <a:solidFill>
                <a:prstClr val="black"/>
              </a:solidFill>
            </a:endParaRPr>
          </a:p>
          <a:p>
            <a:pPr lvl="1"/>
            <a:r>
              <a:rPr lang="en-US" sz="2600" dirty="0">
                <a:solidFill>
                  <a:prstClr val="black"/>
                </a:solidFill>
              </a:rPr>
              <a:t>(iii) Sexual assault (as defined in the </a:t>
            </a:r>
            <a:r>
              <a:rPr lang="en-US" sz="2600" dirty="0" err="1">
                <a:solidFill>
                  <a:prstClr val="black"/>
                </a:solidFill>
              </a:rPr>
              <a:t>Clery</a:t>
            </a:r>
            <a:r>
              <a:rPr lang="en-US" sz="2600" dirty="0">
                <a:solidFill>
                  <a:prstClr val="black"/>
                </a:solidFill>
              </a:rPr>
              <a:t> Act), dating violence, domestic violence, or stalking as defined in VAWA</a:t>
            </a:r>
          </a:p>
          <a:p>
            <a:endParaRPr lang="en-US" dirty="0"/>
          </a:p>
        </p:txBody>
      </p:sp>
      <p:sp>
        <p:nvSpPr>
          <p:cNvPr id="4" name="Slide Number Placeholder 3">
            <a:extLst>
              <a:ext uri="{FF2B5EF4-FFF2-40B4-BE49-F238E27FC236}">
                <a16:creationId xmlns:a16="http://schemas.microsoft.com/office/drawing/2014/main" id="{3DE6EBEC-531D-4EB2-A63E-454285040F7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7516089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Investigation Timeline</a:t>
            </a:r>
          </a:p>
        </p:txBody>
      </p:sp>
      <p:sp>
        <p:nvSpPr>
          <p:cNvPr id="3" name="Content Placeholder 2"/>
          <p:cNvSpPr>
            <a:spLocks noGrp="1"/>
          </p:cNvSpPr>
          <p:nvPr>
            <p:ph sz="half" idx="1"/>
          </p:nvPr>
        </p:nvSpPr>
        <p:spPr>
          <a:xfrm>
            <a:off x="1008270" y="1600201"/>
            <a:ext cx="4876800" cy="4343400"/>
          </a:xfrm>
        </p:spPr>
        <p:txBody>
          <a:bodyPr/>
          <a:lstStyle/>
          <a:p>
            <a:r>
              <a:rPr lang="en-US" dirty="0"/>
              <a:t>Procedural History </a:t>
            </a:r>
          </a:p>
          <a:p>
            <a:pPr marL="0" indent="0">
              <a:buNone/>
            </a:pPr>
            <a:endParaRPr lang="en-US" dirty="0"/>
          </a:p>
          <a:p>
            <a:r>
              <a:rPr lang="en-US" dirty="0"/>
              <a:t>Key dates and events throughout the process</a:t>
            </a:r>
          </a:p>
          <a:p>
            <a:pPr marL="0" indent="0">
              <a:buNone/>
            </a:pPr>
            <a:endParaRPr lang="en-US" dirty="0"/>
          </a:p>
          <a:p>
            <a:r>
              <a:rPr lang="en-US" dirty="0"/>
              <a:t>Does not have to be a narrative </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76523" y="1632285"/>
            <a:ext cx="6097380" cy="3428445"/>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7325693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Necessary Attachments </a:t>
            </a:r>
          </a:p>
        </p:txBody>
      </p:sp>
      <p:sp>
        <p:nvSpPr>
          <p:cNvPr id="3" name="Content Placeholder 2"/>
          <p:cNvSpPr>
            <a:spLocks noGrp="1"/>
          </p:cNvSpPr>
          <p:nvPr>
            <p:ph sz="half" idx="1"/>
          </p:nvPr>
        </p:nvSpPr>
        <p:spPr/>
        <p:txBody>
          <a:bodyPr/>
          <a:lstStyle/>
          <a:p>
            <a:r>
              <a:rPr lang="en-US" dirty="0"/>
              <a:t>Documentary Evidence</a:t>
            </a:r>
          </a:p>
          <a:p>
            <a:pPr marL="0" indent="0">
              <a:buNone/>
            </a:pPr>
            <a:r>
              <a:rPr lang="en-US" dirty="0"/>
              <a:t> </a:t>
            </a:r>
          </a:p>
          <a:p>
            <a:r>
              <a:rPr lang="en-US" dirty="0"/>
              <a:t>Written Statements </a:t>
            </a:r>
          </a:p>
          <a:p>
            <a:pPr marL="0" indent="0">
              <a:buNone/>
            </a:pPr>
            <a:endParaRPr lang="en-US" dirty="0"/>
          </a:p>
          <a:p>
            <a:r>
              <a:rPr lang="en-US" dirty="0"/>
              <a:t>Optional: Full Policy </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62550" y="2228850"/>
            <a:ext cx="7029450" cy="1485900"/>
          </a:xfrm>
        </p:spPr>
      </p:pic>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1795000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Optional Aspects of the Investigative Report</a:t>
            </a:r>
          </a:p>
        </p:txBody>
      </p:sp>
      <p:sp>
        <p:nvSpPr>
          <p:cNvPr id="3" name="Content Placeholder 2"/>
          <p:cNvSpPr>
            <a:spLocks noGrp="1"/>
          </p:cNvSpPr>
          <p:nvPr>
            <p:ph sz="half" idx="1"/>
          </p:nvPr>
        </p:nvSpPr>
        <p:spPr>
          <a:xfrm>
            <a:off x="1105877" y="1699750"/>
            <a:ext cx="4876800" cy="4343400"/>
          </a:xfrm>
        </p:spPr>
        <p:txBody>
          <a:bodyPr/>
          <a:lstStyle/>
          <a:p>
            <a:pPr>
              <a:lnSpc>
                <a:spcPct val="150000"/>
              </a:lnSpc>
            </a:pPr>
            <a:r>
              <a:rPr lang="en-US" dirty="0"/>
              <a:t>Incident Timeline </a:t>
            </a:r>
          </a:p>
          <a:p>
            <a:pPr>
              <a:lnSpc>
                <a:spcPct val="150000"/>
              </a:lnSpc>
            </a:pPr>
            <a:r>
              <a:rPr lang="en-US" dirty="0"/>
              <a:t>Incapacitation Timeline </a:t>
            </a:r>
          </a:p>
          <a:p>
            <a:pPr>
              <a:lnSpc>
                <a:spcPct val="150000"/>
              </a:lnSpc>
            </a:pPr>
            <a:r>
              <a:rPr lang="en-US" dirty="0"/>
              <a:t>Chart of Involved Parties </a:t>
            </a:r>
          </a:p>
          <a:p>
            <a:pPr>
              <a:lnSpc>
                <a:spcPct val="150000"/>
              </a:lnSpc>
            </a:pPr>
            <a:r>
              <a:rPr lang="en-US" dirty="0"/>
              <a:t>Disputed v. Undisputed Facts </a:t>
            </a:r>
          </a:p>
          <a:p>
            <a:pPr marL="0" indent="0">
              <a:buNone/>
            </a:pPr>
            <a:endParaRPr lang="en-US" dirty="0"/>
          </a:p>
        </p:txBody>
      </p:sp>
      <p:pic>
        <p:nvPicPr>
          <p:cNvPr id="6" name="Content Placeholder 5" descr="Leadership power comes from who you are as a person, not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99275" y="1628775"/>
            <a:ext cx="4286250" cy="4286250"/>
          </a:xfrm>
        </p:spPr>
      </p:pic>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7405229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703" y="300984"/>
            <a:ext cx="9956800" cy="1143000"/>
          </a:xfrm>
        </p:spPr>
        <p:txBody>
          <a:bodyPr>
            <a:normAutofit/>
          </a:bodyPr>
          <a:lstStyle/>
          <a:p>
            <a:r>
              <a:rPr lang="en-US" b="1" dirty="0"/>
              <a:t>Key Aspects in the Investigation Process</a:t>
            </a:r>
            <a:endParaRPr lang="en-US" dirty="0"/>
          </a:p>
        </p:txBody>
      </p:sp>
      <p:sp>
        <p:nvSpPr>
          <p:cNvPr id="3" name="Content Placeholder 2"/>
          <p:cNvSpPr>
            <a:spLocks noGrp="1"/>
          </p:cNvSpPr>
          <p:nvPr>
            <p:ph idx="1"/>
          </p:nvPr>
        </p:nvSpPr>
        <p:spPr>
          <a:xfrm>
            <a:off x="1386703" y="1600201"/>
            <a:ext cx="9956800" cy="4191000"/>
          </a:xfrm>
        </p:spPr>
        <p:txBody>
          <a:bodyPr/>
          <a:lstStyle/>
          <a:p>
            <a:r>
              <a:rPr lang="en-US" dirty="0"/>
              <a:t>Parties right to review and respond to the investigation report </a:t>
            </a:r>
          </a:p>
          <a:p>
            <a:pPr lvl="1"/>
            <a:r>
              <a:rPr lang="en-US" dirty="0"/>
              <a:t>Provide adequate and equitable time </a:t>
            </a:r>
          </a:p>
          <a:p>
            <a:pPr lvl="1"/>
            <a:endParaRPr lang="en-US" dirty="0"/>
          </a:p>
          <a:p>
            <a:r>
              <a:rPr lang="en-US" dirty="0"/>
              <a:t>Sharing the final investigation report </a:t>
            </a:r>
          </a:p>
          <a:p>
            <a:pPr lvl="1"/>
            <a:r>
              <a:rPr lang="en-US" dirty="0"/>
              <a:t>The parties (and advisor*)</a:t>
            </a:r>
          </a:p>
          <a:p>
            <a:pPr lvl="1"/>
            <a:r>
              <a:rPr lang="en-US" dirty="0"/>
              <a:t>Hearing Panel </a:t>
            </a:r>
          </a:p>
          <a:p>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7494706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Things to Avoid </a:t>
            </a:r>
          </a:p>
        </p:txBody>
      </p:sp>
      <p:sp>
        <p:nvSpPr>
          <p:cNvPr id="3" name="Content Placeholder 2"/>
          <p:cNvSpPr>
            <a:spLocks noGrp="1"/>
          </p:cNvSpPr>
          <p:nvPr>
            <p:ph sz="half" idx="1"/>
          </p:nvPr>
        </p:nvSpPr>
        <p:spPr>
          <a:xfrm>
            <a:off x="1004047" y="1741392"/>
            <a:ext cx="5295153" cy="4061013"/>
          </a:xfrm>
        </p:spPr>
        <p:txBody>
          <a:bodyPr/>
          <a:lstStyle/>
          <a:p>
            <a:r>
              <a:rPr lang="en-US" dirty="0"/>
              <a:t>Merely transcribing interviews </a:t>
            </a:r>
          </a:p>
          <a:p>
            <a:r>
              <a:rPr lang="en-US" dirty="0"/>
              <a:t>Writing a one-sided report </a:t>
            </a:r>
          </a:p>
          <a:p>
            <a:r>
              <a:rPr lang="en-US" dirty="0"/>
              <a:t>Steering or otherwise influencing the hearing proceedings </a:t>
            </a:r>
          </a:p>
          <a:p>
            <a:r>
              <a:rPr lang="en-US" dirty="0"/>
              <a:t>Assuming reader knowledge </a:t>
            </a:r>
          </a:p>
        </p:txBody>
      </p:sp>
      <p:pic>
        <p:nvPicPr>
          <p:cNvPr id="6" name="Content Placeholder 5" descr="Beyond Survivor - The Wounded Warrior Blog: Don't Ignore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02400" y="1655233"/>
            <a:ext cx="5080000" cy="4233333"/>
          </a:xfrm>
        </p:spPr>
      </p:pic>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2426442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D18F-3B05-4C60-8841-381B8615296C}"/>
              </a:ext>
            </a:extLst>
          </p:cNvPr>
          <p:cNvSpPr>
            <a:spLocks noGrp="1"/>
          </p:cNvSpPr>
          <p:nvPr>
            <p:ph type="title"/>
          </p:nvPr>
        </p:nvSpPr>
        <p:spPr/>
        <p:txBody>
          <a:bodyPr/>
          <a:lstStyle/>
          <a:p>
            <a:r>
              <a:rPr lang="en-US" b="1" dirty="0"/>
              <a:t>The Resolution/Adjudication Process </a:t>
            </a:r>
          </a:p>
        </p:txBody>
      </p:sp>
    </p:spTree>
    <p:extLst>
      <p:ext uri="{BB962C8B-B14F-4D97-AF65-F5344CB8AC3E}">
        <p14:creationId xmlns:p14="http://schemas.microsoft.com/office/powerpoint/2010/main" val="11472437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274639"/>
            <a:ext cx="9956800" cy="1143000"/>
          </a:xfrm>
        </p:spPr>
        <p:txBody>
          <a:bodyPr/>
          <a:lstStyle/>
          <a:p>
            <a:r>
              <a:rPr lang="en-US" b="1" dirty="0"/>
              <a:t>Informal Resolution </a:t>
            </a:r>
          </a:p>
        </p:txBody>
      </p:sp>
      <p:sp>
        <p:nvSpPr>
          <p:cNvPr id="6" name="Content Placeholder 5"/>
          <p:cNvSpPr>
            <a:spLocks noGrp="1"/>
          </p:cNvSpPr>
          <p:nvPr>
            <p:ph sz="half" idx="1"/>
          </p:nvPr>
        </p:nvSpPr>
        <p:spPr>
          <a:xfrm>
            <a:off x="928048" y="1296537"/>
            <a:ext cx="5371152" cy="4647064"/>
          </a:xfrm>
        </p:spPr>
        <p:txBody>
          <a:bodyPr>
            <a:normAutofit fontScale="77500" lnSpcReduction="20000"/>
          </a:bodyPr>
          <a:lstStyle/>
          <a:p>
            <a:r>
              <a:rPr lang="en-US" dirty="0"/>
              <a:t>Available throughout the investigation process </a:t>
            </a:r>
          </a:p>
          <a:p>
            <a:endParaRPr lang="en-US" dirty="0"/>
          </a:p>
          <a:p>
            <a:r>
              <a:rPr lang="en-US" dirty="0"/>
              <a:t>The nature of the incident permits a less formal approach </a:t>
            </a:r>
          </a:p>
          <a:p>
            <a:pPr marL="0" indent="0">
              <a:buNone/>
            </a:pPr>
            <a:endParaRPr lang="en-US" sz="900" dirty="0"/>
          </a:p>
          <a:p>
            <a:r>
              <a:rPr lang="en-US" dirty="0"/>
              <a:t>The institution determines that informal resolution is in the best interest of the parties and the campus community </a:t>
            </a:r>
          </a:p>
          <a:p>
            <a:pPr marL="0" indent="0">
              <a:buNone/>
            </a:pPr>
            <a:endParaRPr lang="en-US" sz="900" dirty="0"/>
          </a:p>
          <a:p>
            <a:r>
              <a:rPr lang="en-US" dirty="0"/>
              <a:t>Both parties AND the institution have to agree to the terms </a:t>
            </a:r>
          </a:p>
          <a:p>
            <a:pPr marL="0" indent="0">
              <a:buNone/>
            </a:pPr>
            <a:endParaRPr lang="en-US" dirty="0"/>
          </a:p>
          <a:p>
            <a:r>
              <a:rPr lang="en-US" dirty="0"/>
              <a:t>Handled by the Title IX Coordinator </a:t>
            </a:r>
          </a:p>
          <a:p>
            <a:pPr marL="0" indent="0">
              <a:buNone/>
            </a:pPr>
            <a:endParaRPr lang="en-US" sz="900" dirty="0"/>
          </a:p>
          <a:p>
            <a:pPr marL="0" indent="0">
              <a:buNone/>
            </a:pPr>
            <a:endParaRPr lang="en-US" dirty="0"/>
          </a:p>
        </p:txBody>
      </p:sp>
      <p:pic>
        <p:nvPicPr>
          <p:cNvPr id="8" name="Content Placeholder 7" descr="Alternative Dispute &lt;strong&gt;Resolution&lt;/strong&gt; (ADR): Mediation Part I ..."/>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7034473" y="1296537"/>
            <a:ext cx="4343400" cy="4343400"/>
          </a:xfrm>
        </p:spPr>
      </p:pic>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6954608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2A74-9047-4805-A889-AE03B8AA7DEE}"/>
              </a:ext>
            </a:extLst>
          </p:cNvPr>
          <p:cNvSpPr>
            <a:spLocks noGrp="1"/>
          </p:cNvSpPr>
          <p:nvPr>
            <p:ph type="title"/>
          </p:nvPr>
        </p:nvSpPr>
        <p:spPr>
          <a:xfrm>
            <a:off x="1524000" y="274639"/>
            <a:ext cx="9956800" cy="1143000"/>
          </a:xfrm>
        </p:spPr>
        <p:txBody>
          <a:bodyPr/>
          <a:lstStyle/>
          <a:p>
            <a:r>
              <a:rPr lang="en-US" b="1" dirty="0"/>
              <a:t>The USG Adjudication Processes </a:t>
            </a:r>
          </a:p>
        </p:txBody>
      </p:sp>
      <p:sp>
        <p:nvSpPr>
          <p:cNvPr id="3" name="Content Placeholder 2">
            <a:extLst>
              <a:ext uri="{FF2B5EF4-FFF2-40B4-BE49-F238E27FC236}">
                <a16:creationId xmlns:a16="http://schemas.microsoft.com/office/drawing/2014/main" id="{0963AE90-536D-4321-94EF-C74B501C175E}"/>
              </a:ext>
            </a:extLst>
          </p:cNvPr>
          <p:cNvSpPr>
            <a:spLocks noGrp="1"/>
          </p:cNvSpPr>
          <p:nvPr>
            <p:ph sz="half" idx="1"/>
          </p:nvPr>
        </p:nvSpPr>
        <p:spPr>
          <a:xfrm>
            <a:off x="711200" y="1417639"/>
            <a:ext cx="5232400" cy="4525962"/>
          </a:xfrm>
        </p:spPr>
        <p:txBody>
          <a:bodyPr>
            <a:normAutofit fontScale="92500" lnSpcReduction="20000"/>
          </a:bodyPr>
          <a:lstStyle/>
          <a:p>
            <a:pPr marL="0" indent="0" algn="ctr">
              <a:buNone/>
            </a:pPr>
            <a:r>
              <a:rPr lang="en-US" b="1" dirty="0">
                <a:solidFill>
                  <a:srgbClr val="FF0000"/>
                </a:solidFill>
              </a:rPr>
              <a:t>Students</a:t>
            </a:r>
          </a:p>
          <a:p>
            <a:r>
              <a:rPr lang="en-US" dirty="0"/>
              <a:t>All matters not informally resolved will be heard by a Hearing Panel </a:t>
            </a:r>
          </a:p>
          <a:p>
            <a:pPr marL="0" indent="0">
              <a:buNone/>
            </a:pPr>
            <a:endParaRPr lang="en-US" dirty="0"/>
          </a:p>
          <a:p>
            <a:r>
              <a:rPr lang="en-US" dirty="0"/>
              <a:t>Hearing Panels comprised of trained faculty and staff </a:t>
            </a:r>
          </a:p>
          <a:p>
            <a:pPr marL="0" indent="0">
              <a:buNone/>
            </a:pPr>
            <a:r>
              <a:rPr lang="en-US" dirty="0"/>
              <a:t> </a:t>
            </a:r>
          </a:p>
        </p:txBody>
      </p:sp>
      <p:sp>
        <p:nvSpPr>
          <p:cNvPr id="4" name="Content Placeholder 3">
            <a:extLst>
              <a:ext uri="{FF2B5EF4-FFF2-40B4-BE49-F238E27FC236}">
                <a16:creationId xmlns:a16="http://schemas.microsoft.com/office/drawing/2014/main" id="{F826DD8C-B200-4241-8E09-DA7C14B9466B}"/>
              </a:ext>
            </a:extLst>
          </p:cNvPr>
          <p:cNvSpPr>
            <a:spLocks noGrp="1"/>
          </p:cNvSpPr>
          <p:nvPr>
            <p:ph sz="half" idx="2"/>
          </p:nvPr>
        </p:nvSpPr>
        <p:spPr>
          <a:xfrm>
            <a:off x="6350000" y="1417639"/>
            <a:ext cx="5232400" cy="4525961"/>
          </a:xfrm>
        </p:spPr>
        <p:txBody>
          <a:bodyPr>
            <a:normAutofit fontScale="92500" lnSpcReduction="20000"/>
          </a:bodyPr>
          <a:lstStyle/>
          <a:p>
            <a:pPr marL="0" indent="0" algn="ctr">
              <a:buNone/>
            </a:pPr>
            <a:r>
              <a:rPr lang="en-US" b="1" dirty="0">
                <a:solidFill>
                  <a:srgbClr val="0070C0"/>
                </a:solidFill>
              </a:rPr>
              <a:t>Employees</a:t>
            </a:r>
            <a:endParaRPr lang="en-US" b="1" dirty="0"/>
          </a:p>
          <a:p>
            <a:r>
              <a:rPr lang="en-US" dirty="0"/>
              <a:t>Title IX matters not informally resolved will be heard by a designated decision-maker</a:t>
            </a:r>
          </a:p>
          <a:p>
            <a:pPr lvl="1"/>
            <a:r>
              <a:rPr lang="en-US" dirty="0"/>
              <a:t>Single decision-maker OR panel</a:t>
            </a:r>
          </a:p>
          <a:p>
            <a:endParaRPr lang="en-US" dirty="0"/>
          </a:p>
          <a:p>
            <a:r>
              <a:rPr lang="en-US" dirty="0"/>
              <a:t>Sexual Misconduct matters not informally resolved will be resolved according to previously established procedures </a:t>
            </a:r>
          </a:p>
          <a:p>
            <a:pPr lvl="1"/>
            <a:r>
              <a:rPr lang="en-US" dirty="0"/>
              <a:t>Institutions may choose to offer a hearing </a:t>
            </a:r>
          </a:p>
        </p:txBody>
      </p:sp>
      <p:sp>
        <p:nvSpPr>
          <p:cNvPr id="5" name="Slide Number Placeholder 4">
            <a:extLst>
              <a:ext uri="{FF2B5EF4-FFF2-40B4-BE49-F238E27FC236}">
                <a16:creationId xmlns:a16="http://schemas.microsoft.com/office/drawing/2014/main" id="{79CFD920-DB7F-4772-9459-0E64C2D8968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9757392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1629-7702-4D7E-9E1E-F9FE2E38BA03}"/>
              </a:ext>
            </a:extLst>
          </p:cNvPr>
          <p:cNvSpPr>
            <a:spLocks noGrp="1"/>
          </p:cNvSpPr>
          <p:nvPr>
            <p:ph type="title"/>
          </p:nvPr>
        </p:nvSpPr>
        <p:spPr>
          <a:xfrm>
            <a:off x="1505857" y="261703"/>
            <a:ext cx="9956800" cy="1143000"/>
          </a:xfrm>
        </p:spPr>
        <p:txBody>
          <a:bodyPr/>
          <a:lstStyle/>
          <a:p>
            <a:r>
              <a:rPr lang="en-US" b="1" dirty="0"/>
              <a:t>Live Hearing </a:t>
            </a:r>
            <a:r>
              <a:rPr lang="en-US" sz="2400" dirty="0"/>
              <a:t>§106.45(b)(6)</a:t>
            </a:r>
            <a:endParaRPr lang="en-US" dirty="0"/>
          </a:p>
        </p:txBody>
      </p:sp>
      <p:sp>
        <p:nvSpPr>
          <p:cNvPr id="3" name="Content Placeholder 2">
            <a:extLst>
              <a:ext uri="{FF2B5EF4-FFF2-40B4-BE49-F238E27FC236}">
                <a16:creationId xmlns:a16="http://schemas.microsoft.com/office/drawing/2014/main" id="{D7AC0F24-D880-44DC-B79B-EB3CDFA8BCBA}"/>
              </a:ext>
            </a:extLst>
          </p:cNvPr>
          <p:cNvSpPr>
            <a:spLocks noGrp="1"/>
          </p:cNvSpPr>
          <p:nvPr>
            <p:ph idx="1"/>
          </p:nvPr>
        </p:nvSpPr>
        <p:spPr>
          <a:xfrm>
            <a:off x="609599" y="1306286"/>
            <a:ext cx="10972801" cy="4484915"/>
          </a:xfrm>
        </p:spPr>
        <p:txBody>
          <a:bodyPr>
            <a:normAutofit fontScale="92500" lnSpcReduction="20000"/>
          </a:bodyPr>
          <a:lstStyle/>
          <a:p>
            <a:r>
              <a:rPr lang="en-US" sz="2800" dirty="0"/>
              <a:t>The Final Rule mandates a bifurcated process </a:t>
            </a:r>
          </a:p>
          <a:p>
            <a:pPr marL="0" indent="0">
              <a:buNone/>
            </a:pPr>
            <a:endParaRPr lang="en-US" dirty="0"/>
          </a:p>
          <a:p>
            <a:r>
              <a:rPr lang="en-US" sz="2800" dirty="0"/>
              <a:t>Final determinations of responsibility and sanctions are made by decision-makers </a:t>
            </a:r>
          </a:p>
          <a:p>
            <a:pPr lvl="1"/>
            <a:r>
              <a:rPr lang="en-US" sz="2400" dirty="0"/>
              <a:t>CANNOT be the Title IX Coordinator or assigned investigator </a:t>
            </a:r>
          </a:p>
          <a:p>
            <a:pPr marL="457200" lvl="1" indent="0">
              <a:buNone/>
            </a:pPr>
            <a:endParaRPr lang="en-US" dirty="0"/>
          </a:p>
          <a:p>
            <a:r>
              <a:rPr lang="en-US" sz="2800" dirty="0"/>
              <a:t>New due process considerations</a:t>
            </a:r>
          </a:p>
          <a:p>
            <a:pPr lvl="1"/>
            <a:r>
              <a:rPr lang="en-US" sz="2400" dirty="0"/>
              <a:t>Cross examination </a:t>
            </a:r>
          </a:p>
          <a:p>
            <a:pPr lvl="1"/>
            <a:r>
              <a:rPr lang="en-US" sz="2400" dirty="0"/>
              <a:t>Relevancy determinations </a:t>
            </a:r>
          </a:p>
          <a:p>
            <a:pPr lvl="1"/>
            <a:r>
              <a:rPr lang="en-US" sz="2400" dirty="0"/>
              <a:t>Impact of party or witness refusal to submit to cross-examination </a:t>
            </a:r>
          </a:p>
          <a:p>
            <a:pPr lvl="1"/>
            <a:endParaRPr lang="en-US" sz="2400" dirty="0"/>
          </a:p>
          <a:p>
            <a:pPr marL="514350" indent="-457200"/>
            <a:r>
              <a:rPr lang="en-US" sz="2800" dirty="0"/>
              <a:t>Institutions can establish rules of decorum </a:t>
            </a:r>
          </a:p>
        </p:txBody>
      </p:sp>
      <p:sp>
        <p:nvSpPr>
          <p:cNvPr id="4" name="Slide Number Placeholder 3">
            <a:extLst>
              <a:ext uri="{FF2B5EF4-FFF2-40B4-BE49-F238E27FC236}">
                <a16:creationId xmlns:a16="http://schemas.microsoft.com/office/drawing/2014/main" id="{171329B7-6216-46CE-A660-C138AA5B9F0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8749258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8147" y="657726"/>
            <a:ext cx="5481053" cy="5285875"/>
          </a:xfrm>
        </p:spPr>
        <p:txBody>
          <a:bodyPr>
            <a:normAutofit fontScale="92500" lnSpcReduction="10000"/>
          </a:bodyPr>
          <a:lstStyle/>
          <a:p>
            <a:pPr marL="0" indent="0" algn="ctr">
              <a:buNone/>
            </a:pPr>
            <a:r>
              <a:rPr lang="en-US" b="1" dirty="0">
                <a:solidFill>
                  <a:srgbClr val="FF0000"/>
                </a:solidFill>
              </a:rPr>
              <a:t>Title IX Hearings </a:t>
            </a:r>
          </a:p>
          <a:p>
            <a:pPr marL="0" indent="0" algn="ctr">
              <a:buNone/>
            </a:pPr>
            <a:endParaRPr lang="en-US" b="1" dirty="0">
              <a:solidFill>
                <a:srgbClr val="FF0000"/>
              </a:solidFill>
            </a:endParaRPr>
          </a:p>
          <a:p>
            <a:r>
              <a:rPr lang="en-US" dirty="0"/>
              <a:t>Advisors required to conduct cross examination</a:t>
            </a:r>
          </a:p>
          <a:p>
            <a:pPr marL="0" indent="0">
              <a:buNone/>
            </a:pPr>
            <a:endParaRPr lang="en-US" dirty="0"/>
          </a:p>
          <a:p>
            <a:r>
              <a:rPr lang="en-US" dirty="0"/>
              <a:t>Relevancy determinations must be made before a question may be answered</a:t>
            </a:r>
          </a:p>
          <a:p>
            <a:pPr marL="0" indent="0">
              <a:buNone/>
            </a:pPr>
            <a:endParaRPr lang="en-US" dirty="0"/>
          </a:p>
          <a:p>
            <a:r>
              <a:rPr lang="en-US" dirty="0"/>
              <a:t>If an individual does not submit to cross examination panelists may not rely on their statements </a:t>
            </a:r>
          </a:p>
        </p:txBody>
      </p:sp>
      <p:sp>
        <p:nvSpPr>
          <p:cNvPr id="4" name="Content Placeholder 3"/>
          <p:cNvSpPr>
            <a:spLocks noGrp="1"/>
          </p:cNvSpPr>
          <p:nvPr>
            <p:ph sz="half" idx="2"/>
          </p:nvPr>
        </p:nvSpPr>
        <p:spPr>
          <a:xfrm>
            <a:off x="6299200" y="657726"/>
            <a:ext cx="5283200" cy="5285874"/>
          </a:xfrm>
        </p:spPr>
        <p:txBody>
          <a:bodyPr>
            <a:normAutofit fontScale="92500" lnSpcReduction="10000"/>
          </a:bodyPr>
          <a:lstStyle/>
          <a:p>
            <a:pPr marL="0" indent="0" algn="ctr">
              <a:buNone/>
            </a:pPr>
            <a:r>
              <a:rPr lang="en-US" b="1" dirty="0">
                <a:solidFill>
                  <a:srgbClr val="0070C0"/>
                </a:solidFill>
              </a:rPr>
              <a:t>Sexual Misconduct Hearings</a:t>
            </a:r>
          </a:p>
          <a:p>
            <a:pPr marL="0" indent="0" algn="ctr">
              <a:buNone/>
            </a:pPr>
            <a:endParaRPr lang="en-US" b="1" dirty="0">
              <a:solidFill>
                <a:srgbClr val="0070C0"/>
              </a:solidFill>
            </a:endParaRPr>
          </a:p>
          <a:p>
            <a:r>
              <a:rPr lang="en-US" dirty="0"/>
              <a:t>Hearing Panelist or Officer performs all questioning</a:t>
            </a:r>
          </a:p>
          <a:p>
            <a:pPr marL="0" indent="0">
              <a:buNone/>
            </a:pPr>
            <a:endParaRPr lang="en-US" dirty="0"/>
          </a:p>
          <a:p>
            <a:r>
              <a:rPr lang="en-US" dirty="0"/>
              <a:t>Relevancy determinations are made before and during the hearing </a:t>
            </a:r>
          </a:p>
          <a:p>
            <a:endParaRPr lang="en-US" b="1" dirty="0">
              <a:solidFill>
                <a:srgbClr val="0070C0"/>
              </a:solidFill>
            </a:endParaRPr>
          </a:p>
          <a:p>
            <a:r>
              <a:rPr lang="en-US" dirty="0"/>
              <a:t>Panelists permitted to rely on statements provided during the hearing and in the investigation report </a:t>
            </a:r>
          </a:p>
        </p:txBody>
      </p:sp>
      <p:sp>
        <p:nvSpPr>
          <p:cNvPr id="5" name="Slide Number Placeholder 4"/>
          <p:cNvSpPr>
            <a:spLocks noGrp="1"/>
          </p:cNvSpPr>
          <p:nvPr>
            <p:ph type="sldNum" sz="quarter" idx="10"/>
          </p:nvPr>
        </p:nvSpPr>
        <p:spPr/>
        <p:txBody>
          <a:bodyPr/>
          <a:lstStyle/>
          <a:p>
            <a:fld id="{64336152-522D-534E-A387-BE770A7CAF94}" type="slidenum">
              <a:rPr lang="en-US" smtClean="0"/>
              <a:pPr/>
              <a:t>99</a:t>
            </a:fld>
            <a:endParaRPr lang="en-US" dirty="0"/>
          </a:p>
        </p:txBody>
      </p:sp>
    </p:spTree>
    <p:extLst>
      <p:ext uri="{BB962C8B-B14F-4D97-AF65-F5344CB8AC3E}">
        <p14:creationId xmlns:p14="http://schemas.microsoft.com/office/powerpoint/2010/main" val="2341109718"/>
      </p:ext>
    </p:extLst>
  </p:cSld>
  <p:clrMapOvr>
    <a:masterClrMapping/>
  </p:clrMapOvr>
</p:sld>
</file>

<file path=ppt/theme/theme1.xml><?xml version="1.0" encoding="utf-8"?>
<a:theme xmlns:a="http://schemas.openxmlformats.org/drawingml/2006/main" name="Main title USG Standard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TotalTime>
  <Words>4197</Words>
  <Application>Microsoft Office PowerPoint</Application>
  <PresentationFormat>Widescreen</PresentationFormat>
  <Paragraphs>881</Paragraphs>
  <Slides>105</Slides>
  <Notes>61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105</vt:i4>
      </vt:variant>
    </vt:vector>
  </HeadingPairs>
  <TitlesOfParts>
    <vt:vector size="118" baseType="lpstr">
      <vt:lpstr>Arial</vt:lpstr>
      <vt:lpstr>Calibri</vt:lpstr>
      <vt:lpstr>Century</vt:lpstr>
      <vt:lpstr>Century Gothic</vt:lpstr>
      <vt:lpstr>Corbel (Body)</vt:lpstr>
      <vt:lpstr>Courier New</vt:lpstr>
      <vt:lpstr>Georgia</vt:lpstr>
      <vt:lpstr>Perpetua</vt:lpstr>
      <vt:lpstr>Tw Cen MT</vt:lpstr>
      <vt:lpstr>Wingdings</vt:lpstr>
      <vt:lpstr>Main title USG Standard white</vt:lpstr>
      <vt:lpstr>Secondary slides USG Widescreen white</vt:lpstr>
      <vt:lpstr>1_Secondary slides USG Widescreen white</vt:lpstr>
      <vt:lpstr>USG New Sexual Misconduct &amp; Title IX Investigator Training </vt:lpstr>
      <vt:lpstr>PowerPoint Presentation</vt:lpstr>
      <vt:lpstr>Who’s Here in the Room? </vt:lpstr>
      <vt:lpstr>Primary Function of the Investigator </vt:lpstr>
      <vt:lpstr>Title IX Overview </vt:lpstr>
      <vt:lpstr>Title IX </vt:lpstr>
      <vt:lpstr>Administrative Action on Title IX </vt:lpstr>
      <vt:lpstr>What is Sex Discrimination? </vt:lpstr>
      <vt:lpstr>Title IX Sexual Harassment §106.30</vt:lpstr>
      <vt:lpstr>Title IX Jurisdiction </vt:lpstr>
      <vt:lpstr>System Wide Sexual Misconduct Policy </vt:lpstr>
      <vt:lpstr>PowerPoint Presentation</vt:lpstr>
      <vt:lpstr>Key Categories of Prohibited Conduct </vt:lpstr>
      <vt:lpstr>USG Prohibited Conduct Definitions </vt:lpstr>
      <vt:lpstr>Dating Violence</vt:lpstr>
      <vt:lpstr>Domestic Violence </vt:lpstr>
      <vt:lpstr>Stalking </vt:lpstr>
      <vt:lpstr>Sexual Exploitation </vt:lpstr>
      <vt:lpstr>Nonconsensual Sexual Contact </vt:lpstr>
      <vt:lpstr>Nonconsensual Sexual Penetration </vt:lpstr>
      <vt:lpstr>Sexual Harassment (Student on Student)</vt:lpstr>
      <vt:lpstr>Sexual Harassment (Other) </vt:lpstr>
      <vt:lpstr>Understanding  The Force-Incapacity-Consent Construct </vt:lpstr>
      <vt:lpstr>Overview of the Construct </vt:lpstr>
      <vt:lpstr>Consent </vt:lpstr>
      <vt:lpstr>Force </vt:lpstr>
      <vt:lpstr>Force Continued </vt:lpstr>
      <vt:lpstr>Force Analysis </vt:lpstr>
      <vt:lpstr>Consent and the Role of Alcohol and Drugs </vt:lpstr>
      <vt:lpstr>Incapacitation </vt:lpstr>
      <vt:lpstr>Determining Incapacitation </vt:lpstr>
      <vt:lpstr>Two-Part Incapacitation Analysis </vt:lpstr>
      <vt:lpstr>Common Factors that Impact  the Effect of Alcohol</vt:lpstr>
      <vt:lpstr>Possible Signs of Incapacitation </vt:lpstr>
      <vt:lpstr>Respondent’s Awareness </vt:lpstr>
      <vt:lpstr>Incapacitation Analysis </vt:lpstr>
      <vt:lpstr>Consent </vt:lpstr>
      <vt:lpstr>Consent Is…</vt:lpstr>
      <vt:lpstr>Rules to Remember </vt:lpstr>
      <vt:lpstr>Withdrawal </vt:lpstr>
      <vt:lpstr>PowerPoint Presentation</vt:lpstr>
      <vt:lpstr>PowerPoint Presentation</vt:lpstr>
      <vt:lpstr>Investigator Roles &amp; Responsibilities  </vt:lpstr>
      <vt:lpstr>Role of the Investigator </vt:lpstr>
      <vt:lpstr>Recognize and Avoid Your Own Bias</vt:lpstr>
      <vt:lpstr>Title IX Investigation Overview </vt:lpstr>
      <vt:lpstr>Steps in the Investigation Process </vt:lpstr>
      <vt:lpstr>Complaint Intake </vt:lpstr>
      <vt:lpstr>Interim Measures </vt:lpstr>
      <vt:lpstr>Formal Complaint §106.30</vt:lpstr>
      <vt:lpstr>Developing an Investigation Plan  </vt:lpstr>
      <vt:lpstr>Key Aspects in the Investigation Process</vt:lpstr>
      <vt:lpstr>Key Aspects in the Investigation Process</vt:lpstr>
      <vt:lpstr>Fact Gathering </vt:lpstr>
      <vt:lpstr>Interview Strategies </vt:lpstr>
      <vt:lpstr>Retaliation and Amnesty Policies </vt:lpstr>
      <vt:lpstr>Effective Questioning </vt:lpstr>
      <vt:lpstr>Effective Questioning </vt:lpstr>
      <vt:lpstr>Effective Questioning Tips </vt:lpstr>
      <vt:lpstr>Additional Interviewing Tips </vt:lpstr>
      <vt:lpstr>How to Deal With…</vt:lpstr>
      <vt:lpstr>Note-Taking </vt:lpstr>
      <vt:lpstr>Note-Taking Considerations </vt:lpstr>
      <vt:lpstr>Evidence Gathering </vt:lpstr>
      <vt:lpstr>Understanding Evidence </vt:lpstr>
      <vt:lpstr>Understanding Evidence Thresholds </vt:lpstr>
      <vt:lpstr>Types of Evidence </vt:lpstr>
      <vt:lpstr>Weighing Evidence </vt:lpstr>
      <vt:lpstr>Weighing Evidence: Impact Factors  </vt:lpstr>
      <vt:lpstr>Weighing Evidence: Impact Factors </vt:lpstr>
      <vt:lpstr>Weighing Evidence: Impact Factors </vt:lpstr>
      <vt:lpstr>Credibility </vt:lpstr>
      <vt:lpstr>Other Evidentiary Exclusions  </vt:lpstr>
      <vt:lpstr>Understanding Evidence Thresholds </vt:lpstr>
      <vt:lpstr>Avoid Common Pitfalls </vt:lpstr>
      <vt:lpstr>Writing the Investigation Report </vt:lpstr>
      <vt:lpstr>The Investigation Report </vt:lpstr>
      <vt:lpstr>Basic Formatting </vt:lpstr>
      <vt:lpstr>Executive Summary</vt:lpstr>
      <vt:lpstr>Relevant Policy Provisions</vt:lpstr>
      <vt:lpstr>Information Gathered During The Investigation</vt:lpstr>
      <vt:lpstr>Information Gathered During The Investigation </vt:lpstr>
      <vt:lpstr>Investigative Findings/Analysis </vt:lpstr>
      <vt:lpstr>Walking Through Policy Violations</vt:lpstr>
      <vt:lpstr>Walking Through Policy Violations</vt:lpstr>
      <vt:lpstr>Recommendations for Informal Resolution/ Conclusion </vt:lpstr>
      <vt:lpstr>Determining Appropriate Sanctions </vt:lpstr>
      <vt:lpstr>Common Sanctions </vt:lpstr>
      <vt:lpstr>Understanding Substantial Evidence </vt:lpstr>
      <vt:lpstr>Investigation Timeline</vt:lpstr>
      <vt:lpstr>Necessary Attachments </vt:lpstr>
      <vt:lpstr>Optional Aspects of the Investigative Report</vt:lpstr>
      <vt:lpstr>Key Aspects in the Investigation Process</vt:lpstr>
      <vt:lpstr>Things to Avoid </vt:lpstr>
      <vt:lpstr>The Resolution/Adjudication Process </vt:lpstr>
      <vt:lpstr>Informal Resolution </vt:lpstr>
      <vt:lpstr>The USG Adjudication Processes </vt:lpstr>
      <vt:lpstr>Live Hearing §106.45(b)(6)</vt:lpstr>
      <vt:lpstr>PowerPoint Presentation</vt:lpstr>
      <vt:lpstr>Typical Order of a Hearing </vt:lpstr>
      <vt:lpstr>Appeals </vt:lpstr>
      <vt:lpstr>Additional Considerations </vt:lpstr>
      <vt:lpstr>Retaliation §106.71</vt:lpstr>
      <vt:lpstr>Record Keeping §106.45(b)(10)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USG New Title IX  Hearing Panelist Training</dc:title>
  <dc:creator>Na'Tasha Webb-Prather</dc:creator>
  <cp:lastModifiedBy>Brandi Williams</cp:lastModifiedBy>
  <cp:revision>36</cp:revision>
  <dcterms:created xsi:type="dcterms:W3CDTF">2020-02-24T00:16:52Z</dcterms:created>
  <dcterms:modified xsi:type="dcterms:W3CDTF">2022-09-17T16:40:23Z</dcterms:modified>
</cp:coreProperties>
</file>