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1652" r:id="rId6"/>
    <p:sldId id="1648" r:id="rId7"/>
    <p:sldId id="1584" r:id="rId8"/>
    <p:sldId id="1585" r:id="rId9"/>
    <p:sldId id="1586" r:id="rId10"/>
    <p:sldId id="1587" r:id="rId11"/>
    <p:sldId id="1588" r:id="rId12"/>
    <p:sldId id="1589" r:id="rId13"/>
    <p:sldId id="15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CC7AD-0E22-4138-BFA6-D04167AC7BDA}" v="13" dt="2025-03-03T19:33:3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2241" autoAdjust="0"/>
  </p:normalViewPr>
  <p:slideViewPr>
    <p:cSldViewPr snapToGrid="0" showGuides="1">
      <p:cViewPr varScale="1">
        <p:scale>
          <a:sx n="61" d="100"/>
          <a:sy n="61" d="100"/>
        </p:scale>
        <p:origin x="245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20F19-7609-42BC-B894-D2F2F0430D1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1B28A67-A7A8-43EA-8853-B06F851A534E}">
      <dgm:prSet custT="1"/>
      <dgm:spPr/>
      <dgm:t>
        <a:bodyPr/>
        <a:lstStyle/>
        <a:p>
          <a:r>
            <a:rPr lang="en-US" sz="1400" b="0" i="0" dirty="0">
              <a:solidFill>
                <a:schemeClr val="bg2"/>
              </a:solidFill>
              <a:latin typeface="+mn-lt"/>
            </a:rPr>
            <a:t>SEXUAL HARASSMENT = SEX DISCRIMINATION IN EDUCATIONAL PROGRAMS OR ACTIVITIES</a:t>
          </a:r>
        </a:p>
      </dgm:t>
    </dgm:pt>
    <dgm:pt modelId="{2E802417-30B4-4753-8DF4-DF416A4EE3DF}" type="parTrans" cxnId="{BD233C15-481E-4ADB-8536-4D217532C4F9}">
      <dgm:prSet/>
      <dgm:spPr/>
      <dgm:t>
        <a:bodyPr/>
        <a:lstStyle/>
        <a:p>
          <a:endParaRPr lang="en-US">
            <a:latin typeface="Gotham" pitchFamily="50" charset="0"/>
          </a:endParaRPr>
        </a:p>
      </dgm:t>
    </dgm:pt>
    <dgm:pt modelId="{84E822E7-E9A1-41EB-A38B-AB866F1A3213}" type="sibTrans" cxnId="{BD233C15-481E-4ADB-8536-4D217532C4F9}">
      <dgm:prSet/>
      <dgm:spPr/>
      <dgm:t>
        <a:bodyPr/>
        <a:lstStyle/>
        <a:p>
          <a:endParaRPr lang="en-US">
            <a:latin typeface="Gotham" pitchFamily="50" charset="0"/>
          </a:endParaRPr>
        </a:p>
      </dgm:t>
    </dgm:pt>
    <dgm:pt modelId="{26BED949-1EE6-4E98-9811-129F2A7A5D07}">
      <dgm:prSet custT="1"/>
      <dgm:spPr/>
      <dgm:t>
        <a:bodyPr/>
        <a:lstStyle/>
        <a:p>
          <a:r>
            <a:rPr lang="en-US" sz="1400" b="0" i="0" dirty="0">
              <a:solidFill>
                <a:schemeClr val="bg2"/>
              </a:solidFill>
              <a:latin typeface="+mn-lt"/>
            </a:rPr>
            <a:t>PROMPT &amp; SUPPORTIVE RESPONSES TO ALLEGED VICTIMS</a:t>
          </a:r>
        </a:p>
      </dgm:t>
    </dgm:pt>
    <dgm:pt modelId="{0FFE85AD-5403-4980-BC37-752DE07953FF}" type="parTrans" cxnId="{08378DC3-C79C-43D2-9BC4-B693E839C1F1}">
      <dgm:prSet/>
      <dgm:spPr/>
      <dgm:t>
        <a:bodyPr/>
        <a:lstStyle/>
        <a:p>
          <a:endParaRPr lang="en-US">
            <a:latin typeface="Gotham" pitchFamily="50" charset="0"/>
          </a:endParaRPr>
        </a:p>
      </dgm:t>
    </dgm:pt>
    <dgm:pt modelId="{08A6CA09-71D7-48A8-9622-6590A6F4BF4F}" type="sibTrans" cxnId="{08378DC3-C79C-43D2-9BC4-B693E839C1F1}">
      <dgm:prSet/>
      <dgm:spPr/>
      <dgm:t>
        <a:bodyPr/>
        <a:lstStyle/>
        <a:p>
          <a:endParaRPr lang="en-US">
            <a:latin typeface="Gotham" pitchFamily="50" charset="0"/>
          </a:endParaRPr>
        </a:p>
      </dgm:t>
    </dgm:pt>
    <dgm:pt modelId="{A1F15847-D5D8-4AF2-A807-6D3C1126CC0F}">
      <dgm:prSet custT="1"/>
      <dgm:spPr/>
      <dgm:t>
        <a:bodyPr/>
        <a:lstStyle/>
        <a:p>
          <a:r>
            <a:rPr lang="en-US" sz="1400" b="0" i="0" dirty="0">
              <a:solidFill>
                <a:schemeClr val="bg2"/>
              </a:solidFill>
              <a:latin typeface="+mn-lt"/>
            </a:rPr>
            <a:t>PROMPT RESOLUTIONS TO ALLEGATIONS </a:t>
          </a:r>
        </a:p>
      </dgm:t>
    </dgm:pt>
    <dgm:pt modelId="{20C59954-195E-4926-B678-EDE1E16DF7FA}" type="parTrans" cxnId="{422FC4DD-D8EB-4712-A002-BE5932113655}">
      <dgm:prSet/>
      <dgm:spPr/>
      <dgm:t>
        <a:bodyPr/>
        <a:lstStyle/>
        <a:p>
          <a:endParaRPr lang="en-US">
            <a:latin typeface="Gotham" pitchFamily="50" charset="0"/>
          </a:endParaRPr>
        </a:p>
      </dgm:t>
    </dgm:pt>
    <dgm:pt modelId="{8423B334-C263-4372-AF8E-29325A25878C}" type="sibTrans" cxnId="{422FC4DD-D8EB-4712-A002-BE5932113655}">
      <dgm:prSet/>
      <dgm:spPr/>
      <dgm:t>
        <a:bodyPr/>
        <a:lstStyle/>
        <a:p>
          <a:endParaRPr lang="en-US">
            <a:latin typeface="Gotham" pitchFamily="50" charset="0"/>
          </a:endParaRPr>
        </a:p>
      </dgm:t>
    </dgm:pt>
    <dgm:pt modelId="{71540BD8-E307-472F-9EBA-B6D61179432E}">
      <dgm:prSet custT="1"/>
      <dgm:spPr/>
      <dgm:t>
        <a:bodyPr/>
        <a:lstStyle/>
        <a:p>
          <a:r>
            <a:rPr lang="en-US" sz="1400" b="0" i="0" dirty="0">
              <a:solidFill>
                <a:schemeClr val="bg2"/>
              </a:solidFill>
              <a:latin typeface="+mn-lt"/>
            </a:rPr>
            <a:t>PREDICTABLE &amp; FAIR GRIEVANCE PROCESSES </a:t>
          </a:r>
        </a:p>
      </dgm:t>
    </dgm:pt>
    <dgm:pt modelId="{79D09C0F-6AC5-4C22-9E8B-E74CE86DD028}" type="parTrans" cxnId="{23CB3594-3602-42BB-88D1-990E3D792C21}">
      <dgm:prSet/>
      <dgm:spPr/>
      <dgm:t>
        <a:bodyPr/>
        <a:lstStyle/>
        <a:p>
          <a:endParaRPr lang="en-US">
            <a:latin typeface="Gotham" pitchFamily="50" charset="0"/>
          </a:endParaRPr>
        </a:p>
      </dgm:t>
    </dgm:pt>
    <dgm:pt modelId="{58C6F68B-F986-4377-99F2-82BA4F90F4E4}" type="sibTrans" cxnId="{23CB3594-3602-42BB-88D1-990E3D792C21}">
      <dgm:prSet/>
      <dgm:spPr/>
      <dgm:t>
        <a:bodyPr/>
        <a:lstStyle/>
        <a:p>
          <a:endParaRPr lang="en-US">
            <a:latin typeface="Gotham" pitchFamily="50" charset="0"/>
          </a:endParaRPr>
        </a:p>
      </dgm:t>
    </dgm:pt>
    <dgm:pt modelId="{E285162B-A9EF-467E-95FC-6C77E7BB58B0}">
      <dgm:prSet custT="1"/>
      <dgm:spPr/>
      <dgm:t>
        <a:bodyPr/>
        <a:lstStyle/>
        <a:p>
          <a:r>
            <a:rPr lang="en-US" sz="1400" b="0" i="0" dirty="0">
              <a:solidFill>
                <a:schemeClr val="bg2"/>
              </a:solidFill>
              <a:latin typeface="+mn-lt"/>
            </a:rPr>
            <a:t>DUE PROCESS PROTECTIONS FOR ALLEGED </a:t>
          </a:r>
          <a:r>
            <a:rPr lang="en-US" sz="1400" b="0" i="0" u="sng" dirty="0">
              <a:solidFill>
                <a:schemeClr val="bg2"/>
              </a:solidFill>
              <a:latin typeface="+mn-lt"/>
            </a:rPr>
            <a:t>VICTIMS</a:t>
          </a:r>
          <a:r>
            <a:rPr lang="en-US" sz="1400" b="0" i="0" dirty="0">
              <a:solidFill>
                <a:schemeClr val="bg2"/>
              </a:solidFill>
              <a:latin typeface="+mn-lt"/>
            </a:rPr>
            <a:t> &amp; ALLEGED </a:t>
          </a:r>
          <a:r>
            <a:rPr lang="en-US" sz="1400" b="0" i="0" u="sng" dirty="0">
              <a:solidFill>
                <a:schemeClr val="bg2"/>
              </a:solidFill>
              <a:latin typeface="+mn-lt"/>
            </a:rPr>
            <a:t>PERPETRATORS</a:t>
          </a:r>
          <a:r>
            <a:rPr lang="en-US" sz="1400" b="0" i="0" dirty="0">
              <a:solidFill>
                <a:schemeClr val="bg2"/>
              </a:solidFill>
              <a:latin typeface="+mn-lt"/>
            </a:rPr>
            <a:t>.</a:t>
          </a:r>
        </a:p>
      </dgm:t>
    </dgm:pt>
    <dgm:pt modelId="{C9DC925A-8A22-43CD-9CAF-37D0F9845F9B}" type="parTrans" cxnId="{0A54A465-9B8C-40BD-B0B9-B67631419770}">
      <dgm:prSet/>
      <dgm:spPr/>
      <dgm:t>
        <a:bodyPr/>
        <a:lstStyle/>
        <a:p>
          <a:endParaRPr lang="en-US">
            <a:latin typeface="Gotham" pitchFamily="50" charset="0"/>
          </a:endParaRPr>
        </a:p>
      </dgm:t>
    </dgm:pt>
    <dgm:pt modelId="{AE6ECECB-E2BA-4545-87F7-B5771ECC7DBB}" type="sibTrans" cxnId="{0A54A465-9B8C-40BD-B0B9-B67631419770}">
      <dgm:prSet/>
      <dgm:spPr/>
      <dgm:t>
        <a:bodyPr/>
        <a:lstStyle/>
        <a:p>
          <a:endParaRPr lang="en-US">
            <a:latin typeface="Gotham" pitchFamily="50" charset="0"/>
          </a:endParaRPr>
        </a:p>
      </dgm:t>
    </dgm:pt>
    <dgm:pt modelId="{F8C66987-619D-480B-9520-29DA20559474}">
      <dgm:prSet custT="1"/>
      <dgm:spPr/>
      <dgm:t>
        <a:bodyPr/>
        <a:lstStyle/>
        <a:p>
          <a:r>
            <a:rPr lang="en-US" sz="1400" b="0" i="0" dirty="0">
              <a:solidFill>
                <a:schemeClr val="bg2"/>
              </a:solidFill>
              <a:latin typeface="+mn-lt"/>
            </a:rPr>
            <a:t>EFFECTIVE IMPLEMENTATION OF REMEDIES FOR VICTIMS</a:t>
          </a:r>
        </a:p>
      </dgm:t>
    </dgm:pt>
    <dgm:pt modelId="{472A8EB1-E1A4-4C1B-8B1F-FCBA89404502}" type="parTrans" cxnId="{D4CC4B17-245D-4AA5-9B4D-886E4DC04101}">
      <dgm:prSet/>
      <dgm:spPr/>
      <dgm:t>
        <a:bodyPr/>
        <a:lstStyle/>
        <a:p>
          <a:endParaRPr lang="en-US">
            <a:latin typeface="Gotham" pitchFamily="50" charset="0"/>
          </a:endParaRPr>
        </a:p>
      </dgm:t>
    </dgm:pt>
    <dgm:pt modelId="{F669B30F-7FAB-459E-82B3-22A56C38A302}" type="sibTrans" cxnId="{D4CC4B17-245D-4AA5-9B4D-886E4DC04101}">
      <dgm:prSet/>
      <dgm:spPr/>
      <dgm:t>
        <a:bodyPr/>
        <a:lstStyle/>
        <a:p>
          <a:endParaRPr lang="en-US">
            <a:latin typeface="Gotham" pitchFamily="50" charset="0"/>
          </a:endParaRPr>
        </a:p>
      </dgm:t>
    </dgm:pt>
    <dgm:pt modelId="{73A2A725-FDB4-4F08-AD3B-857AC562D06C}" type="pres">
      <dgm:prSet presAssocID="{3C120F19-7609-42BC-B894-D2F2F0430D16}" presName="compositeShape" presStyleCnt="0">
        <dgm:presLayoutVars>
          <dgm:chMax val="7"/>
          <dgm:dir/>
          <dgm:resizeHandles val="exact"/>
        </dgm:presLayoutVars>
      </dgm:prSet>
      <dgm:spPr/>
    </dgm:pt>
    <dgm:pt modelId="{159F842D-5891-4A12-BAF9-132B3E1A12B0}" type="pres">
      <dgm:prSet presAssocID="{B1B28A67-A7A8-43EA-8853-B06F851A534E}" presName="circ1" presStyleLbl="vennNode1" presStyleIdx="0" presStyleCnt="6"/>
      <dgm:spPr>
        <a:solidFill>
          <a:srgbClr val="C00000">
            <a:alpha val="50000"/>
          </a:srgbClr>
        </a:solidFill>
      </dgm:spPr>
    </dgm:pt>
    <dgm:pt modelId="{D4C811A9-DA52-493B-A9CE-5C8877B1D026}" type="pres">
      <dgm:prSet presAssocID="{B1B28A67-A7A8-43EA-8853-B06F851A534E}" presName="circ1Tx" presStyleLbl="revTx" presStyleIdx="0" presStyleCnt="0" custScaleX="225379" custLinFactNeighborX="-4234" custLinFactNeighborY="24788">
        <dgm:presLayoutVars>
          <dgm:chMax val="0"/>
          <dgm:chPref val="0"/>
          <dgm:bulletEnabled val="1"/>
        </dgm:presLayoutVars>
      </dgm:prSet>
      <dgm:spPr/>
    </dgm:pt>
    <dgm:pt modelId="{3DFE64B9-5D00-4600-A76F-B42E57D3AA50}" type="pres">
      <dgm:prSet presAssocID="{26BED949-1EE6-4E98-9811-129F2A7A5D07}" presName="circ2" presStyleLbl="vennNode1" presStyleIdx="1" presStyleCnt="6"/>
      <dgm:spPr>
        <a:solidFill>
          <a:schemeClr val="accent6">
            <a:lumMod val="75000"/>
            <a:alpha val="50000"/>
          </a:schemeClr>
        </a:solidFill>
      </dgm:spPr>
    </dgm:pt>
    <dgm:pt modelId="{D4F79DCD-C09C-4B4B-9B5F-E42B4D5FC768}" type="pres">
      <dgm:prSet presAssocID="{26BED949-1EE6-4E98-9811-129F2A7A5D07}" presName="circ2Tx" presStyleLbl="revTx" presStyleIdx="0" presStyleCnt="0" custScaleX="170133" custLinFactNeighborX="28728" custLinFactNeighborY="12625">
        <dgm:presLayoutVars>
          <dgm:chMax val="0"/>
          <dgm:chPref val="0"/>
          <dgm:bulletEnabled val="1"/>
        </dgm:presLayoutVars>
      </dgm:prSet>
      <dgm:spPr/>
    </dgm:pt>
    <dgm:pt modelId="{38E734BA-10B4-4D00-BAA1-4F511D8743EC}" type="pres">
      <dgm:prSet presAssocID="{A1F15847-D5D8-4AF2-A807-6D3C1126CC0F}" presName="circ3" presStyleLbl="vennNode1" presStyleIdx="2" presStyleCnt="6"/>
      <dgm:spPr>
        <a:solidFill>
          <a:srgbClr val="FFC000">
            <a:alpha val="50000"/>
          </a:srgbClr>
        </a:solidFill>
      </dgm:spPr>
    </dgm:pt>
    <dgm:pt modelId="{FD76E840-CB34-4F4F-A188-388CB9DE4D9C}" type="pres">
      <dgm:prSet presAssocID="{A1F15847-D5D8-4AF2-A807-6D3C1126CC0F}" presName="circ3Tx" presStyleLbl="revTx" presStyleIdx="0" presStyleCnt="0" custScaleX="205773" custLinFactNeighborX="38903" custLinFactNeighborY="-9932">
        <dgm:presLayoutVars>
          <dgm:chMax val="0"/>
          <dgm:chPref val="0"/>
          <dgm:bulletEnabled val="1"/>
        </dgm:presLayoutVars>
      </dgm:prSet>
      <dgm:spPr/>
    </dgm:pt>
    <dgm:pt modelId="{849B2897-D808-4EAC-B1E1-36C4C3E854E3}" type="pres">
      <dgm:prSet presAssocID="{71540BD8-E307-472F-9EBA-B6D61179432E}" presName="circ4" presStyleLbl="vennNode1" presStyleIdx="3" presStyleCnt="6"/>
      <dgm:spPr>
        <a:solidFill>
          <a:srgbClr val="00B050">
            <a:alpha val="50000"/>
          </a:srgbClr>
        </a:solidFill>
      </dgm:spPr>
    </dgm:pt>
    <dgm:pt modelId="{B12F409C-2ED9-49E3-B335-A5B044222F33}" type="pres">
      <dgm:prSet presAssocID="{71540BD8-E307-472F-9EBA-B6D61179432E}" presName="circ4Tx" presStyleLbl="revTx" presStyleIdx="0" presStyleCnt="0" custScaleX="220533" custLinFactNeighborX="-4234" custLinFactNeighborY="-17671">
        <dgm:presLayoutVars>
          <dgm:chMax val="0"/>
          <dgm:chPref val="0"/>
          <dgm:bulletEnabled val="1"/>
        </dgm:presLayoutVars>
      </dgm:prSet>
      <dgm:spPr/>
    </dgm:pt>
    <dgm:pt modelId="{5FF95399-6EE5-4E7A-A748-0FDEA3314333}" type="pres">
      <dgm:prSet presAssocID="{E285162B-A9EF-467E-95FC-6C77E7BB58B0}" presName="circ5" presStyleLbl="vennNode1" presStyleIdx="4" presStyleCnt="6"/>
      <dgm:spPr>
        <a:solidFill>
          <a:srgbClr val="0070C0">
            <a:alpha val="50000"/>
          </a:srgbClr>
        </a:solidFill>
      </dgm:spPr>
    </dgm:pt>
    <dgm:pt modelId="{838ECB02-1D75-4016-807B-CD8CCE9A76D5}" type="pres">
      <dgm:prSet presAssocID="{E285162B-A9EF-467E-95FC-6C77E7BB58B0}" presName="circ5Tx" presStyleLbl="revTx" presStyleIdx="0" presStyleCnt="0" custScaleX="223644" custLinFactNeighborX="-54261" custLinFactNeighborY="-6336">
        <dgm:presLayoutVars>
          <dgm:chMax val="0"/>
          <dgm:chPref val="0"/>
          <dgm:bulletEnabled val="1"/>
        </dgm:presLayoutVars>
      </dgm:prSet>
      <dgm:spPr/>
    </dgm:pt>
    <dgm:pt modelId="{FD3CB434-9CE9-4A8E-AE2C-1049481623B1}" type="pres">
      <dgm:prSet presAssocID="{F8C66987-619D-480B-9520-29DA20559474}" presName="circ6" presStyleLbl="vennNode1" presStyleIdx="5" presStyleCnt="6"/>
      <dgm:spPr>
        <a:solidFill>
          <a:srgbClr val="7030A0">
            <a:alpha val="50000"/>
          </a:srgbClr>
        </a:solidFill>
      </dgm:spPr>
    </dgm:pt>
    <dgm:pt modelId="{E5D81811-628F-4420-A775-56C458520200}" type="pres">
      <dgm:prSet presAssocID="{F8C66987-619D-480B-9520-29DA20559474}" presName="circ6Tx" presStyleLbl="revTx" presStyleIdx="0" presStyleCnt="0" custScaleX="168672" custLinFactNeighborX="-43789" custLinFactNeighborY="16387">
        <dgm:presLayoutVars>
          <dgm:chMax val="0"/>
          <dgm:chPref val="0"/>
          <dgm:bulletEnabled val="1"/>
        </dgm:presLayoutVars>
      </dgm:prSet>
      <dgm:spPr/>
    </dgm:pt>
  </dgm:ptLst>
  <dgm:cxnLst>
    <dgm:cxn modelId="{BD233C15-481E-4ADB-8536-4D217532C4F9}" srcId="{3C120F19-7609-42BC-B894-D2F2F0430D16}" destId="{B1B28A67-A7A8-43EA-8853-B06F851A534E}" srcOrd="0" destOrd="0" parTransId="{2E802417-30B4-4753-8DF4-DF416A4EE3DF}" sibTransId="{84E822E7-E9A1-41EB-A38B-AB866F1A3213}"/>
    <dgm:cxn modelId="{D4CC4B17-245D-4AA5-9B4D-886E4DC04101}" srcId="{3C120F19-7609-42BC-B894-D2F2F0430D16}" destId="{F8C66987-619D-480B-9520-29DA20559474}" srcOrd="5" destOrd="0" parTransId="{472A8EB1-E1A4-4C1B-8B1F-FCBA89404502}" sibTransId="{F669B30F-7FAB-459E-82B3-22A56C38A302}"/>
    <dgm:cxn modelId="{7EA2125E-0A9F-454D-BAB0-E70BABFC27D8}" type="presOf" srcId="{26BED949-1EE6-4E98-9811-129F2A7A5D07}" destId="{D4F79DCD-C09C-4B4B-9B5F-E42B4D5FC768}" srcOrd="0" destOrd="0" presId="urn:microsoft.com/office/officeart/2005/8/layout/venn1"/>
    <dgm:cxn modelId="{52B27241-9247-4281-A1A3-90A4CD48AAE1}" type="presOf" srcId="{E285162B-A9EF-467E-95FC-6C77E7BB58B0}" destId="{838ECB02-1D75-4016-807B-CD8CCE9A76D5}" srcOrd="0" destOrd="0" presId="urn:microsoft.com/office/officeart/2005/8/layout/venn1"/>
    <dgm:cxn modelId="{0A54A465-9B8C-40BD-B0B9-B67631419770}" srcId="{3C120F19-7609-42BC-B894-D2F2F0430D16}" destId="{E285162B-A9EF-467E-95FC-6C77E7BB58B0}" srcOrd="4" destOrd="0" parTransId="{C9DC925A-8A22-43CD-9CAF-37D0F9845F9B}" sibTransId="{AE6ECECB-E2BA-4545-87F7-B5771ECC7DBB}"/>
    <dgm:cxn modelId="{23CB3594-3602-42BB-88D1-990E3D792C21}" srcId="{3C120F19-7609-42BC-B894-D2F2F0430D16}" destId="{71540BD8-E307-472F-9EBA-B6D61179432E}" srcOrd="3" destOrd="0" parTransId="{79D09C0F-6AC5-4C22-9E8B-E74CE86DD028}" sibTransId="{58C6F68B-F986-4377-99F2-82BA4F90F4E4}"/>
    <dgm:cxn modelId="{5E13A796-617D-4021-8B8C-9C224D223066}" type="presOf" srcId="{B1B28A67-A7A8-43EA-8853-B06F851A534E}" destId="{D4C811A9-DA52-493B-A9CE-5C8877B1D026}" srcOrd="0" destOrd="0" presId="urn:microsoft.com/office/officeart/2005/8/layout/venn1"/>
    <dgm:cxn modelId="{08378DC3-C79C-43D2-9BC4-B693E839C1F1}" srcId="{3C120F19-7609-42BC-B894-D2F2F0430D16}" destId="{26BED949-1EE6-4E98-9811-129F2A7A5D07}" srcOrd="1" destOrd="0" parTransId="{0FFE85AD-5403-4980-BC37-752DE07953FF}" sibTransId="{08A6CA09-71D7-48A8-9622-6590A6F4BF4F}"/>
    <dgm:cxn modelId="{93CA9BD4-47DF-48BB-9333-409A90BBC39C}" type="presOf" srcId="{F8C66987-619D-480B-9520-29DA20559474}" destId="{E5D81811-628F-4420-A775-56C458520200}" srcOrd="0" destOrd="0" presId="urn:microsoft.com/office/officeart/2005/8/layout/venn1"/>
    <dgm:cxn modelId="{E98DFFD5-8DD8-41B8-B971-47C4D357DE0E}" type="presOf" srcId="{71540BD8-E307-472F-9EBA-B6D61179432E}" destId="{B12F409C-2ED9-49E3-B335-A5B044222F33}" srcOrd="0" destOrd="0" presId="urn:microsoft.com/office/officeart/2005/8/layout/venn1"/>
    <dgm:cxn modelId="{3BC2C2D6-9804-4D3E-90D9-35A0CAF9EC47}" type="presOf" srcId="{3C120F19-7609-42BC-B894-D2F2F0430D16}" destId="{73A2A725-FDB4-4F08-AD3B-857AC562D06C}" srcOrd="0" destOrd="0" presId="urn:microsoft.com/office/officeart/2005/8/layout/venn1"/>
    <dgm:cxn modelId="{58878FDC-22EA-4EDE-9A52-EBC395BF118C}" type="presOf" srcId="{A1F15847-D5D8-4AF2-A807-6D3C1126CC0F}" destId="{FD76E840-CB34-4F4F-A188-388CB9DE4D9C}" srcOrd="0" destOrd="0" presId="urn:microsoft.com/office/officeart/2005/8/layout/venn1"/>
    <dgm:cxn modelId="{422FC4DD-D8EB-4712-A002-BE5932113655}" srcId="{3C120F19-7609-42BC-B894-D2F2F0430D16}" destId="{A1F15847-D5D8-4AF2-A807-6D3C1126CC0F}" srcOrd="2" destOrd="0" parTransId="{20C59954-195E-4926-B678-EDE1E16DF7FA}" sibTransId="{8423B334-C263-4372-AF8E-29325A25878C}"/>
    <dgm:cxn modelId="{395A7BA3-E41C-4C07-824C-A6F3FA009EB7}" type="presParOf" srcId="{73A2A725-FDB4-4F08-AD3B-857AC562D06C}" destId="{159F842D-5891-4A12-BAF9-132B3E1A12B0}" srcOrd="0" destOrd="0" presId="urn:microsoft.com/office/officeart/2005/8/layout/venn1"/>
    <dgm:cxn modelId="{559921B7-264D-4DDE-B434-E47647C73914}" type="presParOf" srcId="{73A2A725-FDB4-4F08-AD3B-857AC562D06C}" destId="{D4C811A9-DA52-493B-A9CE-5C8877B1D026}" srcOrd="1" destOrd="0" presId="urn:microsoft.com/office/officeart/2005/8/layout/venn1"/>
    <dgm:cxn modelId="{6A90B150-CAFA-4C72-BD84-EC062B47FFC3}" type="presParOf" srcId="{73A2A725-FDB4-4F08-AD3B-857AC562D06C}" destId="{3DFE64B9-5D00-4600-A76F-B42E57D3AA50}" srcOrd="2" destOrd="0" presId="urn:microsoft.com/office/officeart/2005/8/layout/venn1"/>
    <dgm:cxn modelId="{2FE632D3-0B72-48DB-A4D2-C0EDE27D5EA5}" type="presParOf" srcId="{73A2A725-FDB4-4F08-AD3B-857AC562D06C}" destId="{D4F79DCD-C09C-4B4B-9B5F-E42B4D5FC768}" srcOrd="3" destOrd="0" presId="urn:microsoft.com/office/officeart/2005/8/layout/venn1"/>
    <dgm:cxn modelId="{27F742E0-08B5-4B2A-8BD1-1836E6B2C867}" type="presParOf" srcId="{73A2A725-FDB4-4F08-AD3B-857AC562D06C}" destId="{38E734BA-10B4-4D00-BAA1-4F511D8743EC}" srcOrd="4" destOrd="0" presId="urn:microsoft.com/office/officeart/2005/8/layout/venn1"/>
    <dgm:cxn modelId="{1ABB3B8E-138B-4A23-959C-DE2A2034F313}" type="presParOf" srcId="{73A2A725-FDB4-4F08-AD3B-857AC562D06C}" destId="{FD76E840-CB34-4F4F-A188-388CB9DE4D9C}" srcOrd="5" destOrd="0" presId="urn:microsoft.com/office/officeart/2005/8/layout/venn1"/>
    <dgm:cxn modelId="{014BB566-0EBF-46AB-A5B2-88D760231778}" type="presParOf" srcId="{73A2A725-FDB4-4F08-AD3B-857AC562D06C}" destId="{849B2897-D808-4EAC-B1E1-36C4C3E854E3}" srcOrd="6" destOrd="0" presId="urn:microsoft.com/office/officeart/2005/8/layout/venn1"/>
    <dgm:cxn modelId="{73ECF428-C431-462D-A98A-669CD4C30759}" type="presParOf" srcId="{73A2A725-FDB4-4F08-AD3B-857AC562D06C}" destId="{B12F409C-2ED9-49E3-B335-A5B044222F33}" srcOrd="7" destOrd="0" presId="urn:microsoft.com/office/officeart/2005/8/layout/venn1"/>
    <dgm:cxn modelId="{71B93149-19DA-402E-BD22-CCDF88B2B4D7}" type="presParOf" srcId="{73A2A725-FDB4-4F08-AD3B-857AC562D06C}" destId="{5FF95399-6EE5-4E7A-A748-0FDEA3314333}" srcOrd="8" destOrd="0" presId="urn:microsoft.com/office/officeart/2005/8/layout/venn1"/>
    <dgm:cxn modelId="{61699EAE-903B-4C2F-B6DD-20F1E8DDF806}" type="presParOf" srcId="{73A2A725-FDB4-4F08-AD3B-857AC562D06C}" destId="{838ECB02-1D75-4016-807B-CD8CCE9A76D5}" srcOrd="9" destOrd="0" presId="urn:microsoft.com/office/officeart/2005/8/layout/venn1"/>
    <dgm:cxn modelId="{93453170-3B56-4B2E-8FB0-1E6B92BF8387}" type="presParOf" srcId="{73A2A725-FDB4-4F08-AD3B-857AC562D06C}" destId="{FD3CB434-9CE9-4A8E-AE2C-1049481623B1}" srcOrd="10" destOrd="0" presId="urn:microsoft.com/office/officeart/2005/8/layout/venn1"/>
    <dgm:cxn modelId="{3F46D5D8-602C-423F-AB01-4D4545D92C1F}" type="presParOf" srcId="{73A2A725-FDB4-4F08-AD3B-857AC562D06C}" destId="{E5D81811-628F-4420-A775-56C458520200}" srcOrd="11"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F842D-5891-4A12-BAF9-132B3E1A12B0}">
      <dsp:nvSpPr>
        <dsp:cNvPr id="0" name=""/>
        <dsp:cNvSpPr/>
      </dsp:nvSpPr>
      <dsp:spPr>
        <a:xfrm>
          <a:off x="5398762" y="1164100"/>
          <a:ext cx="1559551" cy="1559551"/>
        </a:xfrm>
        <a:prstGeom prst="ellipse">
          <a:avLst/>
        </a:prstGeom>
        <a:solidFill>
          <a:srgbClr val="C0000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C811A9-DA52-493B-A9CE-5C8877B1D026}">
      <dsp:nvSpPr>
        <dsp:cNvPr id="0" name=""/>
        <dsp:cNvSpPr/>
      </dsp:nvSpPr>
      <dsp:spPr>
        <a:xfrm>
          <a:off x="3899185" y="263236"/>
          <a:ext cx="4393625" cy="1061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solidFill>
              <a:latin typeface="+mn-lt"/>
            </a:rPr>
            <a:t>SEXUAL HARASSMENT = SEX DISCRIMINATION IN EDUCATIONAL PROGRAMS OR ACTIVITIES</a:t>
          </a:r>
        </a:p>
      </dsp:txBody>
      <dsp:txXfrm>
        <a:off x="3899185" y="263236"/>
        <a:ext cx="4393625" cy="1061951"/>
      </dsp:txXfrm>
    </dsp:sp>
    <dsp:sp modelId="{3DFE64B9-5D00-4600-A76F-B42E57D3AA50}">
      <dsp:nvSpPr>
        <dsp:cNvPr id="0" name=""/>
        <dsp:cNvSpPr/>
      </dsp:nvSpPr>
      <dsp:spPr>
        <a:xfrm>
          <a:off x="5904966" y="1456390"/>
          <a:ext cx="1559551" cy="1559551"/>
        </a:xfrm>
        <a:prstGeom prst="ellipse">
          <a:avLst/>
        </a:prstGeom>
        <a:solidFill>
          <a:schemeClr val="accent6">
            <a:lumMod val="75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F79DCD-C09C-4B4B-9B5F-E42B4D5FC768}">
      <dsp:nvSpPr>
        <dsp:cNvPr id="0" name=""/>
        <dsp:cNvSpPr/>
      </dsp:nvSpPr>
      <dsp:spPr>
        <a:xfrm>
          <a:off x="7463085" y="1158222"/>
          <a:ext cx="3143067" cy="11630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solidFill>
              <a:latin typeface="+mn-lt"/>
            </a:rPr>
            <a:t>PROMPT &amp; SUPPORTIVE RESPONSES TO ALLEGED VICTIMS</a:t>
          </a:r>
        </a:p>
      </dsp:txBody>
      <dsp:txXfrm>
        <a:off x="7463085" y="1158222"/>
        <a:ext cx="3143067" cy="1163089"/>
      </dsp:txXfrm>
    </dsp:sp>
    <dsp:sp modelId="{38E734BA-10B4-4D00-BAA1-4F511D8743EC}">
      <dsp:nvSpPr>
        <dsp:cNvPr id="0" name=""/>
        <dsp:cNvSpPr/>
      </dsp:nvSpPr>
      <dsp:spPr>
        <a:xfrm>
          <a:off x="5904966" y="2040968"/>
          <a:ext cx="1559551" cy="1559551"/>
        </a:xfrm>
        <a:prstGeom prst="ellipse">
          <a:avLst/>
        </a:prstGeom>
        <a:solidFill>
          <a:srgbClr val="FFC00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D76E840-CB34-4F4F-A188-388CB9DE4D9C}">
      <dsp:nvSpPr>
        <dsp:cNvPr id="0" name=""/>
        <dsp:cNvSpPr/>
      </dsp:nvSpPr>
      <dsp:spPr>
        <a:xfrm>
          <a:off x="7321850" y="2616823"/>
          <a:ext cx="3801487" cy="12996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solidFill>
              <a:latin typeface="+mn-lt"/>
            </a:rPr>
            <a:t>PROMPT RESOLUTIONS TO ALLEGATIONS </a:t>
          </a:r>
        </a:p>
      </dsp:txBody>
      <dsp:txXfrm>
        <a:off x="7321850" y="2616823"/>
        <a:ext cx="3801487" cy="1299625"/>
      </dsp:txXfrm>
    </dsp:sp>
    <dsp:sp modelId="{849B2897-D808-4EAC-B1E1-36C4C3E854E3}">
      <dsp:nvSpPr>
        <dsp:cNvPr id="0" name=""/>
        <dsp:cNvSpPr/>
      </dsp:nvSpPr>
      <dsp:spPr>
        <a:xfrm>
          <a:off x="5398762" y="2333763"/>
          <a:ext cx="1559551" cy="1559551"/>
        </a:xfrm>
        <a:prstGeom prst="ellipse">
          <a:avLst/>
        </a:prstGeom>
        <a:solidFill>
          <a:srgbClr val="00B05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12F409C-2ED9-49E3-B335-A5B044222F33}">
      <dsp:nvSpPr>
        <dsp:cNvPr id="0" name=""/>
        <dsp:cNvSpPr/>
      </dsp:nvSpPr>
      <dsp:spPr>
        <a:xfrm>
          <a:off x="3946420" y="3807301"/>
          <a:ext cx="4299155" cy="1061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solidFill>
              <a:latin typeface="+mn-lt"/>
            </a:rPr>
            <a:t>PREDICTABLE &amp; FAIR GRIEVANCE PROCESSES </a:t>
          </a:r>
        </a:p>
      </dsp:txBody>
      <dsp:txXfrm>
        <a:off x="3946420" y="3807301"/>
        <a:ext cx="4299155" cy="1061951"/>
      </dsp:txXfrm>
    </dsp:sp>
    <dsp:sp modelId="{5FF95399-6EE5-4E7A-A748-0FDEA3314333}">
      <dsp:nvSpPr>
        <dsp:cNvPr id="0" name=""/>
        <dsp:cNvSpPr/>
      </dsp:nvSpPr>
      <dsp:spPr>
        <a:xfrm>
          <a:off x="4892558" y="2040968"/>
          <a:ext cx="1559551" cy="1559551"/>
        </a:xfrm>
        <a:prstGeom prst="ellipse">
          <a:avLst/>
        </a:prstGeom>
        <a:solidFill>
          <a:srgbClr val="0070C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38ECB02-1D75-4016-807B-CD8CCE9A76D5}">
      <dsp:nvSpPr>
        <dsp:cNvPr id="0" name=""/>
        <dsp:cNvSpPr/>
      </dsp:nvSpPr>
      <dsp:spPr>
        <a:xfrm>
          <a:off x="784934" y="2663557"/>
          <a:ext cx="4131639" cy="12996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solidFill>
              <a:latin typeface="+mn-lt"/>
            </a:rPr>
            <a:t>DUE PROCESS PROTECTIONS FOR ALLEGED </a:t>
          </a:r>
          <a:r>
            <a:rPr lang="en-US" sz="1400" b="0" i="0" u="sng" kern="1200" dirty="0">
              <a:solidFill>
                <a:schemeClr val="bg2"/>
              </a:solidFill>
              <a:latin typeface="+mn-lt"/>
            </a:rPr>
            <a:t>VICTIMS</a:t>
          </a:r>
          <a:r>
            <a:rPr lang="en-US" sz="1400" b="0" i="0" kern="1200" dirty="0">
              <a:solidFill>
                <a:schemeClr val="bg2"/>
              </a:solidFill>
              <a:latin typeface="+mn-lt"/>
            </a:rPr>
            <a:t> &amp; ALLEGED </a:t>
          </a:r>
          <a:r>
            <a:rPr lang="en-US" sz="1400" b="0" i="0" u="sng" kern="1200" dirty="0">
              <a:solidFill>
                <a:schemeClr val="bg2"/>
              </a:solidFill>
              <a:latin typeface="+mn-lt"/>
            </a:rPr>
            <a:t>PERPETRATORS</a:t>
          </a:r>
          <a:r>
            <a:rPr lang="en-US" sz="1400" b="0" i="0" kern="1200" dirty="0">
              <a:solidFill>
                <a:schemeClr val="bg2"/>
              </a:solidFill>
              <a:latin typeface="+mn-lt"/>
            </a:rPr>
            <a:t>.</a:t>
          </a:r>
        </a:p>
      </dsp:txBody>
      <dsp:txXfrm>
        <a:off x="784934" y="2663557"/>
        <a:ext cx="4131639" cy="1299625"/>
      </dsp:txXfrm>
    </dsp:sp>
    <dsp:sp modelId="{FD3CB434-9CE9-4A8E-AE2C-1049481623B1}">
      <dsp:nvSpPr>
        <dsp:cNvPr id="0" name=""/>
        <dsp:cNvSpPr/>
      </dsp:nvSpPr>
      <dsp:spPr>
        <a:xfrm>
          <a:off x="4892558" y="1456390"/>
          <a:ext cx="1559551" cy="1559551"/>
        </a:xfrm>
        <a:prstGeom prst="ellipse">
          <a:avLst/>
        </a:prstGeom>
        <a:solidFill>
          <a:srgbClr val="7030A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D81811-628F-4420-A775-56C458520200}">
      <dsp:nvSpPr>
        <dsp:cNvPr id="0" name=""/>
        <dsp:cNvSpPr/>
      </dsp:nvSpPr>
      <dsp:spPr>
        <a:xfrm>
          <a:off x="1486177" y="1224351"/>
          <a:ext cx="3116077" cy="12996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2"/>
              </a:solidFill>
              <a:latin typeface="+mn-lt"/>
            </a:rPr>
            <a:t>EFFECTIVE IMPLEMENTATION OF REMEDIES FOR VICTIMS</a:t>
          </a:r>
        </a:p>
      </dsp:txBody>
      <dsp:txXfrm>
        <a:off x="1486177" y="1224351"/>
        <a:ext cx="3116077" cy="12996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90F13-E7A2-4F15-BE70-A1B81A24C5D7}"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C346F-4B39-4180-84DD-F27DC693AF87}" type="slidenum">
              <a:rPr lang="en-US" smtClean="0"/>
              <a:t>‹#›</a:t>
            </a:fld>
            <a:endParaRPr lang="en-US"/>
          </a:p>
        </p:txBody>
      </p:sp>
    </p:spTree>
    <p:extLst>
      <p:ext uri="{BB962C8B-B14F-4D97-AF65-F5344CB8AC3E}">
        <p14:creationId xmlns:p14="http://schemas.microsoft.com/office/powerpoint/2010/main" val="279958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385429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30AED-E3E5-CCA0-F62F-BC6E57B0B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30433-FA04-562D-35FE-429E06762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AF2B6-7E38-94D5-C360-87949B3A5C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685DDD-D1EC-148B-A20F-295D3225B4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237422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414201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253262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11D2A-57E5-72F1-24CF-7B70DB1E5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7B83D-A042-250F-04D6-0DF902423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71FF0-A5FE-3B08-3F08-1A3AE8A9ADE7}"/>
              </a:ext>
            </a:extLst>
          </p:cNvPr>
          <p:cNvSpPr>
            <a:spLocks noGrp="1"/>
          </p:cNvSpPr>
          <p:nvPr>
            <p:ph type="body" idx="1"/>
          </p:nvPr>
        </p:nvSpPr>
        <p:spPr/>
        <p:txBody>
          <a:bodyPr/>
          <a:lstStyle/>
          <a:p>
            <a:pPr algn="l" rtl="0" fontAlgn="base"/>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6D36771C-5957-C212-4C71-26A5C0D0C8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302497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443AB-B975-F3FC-F861-D014AE86D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DB711-25E0-4D47-55E4-09E048C8F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21AE6-379D-72B3-0851-38E6B384CBE1}"/>
              </a:ext>
            </a:extLst>
          </p:cNvPr>
          <p:cNvSpPr>
            <a:spLocks noGrp="1"/>
          </p:cNvSpPr>
          <p:nvPr>
            <p:ph type="body" idx="1"/>
          </p:nvPr>
        </p:nvSpPr>
        <p:spPr/>
        <p:txBody>
          <a:bodyPr/>
          <a:lstStyle/>
          <a:p>
            <a:pPr algn="l" rtl="0" fontAlgn="base"/>
            <a:endParaRPr lang="en-US" dirty="0"/>
          </a:p>
        </p:txBody>
      </p:sp>
      <p:sp>
        <p:nvSpPr>
          <p:cNvPr id="4" name="Slide Number Placeholder 3">
            <a:extLst>
              <a:ext uri="{FF2B5EF4-FFF2-40B4-BE49-F238E27FC236}">
                <a16:creationId xmlns:a16="http://schemas.microsoft.com/office/drawing/2014/main" id="{7B3A46D0-E282-9915-D89A-B4D5D2CFD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422435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5516-E5D5-A810-A177-4FF71B56D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23E24-551A-6B2B-A351-B2CF9597E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40FF9-505A-15D2-B08D-A915A143BB3D}"/>
              </a:ext>
            </a:extLst>
          </p:cNvPr>
          <p:cNvSpPr>
            <a:spLocks noGrp="1"/>
          </p:cNvSpPr>
          <p:nvPr>
            <p:ph type="body" idx="1"/>
          </p:nvPr>
        </p:nvSpPr>
        <p:spPr/>
        <p:txBody>
          <a:bodyPr/>
          <a:lstStyle/>
          <a:p>
            <a:pPr algn="l" rtl="0" fontAlgn="base"/>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7704629-CEFA-0556-6732-F4344EBC36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317184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4F2C-8437-7A30-F248-923FB970D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5BDA3-3FA9-09F5-0371-71BAFD1D6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6F8D5-2759-BD51-20D5-6CCD4FDB7080}"/>
              </a:ext>
            </a:extLst>
          </p:cNvPr>
          <p:cNvSpPr>
            <a:spLocks noGrp="1"/>
          </p:cNvSpPr>
          <p:nvPr>
            <p:ph type="body" idx="1"/>
          </p:nvPr>
        </p:nvSpPr>
        <p:spPr/>
        <p:txBody>
          <a:bodyPr/>
          <a:lstStyle/>
          <a:p>
            <a:pPr algn="l" rtl="0" fontAlgn="base"/>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3ED8A17-7661-E77C-1796-955A42BFFA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304504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91DED-4DD4-A292-1D44-A72555484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53A52-7E47-6131-6D05-B6081DFF6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F2A8B-98D7-D471-30EB-6D362F1E3E6F}"/>
              </a:ext>
            </a:extLst>
          </p:cNvPr>
          <p:cNvSpPr>
            <a:spLocks noGrp="1"/>
          </p:cNvSpPr>
          <p:nvPr>
            <p:ph type="body" idx="1"/>
          </p:nvPr>
        </p:nvSpPr>
        <p:spPr/>
        <p:txBody>
          <a:bodyPr/>
          <a:lstStyle/>
          <a:p>
            <a:pPr algn="l" rtl="0" fontAlgn="base"/>
            <a:r>
              <a:rPr lang="en-US" sz="1800" dirty="0">
                <a:solidFill>
                  <a:srgbClr val="484949"/>
                </a:solidFill>
                <a:latin typeface="Calibri" panose="020F0502020204030204" pitchFamily="34" charset="0"/>
              </a:rPr>
              <a:t>. </a:t>
            </a:r>
            <a:r>
              <a:rPr lang="en-US" sz="1800" dirty="0">
                <a:solidFill>
                  <a:srgbClr val="444444"/>
                </a:solidFill>
                <a:latin typeface="Calibri" panose="020F0502020204030204" pitchFamily="34" charset="0"/>
              </a:rPr>
              <a:t>​</a:t>
            </a:r>
            <a:endParaRPr lang="en-US" sz="1800" dirty="0">
              <a:solidFill>
                <a:srgbClr val="444444"/>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122EFAB-E692-5CB1-9111-DD03066F90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CC005-1B9C-485A-8C33-5291EBA0957B}" type="slidenum">
              <a:rPr kumimoji="0" lang="en-US" sz="1300" b="0" i="0" u="none" strike="noStrike" kern="1200" cap="none" spc="0" normalizeH="0" baseline="0" noProof="0" smtClean="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401135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32A8-ED99-68C1-AEA9-4DFB76E0B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3251E5-4646-63EB-1E16-F445F4E86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D220-268E-F0E3-97B1-555C73FD4C68}"/>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5" name="Footer Placeholder 4">
            <a:extLst>
              <a:ext uri="{FF2B5EF4-FFF2-40B4-BE49-F238E27FC236}">
                <a16:creationId xmlns:a16="http://schemas.microsoft.com/office/drawing/2014/main" id="{891CEC2F-3B53-6967-B05B-BC794A441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2609C-F24B-7833-F78A-F5327056A277}"/>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283105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2AA7-3903-48F2-9B19-E98129DCC5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412C32-7F91-702C-61D0-F70222529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61FB-FD49-E72F-37EF-5763E6766FDF}"/>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5" name="Footer Placeholder 4">
            <a:extLst>
              <a:ext uri="{FF2B5EF4-FFF2-40B4-BE49-F238E27FC236}">
                <a16:creationId xmlns:a16="http://schemas.microsoft.com/office/drawing/2014/main" id="{1B1A4CD4-E1F6-5B4C-8E77-3154EE992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3A80-49C1-DB7E-B0F3-CDCDAEAC0EFB}"/>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314930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213E0-EE0B-373D-FAF4-5C70348037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E355F5-99F6-1D02-B848-593B28A8F7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59C96-9C03-2158-0492-E7FE59441260}"/>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5" name="Footer Placeholder 4">
            <a:extLst>
              <a:ext uri="{FF2B5EF4-FFF2-40B4-BE49-F238E27FC236}">
                <a16:creationId xmlns:a16="http://schemas.microsoft.com/office/drawing/2014/main" id="{8DA7AE41-FE70-27B9-B0E9-4ADB2075A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C834E-9F69-86E5-D68F-4637C25D9B8D}"/>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330002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D51D-EDD3-C0AC-14C6-EEF650687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CCCBA6-9343-3730-08F4-35D27EDA84B6}"/>
              </a:ext>
            </a:extLst>
          </p:cNvPr>
          <p:cNvSpPr>
            <a:spLocks noGrp="1"/>
          </p:cNvSpPr>
          <p:nvPr>
            <p:ph type="subTitle" idx="1"/>
          </p:nvPr>
        </p:nvSpPr>
        <p:spPr>
          <a:xfrm>
            <a:off x="1524000" y="3602038"/>
            <a:ext cx="9144000" cy="1655762"/>
          </a:xfrm>
        </p:spPr>
        <p:txBody>
          <a:bodyPr/>
          <a:lstStyle>
            <a:lvl1pPr marL="0" indent="0" algn="ctr">
              <a:buNone/>
              <a:defRPr sz="2400" b="0" i="0">
                <a:latin typeface="Gotha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809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D354-4C6F-C369-7FCA-85CAFB99F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DEF23-EAE5-0A16-5E77-489AE37826CB}"/>
              </a:ext>
            </a:extLst>
          </p:cNvPr>
          <p:cNvSpPr>
            <a:spLocks noGrp="1"/>
          </p:cNvSpPr>
          <p:nvPr>
            <p:ph idx="1"/>
          </p:nvPr>
        </p:nvSpPr>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56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02BF-CC8D-EB6A-BE85-CF21B2C04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96F39-9CDD-4A06-26F2-A9F3840513D5}"/>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82000"/>
                  </a:schemeClr>
                </a:solidFill>
                <a:latin typeface="Gotham"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90304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11F1-C213-0A15-7B0B-A8BF98ECA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AEC8F-F802-1586-5ECC-AF1428B4F7F5}"/>
              </a:ext>
            </a:extLst>
          </p:cNvPr>
          <p:cNvSpPr>
            <a:spLocks noGrp="1"/>
          </p:cNvSpPr>
          <p:nvPr>
            <p:ph sz="half" idx="1"/>
          </p:nvPr>
        </p:nvSpPr>
        <p:spPr>
          <a:xfrm>
            <a:off x="838200" y="1825625"/>
            <a:ext cx="5181600" cy="435133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C35B9A-129E-0755-BAA4-35B4AFEF8BBA}"/>
              </a:ext>
            </a:extLst>
          </p:cNvPr>
          <p:cNvSpPr>
            <a:spLocks noGrp="1"/>
          </p:cNvSpPr>
          <p:nvPr>
            <p:ph sz="half" idx="2"/>
          </p:nvPr>
        </p:nvSpPr>
        <p:spPr>
          <a:xfrm>
            <a:off x="6172200" y="1825625"/>
            <a:ext cx="5181600" cy="435133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598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CA3E-B7D6-25AD-E7AD-6135252144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F246B-ACCC-86DC-8D2B-ADCDB5ECC123}"/>
              </a:ext>
            </a:extLst>
          </p:cNvPr>
          <p:cNvSpPr>
            <a:spLocks noGrp="1"/>
          </p:cNvSpPr>
          <p:nvPr>
            <p:ph type="body" idx="1"/>
          </p:nvPr>
        </p:nvSpPr>
        <p:spPr>
          <a:xfrm>
            <a:off x="839788" y="1681163"/>
            <a:ext cx="5157787" cy="823912"/>
          </a:xfrm>
        </p:spPr>
        <p:txBody>
          <a:bodyPr anchor="b"/>
          <a:lstStyle>
            <a:lvl1pPr marL="0" indent="0">
              <a:buNone/>
              <a:defRPr sz="2400" b="0" i="0">
                <a:latin typeface="Gotha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EF6B4-5009-B2F6-5393-EEB91A99541E}"/>
              </a:ext>
            </a:extLst>
          </p:cNvPr>
          <p:cNvSpPr>
            <a:spLocks noGrp="1"/>
          </p:cNvSpPr>
          <p:nvPr>
            <p:ph sz="half" idx="2"/>
          </p:nvPr>
        </p:nvSpPr>
        <p:spPr>
          <a:xfrm>
            <a:off x="839788" y="2505075"/>
            <a:ext cx="5157787" cy="368458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302664-DA7B-3EDC-A9DA-A09EC44D139D}"/>
              </a:ext>
            </a:extLst>
          </p:cNvPr>
          <p:cNvSpPr>
            <a:spLocks noGrp="1"/>
          </p:cNvSpPr>
          <p:nvPr>
            <p:ph type="body" sz="quarter" idx="3"/>
          </p:nvPr>
        </p:nvSpPr>
        <p:spPr>
          <a:xfrm>
            <a:off x="6172200" y="1681163"/>
            <a:ext cx="5183188" cy="823912"/>
          </a:xfrm>
        </p:spPr>
        <p:txBody>
          <a:bodyPr anchor="b"/>
          <a:lstStyle>
            <a:lvl1pPr marL="0" indent="0">
              <a:buNone/>
              <a:defRPr sz="2400" b="0" i="0">
                <a:latin typeface="Gotha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10CF7-B592-292C-68ED-D24AF3B48E42}"/>
              </a:ext>
            </a:extLst>
          </p:cNvPr>
          <p:cNvSpPr>
            <a:spLocks noGrp="1"/>
          </p:cNvSpPr>
          <p:nvPr>
            <p:ph sz="quarter" idx="4"/>
          </p:nvPr>
        </p:nvSpPr>
        <p:spPr>
          <a:xfrm>
            <a:off x="6172200" y="2505075"/>
            <a:ext cx="5183188" cy="368458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93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6C94-00C3-3B6B-A363-DFCC6A76C5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323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2B43-F692-89F8-4B25-A6C93B8E6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0A065-3AD0-0A13-D235-4415752E2FC9}"/>
              </a:ext>
            </a:extLst>
          </p:cNvPr>
          <p:cNvSpPr>
            <a:spLocks noGrp="1"/>
          </p:cNvSpPr>
          <p:nvPr>
            <p:ph idx="1"/>
          </p:nvPr>
        </p:nvSpPr>
        <p:spPr>
          <a:xfrm>
            <a:off x="5183188" y="987425"/>
            <a:ext cx="6172200" cy="4873625"/>
          </a:xfrm>
        </p:spPr>
        <p:txBody>
          <a:bodyPr/>
          <a:lstStyle>
            <a:lvl1pPr>
              <a:defRPr sz="3200" b="0" i="0">
                <a:latin typeface="Gotham" pitchFamily="2" charset="0"/>
              </a:defRPr>
            </a:lvl1pPr>
            <a:lvl2pPr>
              <a:defRPr sz="2800" b="0" i="0">
                <a:latin typeface="Gotham" pitchFamily="2" charset="0"/>
              </a:defRPr>
            </a:lvl2pPr>
            <a:lvl3pPr>
              <a:defRPr sz="2400" b="0" i="0">
                <a:latin typeface="Gotham" pitchFamily="2" charset="0"/>
              </a:defRPr>
            </a:lvl3pPr>
            <a:lvl4pPr>
              <a:defRPr sz="2000" b="0" i="0">
                <a:latin typeface="Gotham" pitchFamily="2" charset="0"/>
              </a:defRPr>
            </a:lvl4pPr>
            <a:lvl5pPr>
              <a:defRPr sz="2000" b="0" i="0">
                <a:latin typeface="Gotham"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FB9B6-F684-CCE6-1DC7-9BF2486F017A}"/>
              </a:ext>
            </a:extLst>
          </p:cNvPr>
          <p:cNvSpPr>
            <a:spLocks noGrp="1"/>
          </p:cNvSpPr>
          <p:nvPr>
            <p:ph type="body" sz="half" idx="2"/>
          </p:nvPr>
        </p:nvSpPr>
        <p:spPr>
          <a:xfrm>
            <a:off x="839788" y="2057400"/>
            <a:ext cx="3932237" cy="3811588"/>
          </a:xfrm>
        </p:spPr>
        <p:txBody>
          <a:bodyPr/>
          <a:lstStyle>
            <a:lvl1pPr marL="0" indent="0">
              <a:buNone/>
              <a:defRPr sz="1600" b="0" i="0">
                <a:latin typeface="Gotha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69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C236-2F03-D896-3245-A6AFE5743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C0ADA-FEFE-4DE4-09AB-76892C2A03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18791-24AF-F47B-507B-BEEC1761E52C}"/>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5" name="Footer Placeholder 4">
            <a:extLst>
              <a:ext uri="{FF2B5EF4-FFF2-40B4-BE49-F238E27FC236}">
                <a16:creationId xmlns:a16="http://schemas.microsoft.com/office/drawing/2014/main" id="{5265D0E8-BAC5-4FC5-F9C6-C26191F47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A3C50-CC47-682C-E416-8301C872B37C}"/>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318989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4E17-85D4-7747-A8F0-21B53230B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680401-FBD7-5988-BF08-0DA98BCF4A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E916B-64A2-FB7B-FEC7-B72695A4B73D}"/>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5" name="Footer Placeholder 4">
            <a:extLst>
              <a:ext uri="{FF2B5EF4-FFF2-40B4-BE49-F238E27FC236}">
                <a16:creationId xmlns:a16="http://schemas.microsoft.com/office/drawing/2014/main" id="{1B252173-AC18-3F3F-43CE-AA51C44EC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AEBF3-44B4-0016-D820-3AC851469856}"/>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52169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62A2-3018-B743-C9EA-37A20A254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9CA2D-9A09-B2C1-D7ED-6434D7BA02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F9C14-6194-EAEA-124C-46BB62835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125D46-0388-CF74-4008-1930E10C1969}"/>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6" name="Footer Placeholder 5">
            <a:extLst>
              <a:ext uri="{FF2B5EF4-FFF2-40B4-BE49-F238E27FC236}">
                <a16:creationId xmlns:a16="http://schemas.microsoft.com/office/drawing/2014/main" id="{CBB76231-A95C-42B9-9F4D-80E46EF88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6E0D0-B07D-CAB7-3963-4537412EB551}"/>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377222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71F6-3C8B-1E8E-AC97-E3D4BEBE4F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0EF4BE-8205-D319-F35B-F1384CAD9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835D8-DD56-98EC-20CE-578970E1B5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2A7EE3-708E-FF34-5ADB-E1D364727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1BBF3-5BB4-DDC9-4DFE-445F6008BA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388EBE-364F-BD8A-010F-D5EA14F580E9}"/>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8" name="Footer Placeholder 7">
            <a:extLst>
              <a:ext uri="{FF2B5EF4-FFF2-40B4-BE49-F238E27FC236}">
                <a16:creationId xmlns:a16="http://schemas.microsoft.com/office/drawing/2014/main" id="{E1F89DEC-4086-7AD3-D9C9-E6D1F60B1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A84221-2607-E8DA-29B6-61435B1F4BCF}"/>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214723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4FDE-5C95-46BE-9471-E04353E35C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164541-1D14-8ACA-60C7-08BF76C96133}"/>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4" name="Footer Placeholder 3">
            <a:extLst>
              <a:ext uri="{FF2B5EF4-FFF2-40B4-BE49-F238E27FC236}">
                <a16:creationId xmlns:a16="http://schemas.microsoft.com/office/drawing/2014/main" id="{ADE25924-7655-E673-D56B-0EB88FFA5F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EB6701-DB9A-6A73-2390-8BC78A272B5B}"/>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134642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41327-2295-34AA-4032-30CDFB34B576}"/>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3" name="Footer Placeholder 2">
            <a:extLst>
              <a:ext uri="{FF2B5EF4-FFF2-40B4-BE49-F238E27FC236}">
                <a16:creationId xmlns:a16="http://schemas.microsoft.com/office/drawing/2014/main" id="{71D901D2-554B-64B8-44A9-4DC5482DD8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DB25F0-05C9-F875-06E6-E602D3E75490}"/>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294606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1EE2-F0CA-70FF-EBE1-778737EF5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534EE6-4C4B-BDB0-F727-290B7CA0A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1BFD9-9941-F30F-CC65-361389EA7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100A1-65C5-6AF0-6419-F0D1EEAC9B53}"/>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6" name="Footer Placeholder 5">
            <a:extLst>
              <a:ext uri="{FF2B5EF4-FFF2-40B4-BE49-F238E27FC236}">
                <a16:creationId xmlns:a16="http://schemas.microsoft.com/office/drawing/2014/main" id="{258F19C8-0D01-161A-A830-24400313D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2F18-AF86-2471-8D34-C5CE0E18DFCD}"/>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293362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A266-EC95-1119-9E4F-A93B57044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8FABB0-7730-D413-7D3F-980177DC1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2D2C3B-5FFB-8475-322B-26D4D011D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555BB-995E-F577-EB1E-7345B67B91B0}"/>
              </a:ext>
            </a:extLst>
          </p:cNvPr>
          <p:cNvSpPr>
            <a:spLocks noGrp="1"/>
          </p:cNvSpPr>
          <p:nvPr>
            <p:ph type="dt" sz="half" idx="10"/>
          </p:nvPr>
        </p:nvSpPr>
        <p:spPr/>
        <p:txBody>
          <a:bodyPr/>
          <a:lstStyle/>
          <a:p>
            <a:fld id="{76BA7007-2825-4B3C-9AF0-047529F80EFF}" type="datetimeFigureOut">
              <a:rPr lang="en-US" smtClean="0"/>
              <a:t>3/6/2025</a:t>
            </a:fld>
            <a:endParaRPr lang="en-US"/>
          </a:p>
        </p:txBody>
      </p:sp>
      <p:sp>
        <p:nvSpPr>
          <p:cNvPr id="6" name="Footer Placeholder 5">
            <a:extLst>
              <a:ext uri="{FF2B5EF4-FFF2-40B4-BE49-F238E27FC236}">
                <a16:creationId xmlns:a16="http://schemas.microsoft.com/office/drawing/2014/main" id="{98BE0B09-CDE1-BB31-C404-224F7C26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D3C5F-0C39-EF1E-2D88-BB300F5429C0}"/>
              </a:ext>
            </a:extLst>
          </p:cNvPr>
          <p:cNvSpPr>
            <a:spLocks noGrp="1"/>
          </p:cNvSpPr>
          <p:nvPr>
            <p:ph type="sldNum" sz="quarter" idx="12"/>
          </p:nvPr>
        </p:nvSpPr>
        <p:spPr/>
        <p:txBody>
          <a:bodyPr/>
          <a:lstStyle/>
          <a:p>
            <a:fld id="{030126C0-776C-4CF3-8147-3C64715652C6}" type="slidenum">
              <a:rPr lang="en-US" smtClean="0"/>
              <a:t>‹#›</a:t>
            </a:fld>
            <a:endParaRPr lang="en-US"/>
          </a:p>
        </p:txBody>
      </p:sp>
    </p:spTree>
    <p:extLst>
      <p:ext uri="{BB962C8B-B14F-4D97-AF65-F5344CB8AC3E}">
        <p14:creationId xmlns:p14="http://schemas.microsoft.com/office/powerpoint/2010/main" val="250620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153FF-5D68-A9C6-3346-05441C1EC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6824A-9680-FDA2-6B58-7277DF9CC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3014D-5616-35BD-527D-3CBE98120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BA7007-2825-4B3C-9AF0-047529F80EFF}" type="datetimeFigureOut">
              <a:rPr lang="en-US" smtClean="0"/>
              <a:t>3/6/2025</a:t>
            </a:fld>
            <a:endParaRPr lang="en-US"/>
          </a:p>
        </p:txBody>
      </p:sp>
      <p:sp>
        <p:nvSpPr>
          <p:cNvPr id="5" name="Footer Placeholder 4">
            <a:extLst>
              <a:ext uri="{FF2B5EF4-FFF2-40B4-BE49-F238E27FC236}">
                <a16:creationId xmlns:a16="http://schemas.microsoft.com/office/drawing/2014/main" id="{A09C05A3-7197-F7D5-77B8-9BB0F1540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F90B0A-646B-2BF6-82F0-0BB1EEAA74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0126C0-776C-4CF3-8147-3C64715652C6}" type="slidenum">
              <a:rPr lang="en-US" smtClean="0"/>
              <a:t>‹#›</a:t>
            </a:fld>
            <a:endParaRPr lang="en-US"/>
          </a:p>
        </p:txBody>
      </p:sp>
    </p:spTree>
    <p:extLst>
      <p:ext uri="{BB962C8B-B14F-4D97-AF65-F5344CB8AC3E}">
        <p14:creationId xmlns:p14="http://schemas.microsoft.com/office/powerpoint/2010/main" val="381447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F3F0B-418C-C7D8-6EFA-9B6AB6987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5959F8-5839-8A65-9523-4DF2D7B8C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08B84DA-46F3-F9D8-5B9B-6C47FA641DDA}"/>
              </a:ext>
            </a:extLst>
          </p:cNvPr>
          <p:cNvPicPr>
            <a:picLocks noChangeAspect="1"/>
          </p:cNvPicPr>
          <p:nvPr userDrawn="1"/>
        </p:nvPicPr>
        <p:blipFill>
          <a:blip r:embed="rId10"/>
          <a:stretch>
            <a:fillRect/>
          </a:stretch>
        </p:blipFill>
        <p:spPr>
          <a:xfrm>
            <a:off x="137196" y="6426068"/>
            <a:ext cx="1036149" cy="350066"/>
          </a:xfrm>
          <a:prstGeom prst="rect">
            <a:avLst/>
          </a:prstGeom>
        </p:spPr>
      </p:pic>
    </p:spTree>
    <p:extLst>
      <p:ext uri="{BB962C8B-B14F-4D97-AF65-F5344CB8AC3E}">
        <p14:creationId xmlns:p14="http://schemas.microsoft.com/office/powerpoint/2010/main" val="2312922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w books section in library">
            <a:extLst>
              <a:ext uri="{FF2B5EF4-FFF2-40B4-BE49-F238E27FC236}">
                <a16:creationId xmlns:a16="http://schemas.microsoft.com/office/drawing/2014/main" id="{0C2A5159-5704-CF59-DDA6-D2FDA503D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7166"/>
            <a:ext cx="12192000" cy="5081488"/>
          </a:xfrm>
          <a:prstGeom prst="rect">
            <a:avLst/>
          </a:prstGeom>
        </p:spPr>
      </p:pic>
      <p:sp>
        <p:nvSpPr>
          <p:cNvPr id="4" name="Title 3">
            <a:extLst>
              <a:ext uri="{FF2B5EF4-FFF2-40B4-BE49-F238E27FC236}">
                <a16:creationId xmlns:a16="http://schemas.microsoft.com/office/drawing/2014/main" id="{AE9994B6-799F-2D51-D7EF-6C6B71A33FE5}"/>
              </a:ext>
            </a:extLst>
          </p:cNvPr>
          <p:cNvSpPr txBox="1">
            <a:spLocks noGrp="1"/>
          </p:cNvSpPr>
          <p:nvPr>
            <p:ph type="title" idx="4294967295"/>
          </p:nvPr>
        </p:nvSpPr>
        <p:spPr>
          <a:xfrm>
            <a:off x="1033895" y="2573482"/>
            <a:ext cx="10327409" cy="1323439"/>
          </a:xfrm>
          <a:prstGeom prst="rect">
            <a:avLst/>
          </a:prstGeom>
          <a:solidFill>
            <a:schemeClr val="accent1"/>
          </a:solidFill>
          <a:ln w="19050">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1641"/>
                </a:solidFill>
                <a:effectLst/>
                <a:uLnTx/>
                <a:uFillTx/>
                <a:latin typeface="Gotham Black" pitchFamily="50" charset="0"/>
                <a:ea typeface="+mn-ea"/>
                <a:cs typeface="+mn-cs"/>
              </a:rPr>
              <a:t>WHAT IS TITLE IX?</a:t>
            </a:r>
          </a:p>
        </p:txBody>
      </p:sp>
    </p:spTree>
    <p:extLst>
      <p:ext uri="{BB962C8B-B14F-4D97-AF65-F5344CB8AC3E}">
        <p14:creationId xmlns:p14="http://schemas.microsoft.com/office/powerpoint/2010/main" val="3669439826"/>
      </p:ext>
    </p:extLst>
  </p:cSld>
  <p:clrMapOvr>
    <a:masterClrMapping/>
  </p:clrMapOvr>
  <mc:AlternateContent xmlns:mc="http://schemas.openxmlformats.org/markup-compatibility/2006" xmlns:p14="http://schemas.microsoft.com/office/powerpoint/2010/main">
    <mc:Choice Requires="p14">
      <p:transition spd="slow" p14:dur="2000" advTm="24086"/>
    </mc:Choice>
    <mc:Fallback xmlns="">
      <p:transition spd="slow" advTm="240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5EAB3-F5BA-4227-1103-DEAD2BE37E6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5C0004B-866F-3E71-8F4F-711C4FA4CDE6}"/>
              </a:ext>
            </a:extLst>
          </p:cNvPr>
          <p:cNvSpPr txBox="1">
            <a:spLocks/>
          </p:cNvSpPr>
          <p:nvPr/>
        </p:nvSpPr>
        <p:spPr>
          <a:xfrm>
            <a:off x="0" y="0"/>
            <a:ext cx="12192000" cy="1704109"/>
          </a:xfrm>
          <a:prstGeom prst="rect">
            <a:avLst/>
          </a:prstGeom>
          <a:no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033867"/>
                </a:solidFill>
                <a:effectLst/>
                <a:uLnTx/>
                <a:uFillTx/>
                <a:latin typeface="Gotham Black" pitchFamily="50" charset="0"/>
                <a:ea typeface="+mj-ea"/>
                <a:cs typeface="DIN Pro Cond Medium" panose="020B0606020101010102" pitchFamily="34" charset="0"/>
              </a:rPr>
              <a:t>Title ix of the education amendments of 1972</a:t>
            </a:r>
          </a:p>
        </p:txBody>
      </p:sp>
      <p:sp>
        <p:nvSpPr>
          <p:cNvPr id="9" name="TextBox 8">
            <a:extLst>
              <a:ext uri="{FF2B5EF4-FFF2-40B4-BE49-F238E27FC236}">
                <a16:creationId xmlns:a16="http://schemas.microsoft.com/office/drawing/2014/main" id="{FFEDCA21-AE20-747D-8753-37AB65865C01}"/>
              </a:ext>
            </a:extLst>
          </p:cNvPr>
          <p:cNvSpPr txBox="1"/>
          <p:nvPr/>
        </p:nvSpPr>
        <p:spPr>
          <a:xfrm>
            <a:off x="6825672" y="1835131"/>
            <a:ext cx="5237017" cy="3783343"/>
          </a:xfrm>
          <a:prstGeom prst="rect">
            <a:avLst/>
          </a:prstGeom>
          <a:solidFill>
            <a:schemeClr val="accent1"/>
          </a:solid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Denying admission in an educational program based on sex</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Disqualifying individuals from candidacy for opportunities on the basis of sex</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Providing unequal access to resources based on sex</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Engaging in gender-based or sexual harassment, such as unwelcome comments, advances, etc.</a:t>
            </a:r>
          </a:p>
        </p:txBody>
      </p:sp>
      <p:sp>
        <p:nvSpPr>
          <p:cNvPr id="7" name="TextBox 6">
            <a:extLst>
              <a:ext uri="{FF2B5EF4-FFF2-40B4-BE49-F238E27FC236}">
                <a16:creationId xmlns:a16="http://schemas.microsoft.com/office/drawing/2014/main" id="{C17F732B-A35D-9DFF-35F1-5C32DACD0CAB}"/>
              </a:ext>
            </a:extLst>
          </p:cNvPr>
          <p:cNvSpPr txBox="1"/>
          <p:nvPr/>
        </p:nvSpPr>
        <p:spPr>
          <a:xfrm>
            <a:off x="332511" y="1835132"/>
            <a:ext cx="5237016" cy="3783343"/>
          </a:xfrm>
          <a:prstGeom prst="rect">
            <a:avLst/>
          </a:prstGeom>
          <a:solidFill>
            <a:srgbClr val="FFCC99"/>
          </a:solidFill>
        </p:spPr>
        <p:txBody>
          <a:bodyPr wrap="square"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33867"/>
                </a:solidFill>
                <a:effectLst/>
                <a:uLnTx/>
                <a:uFillTx/>
                <a:ea typeface="+mn-ea"/>
                <a:cs typeface="+mn-cs"/>
              </a:rPr>
              <a:t>NO PERSON IN THE UNITED STATES SHALL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On the basis of sex,</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Be excluded from participation in,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Be denied the benefits of, or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Be subjected to discrimination under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Any educational program or activity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33867"/>
                </a:solidFill>
                <a:effectLst/>
                <a:uLnTx/>
                <a:uFillTx/>
                <a:ea typeface="+mn-ea"/>
                <a:cs typeface="+mn-cs"/>
              </a:rPr>
              <a:t>Receiving federal financial assistance</a:t>
            </a:r>
          </a:p>
        </p:txBody>
      </p:sp>
      <p:sp>
        <p:nvSpPr>
          <p:cNvPr id="11" name="Arrow: Right 10">
            <a:extLst>
              <a:ext uri="{FF2B5EF4-FFF2-40B4-BE49-F238E27FC236}">
                <a16:creationId xmlns:a16="http://schemas.microsoft.com/office/drawing/2014/main" id="{871F4BA5-E0C9-6182-F9EF-FA4AB4F45989}"/>
              </a:ext>
              <a:ext uri="{C183D7F6-B498-43B3-948B-1728B52AA6E4}">
                <adec:decorative xmlns:adec="http://schemas.microsoft.com/office/drawing/2017/decorative" val="1"/>
              </a:ext>
            </a:extLst>
          </p:cNvPr>
          <p:cNvSpPr/>
          <p:nvPr/>
        </p:nvSpPr>
        <p:spPr>
          <a:xfrm>
            <a:off x="5163127" y="3002897"/>
            <a:ext cx="1662545" cy="1198418"/>
          </a:xfrm>
          <a:prstGeom prst="rightArrow">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Gotham" pitchFamily="2" charset="0"/>
              <a:ea typeface="+mn-ea"/>
              <a:cs typeface="+mn-cs"/>
            </a:endParaRPr>
          </a:p>
        </p:txBody>
      </p:sp>
    </p:spTree>
    <p:extLst>
      <p:ext uri="{BB962C8B-B14F-4D97-AF65-F5344CB8AC3E}">
        <p14:creationId xmlns:p14="http://schemas.microsoft.com/office/powerpoint/2010/main" val="3726485501"/>
      </p:ext>
    </p:extLst>
  </p:cSld>
  <p:clrMapOvr>
    <a:masterClrMapping/>
  </p:clrMapOvr>
  <mc:AlternateContent xmlns:mc="http://schemas.openxmlformats.org/markup-compatibility/2006" xmlns:p14="http://schemas.microsoft.com/office/powerpoint/2010/main">
    <mc:Choice Requires="p14">
      <p:transition spd="slow" p14:dur="2000" advTm="142424"/>
    </mc:Choice>
    <mc:Fallback xmlns="">
      <p:transition spd="slow" advTm="1424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4AA2A59-A063-4C05-89D1-0B17C2216CC2}"/>
              </a:ext>
            </a:extLst>
          </p:cNvPr>
          <p:cNvGraphicFramePr/>
          <p:nvPr>
            <p:extLst>
              <p:ext uri="{D42A27DB-BD31-4B8C-83A1-F6EECF244321}">
                <p14:modId xmlns:p14="http://schemas.microsoft.com/office/powerpoint/2010/main" val="1499131468"/>
              </p:ext>
            </p:extLst>
          </p:nvPr>
        </p:nvGraphicFramePr>
        <p:xfrm>
          <a:off x="0" y="-263237"/>
          <a:ext cx="12192000" cy="5056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3">
            <a:extLst>
              <a:ext uri="{FF2B5EF4-FFF2-40B4-BE49-F238E27FC236}">
                <a16:creationId xmlns:a16="http://schemas.microsoft.com/office/drawing/2014/main" id="{E30F2813-C5F0-3071-F6AC-8AF567D9C70A}"/>
              </a:ext>
            </a:extLst>
          </p:cNvPr>
          <p:cNvSpPr txBox="1">
            <a:spLocks/>
          </p:cNvSpPr>
          <p:nvPr/>
        </p:nvSpPr>
        <p:spPr>
          <a:xfrm>
            <a:off x="0" y="5118100"/>
            <a:ext cx="12192000" cy="1739900"/>
          </a:xfrm>
          <a:prstGeom prst="rect">
            <a:avLst/>
          </a:prstGeom>
          <a:solidFill>
            <a:srgbClr val="FFCC99"/>
          </a:solid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300" normalizeH="0" baseline="0" noProof="0" dirty="0">
                <a:ln>
                  <a:noFill/>
                </a:ln>
                <a:solidFill>
                  <a:srgbClr val="033867"/>
                </a:solidFill>
                <a:effectLst/>
                <a:uLnTx/>
                <a:uFillTx/>
                <a:latin typeface="Gotham Black" pitchFamily="50" charset="0"/>
                <a:ea typeface="+mj-ea"/>
                <a:cs typeface="DIN Pro Cond Medium" panose="020B0606020101010102" pitchFamily="34" charset="0"/>
              </a:rPr>
              <a:t>Title ix discrimination prohibition on the basis of sex in educational programs/activities</a:t>
            </a:r>
          </a:p>
        </p:txBody>
      </p:sp>
      <p:sp>
        <p:nvSpPr>
          <p:cNvPr id="4" name="TextBox 3">
            <a:extLst>
              <a:ext uri="{FF2B5EF4-FFF2-40B4-BE49-F238E27FC236}">
                <a16:creationId xmlns:a16="http://schemas.microsoft.com/office/drawing/2014/main" id="{B8D59523-030A-4489-89B8-2979B5D9CD44}"/>
              </a:ext>
            </a:extLst>
          </p:cNvPr>
          <p:cNvSpPr txBox="1"/>
          <p:nvPr/>
        </p:nvSpPr>
        <p:spPr>
          <a:xfrm>
            <a:off x="8548486" y="4793673"/>
            <a:ext cx="364351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otham Black" pitchFamily="50" charset="0"/>
                <a:ea typeface="+mn-ea"/>
                <a:cs typeface="+mn-cs"/>
              </a:rPr>
              <a:t>TITLE 34 OF THE CFR PART 106 SUBPART D</a:t>
            </a:r>
          </a:p>
        </p:txBody>
      </p:sp>
    </p:spTree>
    <p:extLst>
      <p:ext uri="{BB962C8B-B14F-4D97-AF65-F5344CB8AC3E}">
        <p14:creationId xmlns:p14="http://schemas.microsoft.com/office/powerpoint/2010/main" val="1014369972"/>
      </p:ext>
    </p:extLst>
  </p:cSld>
  <p:clrMapOvr>
    <a:masterClrMapping/>
  </p:clrMapOvr>
  <mc:AlternateContent xmlns:mc="http://schemas.openxmlformats.org/markup-compatibility/2006" xmlns:p14="http://schemas.microsoft.com/office/powerpoint/2010/main">
    <mc:Choice Requires="p14">
      <p:transition spd="slow" p14:dur="2000" advTm="88204"/>
    </mc:Choice>
    <mc:Fallback xmlns="">
      <p:transition spd="slow" advTm="882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A561DCC-5F11-21E9-D562-A6B74B09BF2B}"/>
              </a:ext>
            </a:extLst>
          </p:cNvPr>
          <p:cNvSpPr txBox="1">
            <a:spLocks/>
          </p:cNvSpPr>
          <p:nvPr/>
        </p:nvSpPr>
        <p:spPr>
          <a:xfrm>
            <a:off x="0" y="0"/>
            <a:ext cx="12192000" cy="1704109"/>
          </a:xfrm>
          <a:prstGeom prst="rect">
            <a:avLst/>
          </a:prstGeom>
          <a:solidFill>
            <a:schemeClr val="bg2"/>
          </a:solid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FFFFFF"/>
                </a:solidFill>
                <a:effectLst/>
                <a:uLnTx/>
                <a:uFillTx/>
                <a:latin typeface="Gotham Black" pitchFamily="50" charset="0"/>
                <a:ea typeface="+mj-ea"/>
                <a:cs typeface="DIN Pro Cond Medium" panose="020B0606020101010102" pitchFamily="34" charset="0"/>
              </a:rPr>
              <a:t>SEXUAL HARASSMENT definitions</a:t>
            </a:r>
          </a:p>
        </p:txBody>
      </p:sp>
      <p:sp>
        <p:nvSpPr>
          <p:cNvPr id="5" name="TextBox 4">
            <a:extLst>
              <a:ext uri="{FF2B5EF4-FFF2-40B4-BE49-F238E27FC236}">
                <a16:creationId xmlns:a16="http://schemas.microsoft.com/office/drawing/2014/main" id="{B5E3A943-ACD4-EEC4-38FF-DCE0A73C813A}"/>
              </a:ext>
            </a:extLst>
          </p:cNvPr>
          <p:cNvSpPr txBox="1"/>
          <p:nvPr/>
        </p:nvSpPr>
        <p:spPr>
          <a:xfrm>
            <a:off x="514636" y="1704109"/>
            <a:ext cx="10945091" cy="4890654"/>
          </a:xfrm>
          <a:prstGeom prst="rect">
            <a:avLst/>
          </a:prstGeom>
          <a:noFill/>
        </p:spPr>
        <p:txBody>
          <a:bodyPr wrap="square" rtlCol="0" anchor="ctr" anchorCtr="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otham Black" pitchFamily="50" charset="0"/>
                <a:ea typeface="+mn-ea"/>
                <a:cs typeface="+mn-cs"/>
              </a:rPr>
              <a:t>QUID PRO QUO</a:t>
            </a:r>
            <a:r>
              <a:rPr kumimoji="0" lang="en-US" sz="2000" b="0" i="0" u="none" strike="noStrike" kern="1200" cap="none" spc="0" normalizeH="0" baseline="0" noProof="0" dirty="0">
                <a:ln>
                  <a:noFill/>
                </a:ln>
                <a:solidFill>
                  <a:srgbClr val="000000"/>
                </a:solidFill>
                <a:effectLst/>
                <a:uLnTx/>
                <a:uFillTx/>
                <a:latin typeface="Gotham" pitchFamily="2" charset="0"/>
                <a:ea typeface="+mn-ea"/>
                <a:cs typeface="+mn-cs"/>
              </a:rPr>
              <a:t>: </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A school employee conditioning educational benefits on participation in unwelcome sexual conduct; or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otham Black" pitchFamily="50" charset="0"/>
                <a:ea typeface="+mn-ea"/>
                <a:cs typeface="+mn-cs"/>
              </a:rPr>
              <a:t>UNWELCOME CONDUCT </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that a </a:t>
            </a:r>
            <a:r>
              <a:rPr kumimoji="0" lang="en-US" sz="2000" b="0" i="0" u="sng" strike="noStrike" kern="1200" cap="none" spc="0" normalizeH="0" baseline="0" noProof="0" dirty="0">
                <a:ln>
                  <a:noFill/>
                </a:ln>
                <a:solidFill>
                  <a:srgbClr val="001641"/>
                </a:solidFill>
                <a:effectLst/>
                <a:uLnTx/>
                <a:uFillTx/>
                <a:latin typeface="Gotham" pitchFamily="2" charset="0"/>
                <a:ea typeface="+mn-ea"/>
                <a:cs typeface="+mn-cs"/>
              </a:rPr>
              <a:t>reasonable person</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 would determine is so </a:t>
            </a:r>
            <a:r>
              <a:rPr kumimoji="0" lang="en-US" sz="2000" b="0" i="0" u="sng" strike="noStrike" kern="1200" cap="none" spc="0" normalizeH="0" baseline="0" noProof="0" dirty="0">
                <a:ln>
                  <a:noFill/>
                </a:ln>
                <a:solidFill>
                  <a:srgbClr val="001641"/>
                </a:solidFill>
                <a:effectLst/>
                <a:uLnTx/>
                <a:uFillTx/>
                <a:latin typeface="Gotham" pitchFamily="2" charset="0"/>
                <a:ea typeface="+mn-ea"/>
                <a:cs typeface="+mn-cs"/>
              </a:rPr>
              <a:t>severe</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 </a:t>
            </a:r>
            <a:r>
              <a:rPr kumimoji="0" lang="en-US" sz="2000" b="0" i="0" u="sng" strike="noStrike" kern="1200" cap="none" spc="0" normalizeH="0" baseline="0" noProof="0" dirty="0">
                <a:ln>
                  <a:noFill/>
                </a:ln>
                <a:solidFill>
                  <a:srgbClr val="001641"/>
                </a:solidFill>
                <a:effectLst/>
                <a:uLnTx/>
                <a:uFillTx/>
                <a:latin typeface="Gotham" pitchFamily="2" charset="0"/>
                <a:ea typeface="+mn-ea"/>
                <a:cs typeface="+mn-cs"/>
              </a:rPr>
              <a:t>pervasive</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 and </a:t>
            </a:r>
            <a:r>
              <a:rPr kumimoji="0" lang="en-US" sz="2000" b="0" i="0" u="sng" strike="noStrike" kern="1200" cap="none" spc="0" normalizeH="0" baseline="0" noProof="0" dirty="0">
                <a:ln>
                  <a:noFill/>
                </a:ln>
                <a:solidFill>
                  <a:srgbClr val="001641"/>
                </a:solidFill>
                <a:effectLst/>
                <a:uLnTx/>
                <a:uFillTx/>
                <a:latin typeface="Gotham" pitchFamily="2" charset="0"/>
                <a:ea typeface="+mn-ea"/>
                <a:cs typeface="+mn-cs"/>
              </a:rPr>
              <a:t>objectively offensive</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 that it effectively denies a person equal access to the educational institution’s education program or activity; or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otham Black" pitchFamily="50" charset="0"/>
                <a:ea typeface="+mn-ea"/>
                <a:cs typeface="+mn-cs"/>
              </a:rPr>
              <a:t>SEXUAL ASSAULT </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(as defined in the Clery Act), or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otham Black" pitchFamily="50" charset="0"/>
                <a:ea typeface="+mn-ea"/>
                <a:cs typeface="+mn-cs"/>
              </a:rPr>
              <a:t>DATING VIOLENCE, DOMESTIC VIOLENCE, OR STALKING </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(as defined in the Clery Act as amended by the Violence Against Women Act (VAWA)</a:t>
            </a:r>
          </a:p>
        </p:txBody>
      </p:sp>
      <p:pic>
        <p:nvPicPr>
          <p:cNvPr id="3" name="Graphic 2" descr="Pin outline">
            <a:extLst>
              <a:ext uri="{FF2B5EF4-FFF2-40B4-BE49-F238E27FC236}">
                <a16:creationId xmlns:a16="http://schemas.microsoft.com/office/drawing/2014/main" id="{F9A5895E-20D9-141E-713D-5838ED936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8290" y="1704109"/>
            <a:ext cx="1208807" cy="1208807"/>
          </a:xfrm>
          <a:prstGeom prst="rect">
            <a:avLst/>
          </a:prstGeom>
        </p:spPr>
      </p:pic>
    </p:spTree>
    <p:extLst>
      <p:ext uri="{BB962C8B-B14F-4D97-AF65-F5344CB8AC3E}">
        <p14:creationId xmlns:p14="http://schemas.microsoft.com/office/powerpoint/2010/main" val="357887973"/>
      </p:ext>
    </p:extLst>
  </p:cSld>
  <p:clrMapOvr>
    <a:masterClrMapping/>
  </p:clrMapOvr>
  <mc:AlternateContent xmlns:mc="http://schemas.openxmlformats.org/markup-compatibility/2006" xmlns:p14="http://schemas.microsoft.com/office/powerpoint/2010/main">
    <mc:Choice Requires="p14">
      <p:transition spd="slow" p14:dur="2000" advTm="42972"/>
    </mc:Choice>
    <mc:Fallback xmlns="">
      <p:transition spd="slow" advTm="429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DF3E-2B2D-C39A-ED8D-845D86D9733D}"/>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D8233513-65E0-2777-51B4-3C9BCF9E48E6}"/>
              </a:ext>
            </a:extLst>
          </p:cNvPr>
          <p:cNvSpPr txBox="1">
            <a:spLocks/>
          </p:cNvSpPr>
          <p:nvPr/>
        </p:nvSpPr>
        <p:spPr>
          <a:xfrm>
            <a:off x="0" y="0"/>
            <a:ext cx="12192000" cy="1704109"/>
          </a:xfrm>
          <a:prstGeom prst="rect">
            <a:avLst/>
          </a:prstGeom>
          <a:solidFill>
            <a:schemeClr val="bg2"/>
          </a:solid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err="1">
                <a:ln>
                  <a:noFill/>
                </a:ln>
                <a:solidFill>
                  <a:srgbClr val="FFFFFF"/>
                </a:solidFill>
                <a:effectLst/>
                <a:uLnTx/>
                <a:uFillTx/>
                <a:latin typeface="Gotham Black" pitchFamily="50" charset="0"/>
                <a:ea typeface="+mj-ea"/>
                <a:cs typeface="DIN Pro Cond Medium" panose="020B0606020101010102" pitchFamily="34" charset="0"/>
              </a:rPr>
              <a:t>sEXUAL</a:t>
            </a:r>
            <a:r>
              <a:rPr kumimoji="0" lang="en-US" sz="4800" b="0" i="0" u="none" strike="noStrike" kern="1200" cap="all" spc="300" normalizeH="0" baseline="0" noProof="0" dirty="0">
                <a:ln>
                  <a:noFill/>
                </a:ln>
                <a:solidFill>
                  <a:srgbClr val="FFFFFF"/>
                </a:solidFill>
                <a:effectLst/>
                <a:uLnTx/>
                <a:uFillTx/>
                <a:latin typeface="Gotham Black" pitchFamily="50" charset="0"/>
                <a:ea typeface="+mj-ea"/>
                <a:cs typeface="DIN Pro Cond Medium" panose="020B0606020101010102" pitchFamily="34" charset="0"/>
              </a:rPr>
              <a:t> HARASSMENT SCOPE</a:t>
            </a:r>
          </a:p>
        </p:txBody>
      </p:sp>
      <p:sp>
        <p:nvSpPr>
          <p:cNvPr id="5" name="TextBox 4">
            <a:extLst>
              <a:ext uri="{FF2B5EF4-FFF2-40B4-BE49-F238E27FC236}">
                <a16:creationId xmlns:a16="http://schemas.microsoft.com/office/drawing/2014/main" id="{374FEC6A-43EC-83A5-B6D3-567512BED5C2}"/>
              </a:ext>
            </a:extLst>
          </p:cNvPr>
          <p:cNvSpPr txBox="1"/>
          <p:nvPr/>
        </p:nvSpPr>
        <p:spPr>
          <a:xfrm>
            <a:off x="587664" y="1704109"/>
            <a:ext cx="10259291" cy="4890654"/>
          </a:xfrm>
          <a:prstGeom prst="rect">
            <a:avLst/>
          </a:prstGeom>
          <a:noFill/>
        </p:spPr>
        <p:txBody>
          <a:bodyPr wrap="square" rtlCol="0" anchor="ctr" anchorCtr="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41"/>
                </a:solidFill>
                <a:effectLst/>
                <a:uLnTx/>
                <a:uFillTx/>
                <a:latin typeface="Gotham Black" pitchFamily="50" charset="0"/>
                <a:ea typeface="+mn-ea"/>
                <a:cs typeface="+mn-cs"/>
              </a:rPr>
              <a:t>SEXUAL ASSAULT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41"/>
                </a:solidFill>
                <a:effectLst/>
                <a:uLnTx/>
                <a:uFillTx/>
                <a:latin typeface="Gotham Black" pitchFamily="50" charset="0"/>
                <a:ea typeface="+mn-ea"/>
                <a:cs typeface="+mn-cs"/>
              </a:rPr>
              <a:t>DATING VIOLENCE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41"/>
                </a:solidFill>
                <a:effectLst/>
                <a:uLnTx/>
                <a:uFillTx/>
                <a:latin typeface="Gotham Black" pitchFamily="50" charset="0"/>
                <a:ea typeface="+mn-ea"/>
                <a:cs typeface="+mn-cs"/>
              </a:rPr>
              <a:t>DOMESTIC VIOLENCE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41"/>
                </a:solidFill>
                <a:effectLst/>
                <a:uLnTx/>
                <a:uFillTx/>
                <a:latin typeface="Gotham Black" pitchFamily="50" charset="0"/>
                <a:ea typeface="+mn-ea"/>
                <a:cs typeface="+mn-cs"/>
              </a:rPr>
              <a:t>STALKING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41"/>
                </a:solidFill>
                <a:effectLst/>
                <a:uLnTx/>
                <a:uFillTx/>
                <a:latin typeface="Gotham Black" pitchFamily="50" charset="0"/>
                <a:ea typeface="+mn-ea"/>
                <a:cs typeface="+mn-cs"/>
              </a:rPr>
              <a:t>SEX OFFENSES </a:t>
            </a:r>
            <a:r>
              <a:rPr kumimoji="0" lang="en-US" sz="1800" b="0" i="0" u="none" strike="noStrike" kern="1200" cap="none" spc="0" normalizeH="0" baseline="0" noProof="0" dirty="0">
                <a:ln>
                  <a:noFill/>
                </a:ln>
                <a:solidFill>
                  <a:srgbClr val="001641"/>
                </a:solidFill>
                <a:effectLst/>
                <a:uLnTx/>
                <a:uFillTx/>
                <a:latin typeface="Gotham" pitchFamily="2" charset="0"/>
                <a:ea typeface="+mn-ea"/>
                <a:cs typeface="+mn-cs"/>
              </a:rPr>
              <a:t>– </a:t>
            </a:r>
            <a:r>
              <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rPr>
              <a:t>any sexual act directed against another person without the consent of the victim, including instances where the victim is incapable of giving consent:</a:t>
            </a:r>
          </a:p>
          <a:p>
            <a:pPr marL="2114550" lvl="4" indent="-285750" algn="ctr">
              <a:lnSpc>
                <a:spcPct val="150000"/>
              </a:lnSpc>
              <a:buFont typeface="Arial" panose="020B0604020202020204" pitchFamily="34" charset="0"/>
              <a:buChar char="•"/>
              <a:defRPr/>
            </a:pPr>
            <a:endParaRPr kumimoji="0" lang="en-US" sz="2000" b="0" i="0" u="none" strike="noStrike" kern="1200" cap="none" spc="0" normalizeH="0" baseline="0" noProof="0" dirty="0">
              <a:ln>
                <a:noFill/>
              </a:ln>
              <a:solidFill>
                <a:srgbClr val="001641"/>
              </a:solidFill>
              <a:effectLst/>
              <a:uLnTx/>
              <a:uFillTx/>
              <a:latin typeface="Gotham" pitchFamily="2" charset="0"/>
              <a:ea typeface="+mn-ea"/>
              <a:cs typeface="+mn-cs"/>
            </a:endParaRPr>
          </a:p>
          <a:p>
            <a:pPr marL="2114550" lvl="4" indent="-285750">
              <a:lnSpc>
                <a:spcPct val="150000"/>
              </a:lnSpc>
              <a:buFont typeface="Arial" panose="020B0604020202020204" pitchFamily="34" charset="0"/>
              <a:buChar char="•"/>
              <a:defRPr/>
            </a:pPr>
            <a:r>
              <a:rPr kumimoji="0" lang="en-US" b="0" i="0" u="none" strike="noStrike" kern="1200" cap="none" spc="0" normalizeH="0" baseline="0" noProof="0" dirty="0">
                <a:ln>
                  <a:noFill/>
                </a:ln>
                <a:solidFill>
                  <a:srgbClr val="001641"/>
                </a:solidFill>
                <a:effectLst/>
                <a:uLnTx/>
                <a:uFillTx/>
                <a:latin typeface="Gotham" pitchFamily="2" charset="0"/>
                <a:ea typeface="+mn-ea"/>
                <a:cs typeface="+mn-cs"/>
              </a:rPr>
              <a:t>Rape - Sodomy – Fondling</a:t>
            </a:r>
          </a:p>
          <a:p>
            <a:pPr marL="2114550" lvl="4" indent="-285750">
              <a:lnSpc>
                <a:spcPct val="150000"/>
              </a:lnSpc>
              <a:buFont typeface="Arial" panose="020B0604020202020204" pitchFamily="34" charset="0"/>
              <a:buChar char="•"/>
              <a:defRPr/>
            </a:pPr>
            <a:r>
              <a:rPr kumimoji="0" lang="en-US" b="0" i="0" u="none" strike="noStrike" kern="1200" cap="none" spc="0" normalizeH="0" baseline="0" noProof="0" dirty="0">
                <a:ln>
                  <a:noFill/>
                </a:ln>
                <a:solidFill>
                  <a:srgbClr val="001641"/>
                </a:solidFill>
                <a:effectLst/>
                <a:uLnTx/>
                <a:uFillTx/>
                <a:latin typeface="Gotham" pitchFamily="2" charset="0"/>
                <a:ea typeface="+mn-ea"/>
                <a:cs typeface="+mn-cs"/>
              </a:rPr>
              <a:t>Incest - Statutory Rape</a:t>
            </a:r>
          </a:p>
        </p:txBody>
      </p:sp>
      <p:pic>
        <p:nvPicPr>
          <p:cNvPr id="3" name="Graphic 2" descr="Pin outline">
            <a:extLst>
              <a:ext uri="{FF2B5EF4-FFF2-40B4-BE49-F238E27FC236}">
                <a16:creationId xmlns:a16="http://schemas.microsoft.com/office/drawing/2014/main" id="{6355F18A-99CB-2037-CB24-D1131FB341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5529" y="1936749"/>
            <a:ext cx="1208807" cy="1208807"/>
          </a:xfrm>
          <a:prstGeom prst="rect">
            <a:avLst/>
          </a:prstGeom>
        </p:spPr>
      </p:pic>
    </p:spTree>
    <p:extLst>
      <p:ext uri="{BB962C8B-B14F-4D97-AF65-F5344CB8AC3E}">
        <p14:creationId xmlns:p14="http://schemas.microsoft.com/office/powerpoint/2010/main" val="993615797"/>
      </p:ext>
    </p:extLst>
  </p:cSld>
  <p:clrMapOvr>
    <a:masterClrMapping/>
  </p:clrMapOvr>
  <mc:AlternateContent xmlns:mc="http://schemas.openxmlformats.org/markup-compatibility/2006" xmlns:p14="http://schemas.microsoft.com/office/powerpoint/2010/main">
    <mc:Choice Requires="p14">
      <p:transition spd="slow" p14:dur="1750" advClick="0" advTm="44000"/>
    </mc:Choice>
    <mc:Fallback xmlns="">
      <p:transition spd="slow" advClick="0" advTm="4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9173-D041-EC5C-9800-249219608A2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A4904B5-D286-B34F-08EF-CDE422188829}"/>
              </a:ext>
            </a:extLst>
          </p:cNvPr>
          <p:cNvSpPr txBox="1">
            <a:spLocks/>
          </p:cNvSpPr>
          <p:nvPr/>
        </p:nvSpPr>
        <p:spPr>
          <a:xfrm>
            <a:off x="0" y="0"/>
            <a:ext cx="12192000" cy="1704109"/>
          </a:xfrm>
          <a:prstGeom prst="rect">
            <a:avLst/>
          </a:prstGeom>
          <a:no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001641"/>
                </a:solidFill>
                <a:effectLst/>
                <a:uLnTx/>
                <a:uFillTx/>
                <a:latin typeface="Gotham Black" pitchFamily="50" charset="0"/>
                <a:ea typeface="+mj-ea"/>
                <a:cs typeface="DIN Pro Cond Medium" panose="020B0606020101010102" pitchFamily="34" charset="0"/>
              </a:rPr>
              <a:t>SEXUAL HARASSMENT: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001641"/>
                </a:solidFill>
                <a:effectLst/>
                <a:uLnTx/>
                <a:uFillTx/>
                <a:latin typeface="Gotham Black" pitchFamily="50" charset="0"/>
                <a:ea typeface="+mj-ea"/>
                <a:cs typeface="DIN Pro Cond Medium" panose="020B0606020101010102" pitchFamily="34" charset="0"/>
              </a:rPr>
              <a:t>KEY DEFINTIONS</a:t>
            </a:r>
          </a:p>
        </p:txBody>
      </p:sp>
      <p:sp>
        <p:nvSpPr>
          <p:cNvPr id="5" name="TextBox 4">
            <a:extLst>
              <a:ext uri="{FF2B5EF4-FFF2-40B4-BE49-F238E27FC236}">
                <a16:creationId xmlns:a16="http://schemas.microsoft.com/office/drawing/2014/main" id="{3A6C2FFF-E440-9490-61A4-C4B07D574985}"/>
              </a:ext>
            </a:extLst>
          </p:cNvPr>
          <p:cNvSpPr txBox="1"/>
          <p:nvPr/>
        </p:nvSpPr>
        <p:spPr>
          <a:xfrm>
            <a:off x="332509" y="1773380"/>
            <a:ext cx="11430000" cy="4890654"/>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otham Black" pitchFamily="50" charset="0"/>
                <a:ea typeface="+mn-ea"/>
                <a:cs typeface="+mn-cs"/>
              </a:rPr>
              <a:t>“SEXUAL ASSAULT” </a:t>
            </a:r>
            <a:r>
              <a:rPr kumimoji="0" lang="en-US" sz="2000" b="0" i="0" u="none" strike="noStrike" kern="1200" cap="none" spc="0" normalizeH="0" baseline="0" noProof="0" dirty="0">
                <a:ln>
                  <a:noFill/>
                </a:ln>
                <a:solidFill>
                  <a:schemeClr val="bg2"/>
                </a:solidFill>
                <a:effectLst/>
                <a:uLnTx/>
                <a:uFillTx/>
                <a:latin typeface="Gotham Black" pitchFamily="50" charset="0"/>
                <a:ea typeface="+mn-ea"/>
                <a:cs typeface="+mn-cs"/>
              </a:rPr>
              <a:t>– </a:t>
            </a:r>
            <a:r>
              <a:rPr kumimoji="0" lang="en-US" sz="2000" b="0" i="0" u="none" strike="noStrike" kern="1200" cap="none" spc="0" normalizeH="0" baseline="0" noProof="0" dirty="0">
                <a:ln>
                  <a:noFill/>
                </a:ln>
                <a:solidFill>
                  <a:schemeClr val="bg2"/>
                </a:solidFill>
                <a:effectLst/>
                <a:uLnTx/>
                <a:uFillTx/>
                <a:latin typeface="Gotham" pitchFamily="2" charset="0"/>
                <a:ea typeface="+mn-ea"/>
                <a:cs typeface="+mn-cs"/>
              </a:rPr>
              <a:t>“forcible or nonforcible sex offense under the inform crime reporting system of the Federal Bureau of Investigation.”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chemeClr val="bg2"/>
                </a:solidFill>
                <a:effectLst/>
                <a:uLnTx/>
                <a:uFillTx/>
                <a:latin typeface="Gotham" pitchFamily="2" charset="0"/>
                <a:ea typeface="+mn-ea"/>
                <a:cs typeface="+mn-cs"/>
              </a:rPr>
              <a:t>20 U.S.C. 1092(f)(6)(A)(v)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2"/>
              </a:solidFill>
              <a:effectLst/>
              <a:uLnTx/>
              <a:uFillTx/>
              <a:latin typeface="Gotha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solidFill>
                <a:effectLst/>
                <a:uLnTx/>
                <a:uFillTx/>
                <a:latin typeface="Gotham Black" pitchFamily="50" charset="0"/>
                <a:ea typeface="+mn-ea"/>
                <a:cs typeface="+mn-cs"/>
              </a:rPr>
              <a:t>“STALKING” – </a:t>
            </a:r>
            <a:r>
              <a:rPr kumimoji="0" lang="en-US" sz="2000" b="0" i="0" u="none" strike="noStrike" kern="1200" cap="none" spc="0" normalizeH="0" baseline="0" noProof="0" dirty="0">
                <a:ln>
                  <a:noFill/>
                </a:ln>
                <a:solidFill>
                  <a:schemeClr val="bg2"/>
                </a:solidFill>
                <a:effectLst/>
                <a:uLnTx/>
                <a:uFillTx/>
                <a:latin typeface="Gotham" pitchFamily="2" charset="0"/>
                <a:ea typeface="+mn-ea"/>
                <a:cs typeface="+mn-cs"/>
              </a:rPr>
              <a:t>“engaging in a course of conduct directed at a specific person that would cause a reasonable person to (a) fear for his or her safety or the safety of others; or (b) suffer substantial emotional distress.”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chemeClr val="bg2"/>
                </a:solidFill>
                <a:effectLst/>
                <a:uLnTx/>
                <a:uFillTx/>
                <a:latin typeface="Gotham" pitchFamily="2" charset="0"/>
                <a:ea typeface="+mn-ea"/>
                <a:cs typeface="+mn-cs"/>
              </a:rPr>
              <a:t>34 U.S.C. 12291(a)(30)</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schemeClr val="bg2"/>
              </a:solidFill>
              <a:effectLst/>
              <a:uLnTx/>
              <a:uFillTx/>
              <a:latin typeface="Gotha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solidFill>
                <a:effectLst/>
                <a:uLnTx/>
                <a:uFillTx/>
                <a:latin typeface="Gotham" pitchFamily="2" charset="0"/>
                <a:ea typeface="+mn-ea"/>
                <a:cs typeface="+mn-cs"/>
              </a:rPr>
              <a:t>Consult with Institutional Counsel regarding application of the FBI Uniform Crime Reporting System definitions for Rape, Sodomy, Fondling, Incest, and Statutory Rape</a:t>
            </a:r>
          </a:p>
        </p:txBody>
      </p:sp>
      <p:pic>
        <p:nvPicPr>
          <p:cNvPr id="3" name="Graphic 2" descr="Pin outline">
            <a:extLst>
              <a:ext uri="{FF2B5EF4-FFF2-40B4-BE49-F238E27FC236}">
                <a16:creationId xmlns:a16="http://schemas.microsoft.com/office/drawing/2014/main" id="{AF93E3B0-6BD1-6B70-16CB-DE57CBBC4B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702" y="193966"/>
            <a:ext cx="1208807" cy="1208807"/>
          </a:xfrm>
          <a:prstGeom prst="rect">
            <a:avLst/>
          </a:prstGeom>
        </p:spPr>
      </p:pic>
    </p:spTree>
    <p:extLst>
      <p:ext uri="{BB962C8B-B14F-4D97-AF65-F5344CB8AC3E}">
        <p14:creationId xmlns:p14="http://schemas.microsoft.com/office/powerpoint/2010/main" val="3029458225"/>
      </p:ext>
    </p:extLst>
  </p:cSld>
  <p:clrMapOvr>
    <a:masterClrMapping/>
  </p:clrMapOvr>
  <mc:AlternateContent xmlns:mc="http://schemas.openxmlformats.org/markup-compatibility/2006" xmlns:p14="http://schemas.microsoft.com/office/powerpoint/2010/main">
    <mc:Choice Requires="p14">
      <p:transition spd="slow" p14:dur="2000" advTm="35050"/>
    </mc:Choice>
    <mc:Fallback xmlns="">
      <p:transition spd="slow" advTm="350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05B29-E241-4982-602C-43367B63DB23}"/>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B5C15DE-4C60-D011-7E3A-B1E48BDEF7F5}"/>
              </a:ext>
            </a:extLst>
          </p:cNvPr>
          <p:cNvSpPr txBox="1">
            <a:spLocks/>
          </p:cNvSpPr>
          <p:nvPr/>
        </p:nvSpPr>
        <p:spPr>
          <a:xfrm>
            <a:off x="0" y="0"/>
            <a:ext cx="12192000" cy="1704109"/>
          </a:xfrm>
          <a:prstGeom prst="rect">
            <a:avLst/>
          </a:prstGeom>
          <a:no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001641"/>
                </a:solidFill>
                <a:effectLst/>
                <a:uLnTx/>
                <a:uFillTx/>
                <a:latin typeface="Gotham Black" pitchFamily="50" charset="0"/>
                <a:ea typeface="+mj-ea"/>
                <a:cs typeface="DIN Pro Cond Medium" panose="020B0606020101010102" pitchFamily="34" charset="0"/>
              </a:rPr>
              <a:t>SEXUAL HARASSMENT: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001641"/>
                </a:solidFill>
                <a:effectLst/>
                <a:uLnTx/>
                <a:uFillTx/>
                <a:latin typeface="Gotham Black" pitchFamily="50" charset="0"/>
                <a:ea typeface="+mj-ea"/>
                <a:cs typeface="DIN Pro Cond Medium" panose="020B0606020101010102" pitchFamily="34" charset="0"/>
              </a:rPr>
              <a:t>KEY DEFINTIONS</a:t>
            </a:r>
          </a:p>
        </p:txBody>
      </p:sp>
      <p:sp>
        <p:nvSpPr>
          <p:cNvPr id="5" name="TextBox 4">
            <a:extLst>
              <a:ext uri="{FF2B5EF4-FFF2-40B4-BE49-F238E27FC236}">
                <a16:creationId xmlns:a16="http://schemas.microsoft.com/office/drawing/2014/main" id="{3B877EC3-D26C-ABFB-E29D-56A28A43D5CA}"/>
              </a:ext>
            </a:extLst>
          </p:cNvPr>
          <p:cNvSpPr txBox="1"/>
          <p:nvPr/>
        </p:nvSpPr>
        <p:spPr>
          <a:xfrm>
            <a:off x="332509" y="1704109"/>
            <a:ext cx="11430000" cy="3754579"/>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otham Black" pitchFamily="50" charset="0"/>
                <a:ea typeface="+mn-ea"/>
                <a:cs typeface="+mn-cs"/>
              </a:rPr>
              <a:t>“DATING VIOLENCE” – </a:t>
            </a:r>
            <a:r>
              <a:rPr kumimoji="0" lang="en-US" sz="2400" b="0" i="0" u="none" strike="noStrike" kern="1200" cap="none" spc="0" normalizeH="0" baseline="0" noProof="0" dirty="0">
                <a:ln>
                  <a:noFill/>
                </a:ln>
                <a:solidFill>
                  <a:schemeClr val="bg2"/>
                </a:solidFill>
                <a:effectLst/>
                <a:uLnTx/>
                <a:uFillTx/>
                <a:latin typeface="Gotham" pitchFamily="2" charset="0"/>
                <a:ea typeface="+mn-ea"/>
                <a:cs typeface="+mn-cs"/>
              </a:rPr>
              <a:t>“violence committed by a person who is or have been in a social relationship of a romantic or intimate nature with the victim; and where the existence of such relationship shall be determined by on consideration of the following factors: (</a:t>
            </a:r>
            <a:r>
              <a:rPr kumimoji="0" lang="en-US" sz="2400" b="0" i="0" u="none" strike="noStrike" kern="1200" cap="none" spc="0" normalizeH="0" baseline="0" noProof="0" dirty="0" err="1">
                <a:ln>
                  <a:noFill/>
                </a:ln>
                <a:solidFill>
                  <a:schemeClr val="bg2"/>
                </a:solidFill>
                <a:effectLst/>
                <a:uLnTx/>
                <a:uFillTx/>
                <a:latin typeface="Gotham" pitchFamily="2" charset="0"/>
                <a:ea typeface="+mn-ea"/>
                <a:cs typeface="+mn-cs"/>
              </a:rPr>
              <a:t>i</a:t>
            </a:r>
            <a:r>
              <a:rPr kumimoji="0" lang="en-US" sz="2400" b="0" i="0" u="none" strike="noStrike" kern="1200" cap="none" spc="0" normalizeH="0" baseline="0" noProof="0" dirty="0">
                <a:ln>
                  <a:noFill/>
                </a:ln>
                <a:solidFill>
                  <a:schemeClr val="bg2"/>
                </a:solidFill>
                <a:effectLst/>
                <a:uLnTx/>
                <a:uFillTx/>
                <a:latin typeface="Gotham" pitchFamily="2" charset="0"/>
                <a:ea typeface="+mn-ea"/>
                <a:cs typeface="+mn-cs"/>
              </a:rPr>
              <a:t>) the length of the relationship, (ii) the type of relationship, (iii) the frequency of interaction between the persons involved in the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solidFill>
              <a:effectLst/>
              <a:uLnTx/>
              <a:uFillTx/>
              <a:latin typeface="Gotham"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chemeClr val="bg2"/>
                </a:solidFill>
                <a:effectLst/>
                <a:uLnTx/>
                <a:uFillTx/>
                <a:latin typeface="Gotham" pitchFamily="2" charset="0"/>
                <a:ea typeface="+mn-ea"/>
                <a:cs typeface="+mn-cs"/>
              </a:rPr>
              <a:t>34 U.S.C. 12291(a)(11), see also 12291(a)(10)</a:t>
            </a:r>
          </a:p>
        </p:txBody>
      </p:sp>
      <p:pic>
        <p:nvPicPr>
          <p:cNvPr id="3" name="Graphic 2" descr="Pin outline">
            <a:extLst>
              <a:ext uri="{FF2B5EF4-FFF2-40B4-BE49-F238E27FC236}">
                <a16:creationId xmlns:a16="http://schemas.microsoft.com/office/drawing/2014/main" id="{247694A3-D7AB-7217-0668-4A24E522D6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702" y="193966"/>
            <a:ext cx="1208807" cy="1208807"/>
          </a:xfrm>
          <a:prstGeom prst="rect">
            <a:avLst/>
          </a:prstGeom>
        </p:spPr>
      </p:pic>
    </p:spTree>
    <p:extLst>
      <p:ext uri="{BB962C8B-B14F-4D97-AF65-F5344CB8AC3E}">
        <p14:creationId xmlns:p14="http://schemas.microsoft.com/office/powerpoint/2010/main" val="2720505765"/>
      </p:ext>
    </p:extLst>
  </p:cSld>
  <p:clrMapOvr>
    <a:masterClrMapping/>
  </p:clrMapOvr>
  <mc:AlternateContent xmlns:mc="http://schemas.openxmlformats.org/markup-compatibility/2006" xmlns:p14="http://schemas.microsoft.com/office/powerpoint/2010/main">
    <mc:Choice Requires="p14">
      <p:transition spd="slow" p14:dur="2000" advTm="30109"/>
    </mc:Choice>
    <mc:Fallback xmlns="">
      <p:transition spd="slow" advTm="301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1F25F-44A2-4A56-B961-47A094D1C483}"/>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45E139D-3B0C-14D1-4A6B-D873426E0810}"/>
              </a:ext>
            </a:extLst>
          </p:cNvPr>
          <p:cNvSpPr txBox="1">
            <a:spLocks/>
          </p:cNvSpPr>
          <p:nvPr/>
        </p:nvSpPr>
        <p:spPr>
          <a:xfrm>
            <a:off x="0" y="0"/>
            <a:ext cx="12192000" cy="1704109"/>
          </a:xfrm>
          <a:prstGeom prst="rect">
            <a:avLst/>
          </a:prstGeom>
          <a:no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001641"/>
                </a:solidFill>
                <a:effectLst/>
                <a:uLnTx/>
                <a:uFillTx/>
                <a:latin typeface="Gotham Black" pitchFamily="50" charset="0"/>
                <a:ea typeface="+mj-ea"/>
                <a:cs typeface="DIN Pro Cond Medium" panose="020B0606020101010102" pitchFamily="34" charset="0"/>
              </a:rPr>
              <a:t>SEXUAL HARASSMENT: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300" normalizeH="0" baseline="0" noProof="0" dirty="0">
                <a:ln>
                  <a:noFill/>
                </a:ln>
                <a:solidFill>
                  <a:srgbClr val="001641"/>
                </a:solidFill>
                <a:effectLst/>
                <a:uLnTx/>
                <a:uFillTx/>
                <a:latin typeface="Gotham Black" pitchFamily="50" charset="0"/>
                <a:ea typeface="+mj-ea"/>
                <a:cs typeface="DIN Pro Cond Medium" panose="020B0606020101010102" pitchFamily="34" charset="0"/>
              </a:rPr>
              <a:t>KEY DEFINTIONS</a:t>
            </a:r>
          </a:p>
        </p:txBody>
      </p:sp>
      <p:sp>
        <p:nvSpPr>
          <p:cNvPr id="5" name="TextBox 4">
            <a:extLst>
              <a:ext uri="{FF2B5EF4-FFF2-40B4-BE49-F238E27FC236}">
                <a16:creationId xmlns:a16="http://schemas.microsoft.com/office/drawing/2014/main" id="{A1E354A2-231C-D57F-7005-BB358F95ADB3}"/>
              </a:ext>
            </a:extLst>
          </p:cNvPr>
          <p:cNvSpPr txBox="1"/>
          <p:nvPr/>
        </p:nvSpPr>
        <p:spPr>
          <a:xfrm>
            <a:off x="332509" y="1773380"/>
            <a:ext cx="11430000" cy="4890654"/>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otham Black" pitchFamily="50" charset="0"/>
                <a:ea typeface="+mn-ea"/>
                <a:cs typeface="+mn-cs"/>
              </a:rPr>
              <a:t>“DOMESTIC VIOLENCE” – </a:t>
            </a:r>
            <a:r>
              <a:rPr kumimoji="0" lang="en-US" sz="2400" b="0" i="0" u="none" strike="noStrike" kern="1200" cap="none" spc="0" normalizeH="0" baseline="0" noProof="0" dirty="0">
                <a:ln>
                  <a:noFill/>
                </a:ln>
                <a:solidFill>
                  <a:schemeClr val="bg2"/>
                </a:solidFill>
                <a:effectLst/>
                <a:uLnTx/>
                <a:uFillTx/>
                <a:latin typeface="Gotham" pitchFamily="2" charset="0"/>
                <a:ea typeface="+mn-ea"/>
                <a:cs typeface="+mn-cs"/>
              </a:rPr>
              <a:t>“includes 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the jurisdiction receiving grant monies, or by any other person against an adult or youth victim who is protected from that person’s acts under the domestic or family violence laws of the jurisdiction.”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solidFill>
              <a:effectLst/>
              <a:uLnTx/>
              <a:uFillTx/>
              <a:latin typeface="Gotham"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chemeClr val="bg2"/>
                </a:solidFill>
                <a:effectLst/>
                <a:uLnTx/>
                <a:uFillTx/>
                <a:latin typeface="Gotham" pitchFamily="2" charset="0"/>
                <a:ea typeface="+mn-ea"/>
                <a:cs typeface="+mn-cs"/>
              </a:rPr>
              <a:t>34 U.S.C. 12291(a)(8)</a:t>
            </a:r>
          </a:p>
        </p:txBody>
      </p:sp>
      <p:pic>
        <p:nvPicPr>
          <p:cNvPr id="3" name="Graphic 2" descr="Pin outline">
            <a:extLst>
              <a:ext uri="{FF2B5EF4-FFF2-40B4-BE49-F238E27FC236}">
                <a16:creationId xmlns:a16="http://schemas.microsoft.com/office/drawing/2014/main" id="{50E2BDFA-6987-4D48-53E3-080CC2187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702" y="193966"/>
            <a:ext cx="1208807" cy="1208807"/>
          </a:xfrm>
          <a:prstGeom prst="rect">
            <a:avLst/>
          </a:prstGeom>
        </p:spPr>
      </p:pic>
    </p:spTree>
    <p:extLst>
      <p:ext uri="{BB962C8B-B14F-4D97-AF65-F5344CB8AC3E}">
        <p14:creationId xmlns:p14="http://schemas.microsoft.com/office/powerpoint/2010/main" val="1218494624"/>
      </p:ext>
    </p:extLst>
  </p:cSld>
  <p:clrMapOvr>
    <a:masterClrMapping/>
  </p:clrMapOvr>
  <mc:AlternateContent xmlns:mc="http://schemas.openxmlformats.org/markup-compatibility/2006" xmlns:p14="http://schemas.microsoft.com/office/powerpoint/2010/main">
    <mc:Choice Requires="p14">
      <p:transition spd="slow" p14:dur="2000" advTm="38099"/>
    </mc:Choice>
    <mc:Fallback xmlns="">
      <p:transition spd="slow" advTm="3809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72D97-0939-7CD3-FE04-A04FBA8D77A4}"/>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7EF17769-E59A-B217-CF53-A5EA2DCA4E82}"/>
              </a:ext>
            </a:extLst>
          </p:cNvPr>
          <p:cNvSpPr txBox="1">
            <a:spLocks/>
          </p:cNvSpPr>
          <p:nvPr/>
        </p:nvSpPr>
        <p:spPr>
          <a:xfrm>
            <a:off x="-292100" y="4738254"/>
            <a:ext cx="12192000" cy="1814946"/>
          </a:xfrm>
          <a:prstGeom prst="rect">
            <a:avLst/>
          </a:prstGeom>
          <a:noFill/>
        </p:spPr>
        <p:txBody>
          <a:bodyPr vert="horz" lIns="91440" tIns="45720" rIns="91440" bIns="45720" rtlCol="0" anchor="ctr" anchorCtr="0">
            <a:noAutofit/>
          </a:bodyPr>
          <a:lstStyle>
            <a:defPPr>
              <a:defRPr lang="en-US"/>
            </a:defPPr>
            <a:lvl1pPr marL="0" algn="l" defTabSz="457200" rtl="0" eaLnBrk="1" latinLnBrk="0" hangingPunct="1">
              <a:spcBef>
                <a:spcPct val="0"/>
              </a:spcBef>
              <a:buNone/>
              <a:defRPr sz="4000" b="1" kern="1200" cap="all">
                <a:solidFill>
                  <a:schemeClr val="tx1"/>
                </a:solidFill>
                <a:latin typeface="DIN Pro Cond Medium" panose="020B0606020101010102"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all" spc="300" normalizeH="0" baseline="0" noProof="0" dirty="0">
                <a:ln w="25400">
                  <a:noFill/>
                </a:ln>
                <a:solidFill>
                  <a:srgbClr val="001641"/>
                </a:solidFill>
                <a:effectLst/>
                <a:uLnTx/>
                <a:uFillTx/>
                <a:latin typeface="Gotham Black" pitchFamily="50" charset="0"/>
                <a:ea typeface="+mj-ea"/>
                <a:cs typeface="DIN Pro Cond Medium" panose="020B0606020101010102" pitchFamily="34" charset="0"/>
              </a:rPr>
              <a:t>Title ix REQUIREMENTS: </a:t>
            </a:r>
            <a:r>
              <a:rPr kumimoji="0" lang="en-US" sz="4400" b="0" i="1" u="none" strike="noStrike" kern="1200" cap="all" spc="300" normalizeH="0" baseline="0" noProof="0" dirty="0">
                <a:ln w="25400">
                  <a:noFill/>
                </a:ln>
                <a:solidFill>
                  <a:srgbClr val="001641"/>
                </a:solidFill>
                <a:effectLst/>
                <a:uLnTx/>
                <a:uFillTx/>
                <a:latin typeface="Gotham Black" pitchFamily="50" charset="0"/>
                <a:ea typeface="+mj-ea"/>
                <a:cs typeface="DIN Pro Cond Medium" panose="020B0606020101010102" pitchFamily="34" charset="0"/>
              </a:rPr>
              <a:t>KEY CONSIDERATIONS</a:t>
            </a:r>
          </a:p>
        </p:txBody>
      </p:sp>
      <p:sp>
        <p:nvSpPr>
          <p:cNvPr id="11" name="TextBox 10">
            <a:extLst>
              <a:ext uri="{FF2B5EF4-FFF2-40B4-BE49-F238E27FC236}">
                <a16:creationId xmlns:a16="http://schemas.microsoft.com/office/drawing/2014/main" id="{809A379E-063F-E26B-5F5A-8CB36AF723DE}"/>
              </a:ext>
            </a:extLst>
          </p:cNvPr>
          <p:cNvSpPr txBox="1"/>
          <p:nvPr/>
        </p:nvSpPr>
        <p:spPr>
          <a:xfrm>
            <a:off x="802407" y="1024000"/>
            <a:ext cx="4835239" cy="311623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1641"/>
                </a:solidFill>
                <a:effectLst/>
                <a:uLnTx/>
                <a:uFillTx/>
                <a:ea typeface="+mn-ea"/>
                <a:cs typeface="+mn-cs"/>
              </a:rPr>
              <a:t>ACTUAL KNOWLEDGE</a:t>
            </a: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1641"/>
                </a:solidFill>
                <a:effectLst/>
                <a:uLnTx/>
                <a:uFillTx/>
                <a:ea typeface="+mn-ea"/>
                <a:cs typeface="+mn-cs"/>
              </a:rPr>
              <a:t>THE CONDUCT MUST FALL WITHIN THE SCOPE OF THE TITLE IX SEXUAL HARASSMENT DEFINITIONS</a:t>
            </a: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1641"/>
                </a:solidFill>
                <a:effectLst/>
                <a:uLnTx/>
                <a:uFillTx/>
                <a:ea typeface="+mn-ea"/>
                <a:cs typeface="+mn-cs"/>
              </a:rPr>
              <a:t>JURISDICTION</a:t>
            </a:r>
          </a:p>
        </p:txBody>
      </p:sp>
      <p:sp>
        <p:nvSpPr>
          <p:cNvPr id="13" name="TextBox 12">
            <a:extLst>
              <a:ext uri="{FF2B5EF4-FFF2-40B4-BE49-F238E27FC236}">
                <a16:creationId xmlns:a16="http://schemas.microsoft.com/office/drawing/2014/main" id="{633A6A5F-6C52-7383-B153-802DD656AB6F}"/>
              </a:ext>
            </a:extLst>
          </p:cNvPr>
          <p:cNvSpPr txBox="1"/>
          <p:nvPr/>
        </p:nvSpPr>
        <p:spPr>
          <a:xfrm>
            <a:off x="6941356" y="793168"/>
            <a:ext cx="4655128" cy="357790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1641"/>
                </a:solidFill>
                <a:effectLst/>
                <a:uLnTx/>
                <a:uFillTx/>
                <a:ea typeface="+mn-ea"/>
                <a:cs typeface="+mn-cs"/>
              </a:rPr>
              <a:t>EDUCATIONAL PROGRAMS &amp; ACTIVITIES</a:t>
            </a: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1641"/>
                </a:solidFill>
                <a:effectLst/>
                <a:uLnTx/>
                <a:uFillTx/>
                <a:ea typeface="+mn-ea"/>
                <a:cs typeface="+mn-cs"/>
              </a:rPr>
              <a:t>INSTITUTIONAL CONTROL (RESPONDENT &amp; CONTEXT IN WHICH THE HARASSMENT OCCURS)</a:t>
            </a: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1641"/>
                </a:solidFill>
                <a:effectLst/>
                <a:uLnTx/>
                <a:uFillTx/>
                <a:ea typeface="+mn-ea"/>
                <a:cs typeface="+mn-cs"/>
              </a:rPr>
              <a:t>FORMAL COMPLAINT</a:t>
            </a:r>
          </a:p>
        </p:txBody>
      </p:sp>
    </p:spTree>
    <p:extLst>
      <p:ext uri="{BB962C8B-B14F-4D97-AF65-F5344CB8AC3E}">
        <p14:creationId xmlns:p14="http://schemas.microsoft.com/office/powerpoint/2010/main" val="2435432867"/>
      </p:ext>
    </p:extLst>
  </p:cSld>
  <p:clrMapOvr>
    <a:masterClrMapping/>
  </p:clrMapOvr>
  <mc:AlternateContent xmlns:mc="http://schemas.openxmlformats.org/markup-compatibility/2006" xmlns:p14="http://schemas.microsoft.com/office/powerpoint/2010/main">
    <mc:Choice Requires="p14">
      <p:transition spd="slow" p14:dur="2000" advTm="147575"/>
    </mc:Choice>
    <mc:Fallback xmlns="">
      <p:transition spd="slow" advTm="14757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ci">
      <a:dk1>
        <a:srgbClr val="001641"/>
      </a:dk1>
      <a:lt1>
        <a:srgbClr val="F2F2F2"/>
      </a:lt1>
      <a:dk2>
        <a:srgbClr val="D9DDDE"/>
      </a:dk2>
      <a:lt2>
        <a:srgbClr val="033867"/>
      </a:lt2>
      <a:accent1>
        <a:srgbClr val="FFFFFF"/>
      </a:accent1>
      <a:accent2>
        <a:srgbClr val="000000"/>
      </a:accent2>
      <a:accent3>
        <a:srgbClr val="FFFFFF"/>
      </a:accent3>
      <a:accent4>
        <a:srgbClr val="FFFFFF"/>
      </a:accent4>
      <a:accent5>
        <a:srgbClr val="FFFFFF"/>
      </a:accent5>
      <a:accent6>
        <a:srgbClr val="FFFFFF"/>
      </a:accent6>
      <a:hlink>
        <a:srgbClr val="FFFFFF"/>
      </a:hlink>
      <a:folHlink>
        <a:srgbClr val="FFFFFF"/>
      </a:folHlink>
    </a:clrScheme>
    <a:fontScheme name="sci">
      <a:majorFont>
        <a:latin typeface="Gotham Black"/>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c3fc14-2e30-4e40-8eeb-3b52cfee7462" xsi:nil="true"/>
    <lcf76f155ced4ddcb4097134ff3c332f xmlns="d53ffc77-9570-416f-b8ce-97d7c6acbad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F9DEE80A15E8428BF7116FB6EA3FC9" ma:contentTypeVersion="18" ma:contentTypeDescription="Create a new document." ma:contentTypeScope="" ma:versionID="002b0f04a1f892700b9731c351a5d4ac">
  <xsd:schema xmlns:xsd="http://www.w3.org/2001/XMLSchema" xmlns:xs="http://www.w3.org/2001/XMLSchema" xmlns:p="http://schemas.microsoft.com/office/2006/metadata/properties" xmlns:ns2="d53ffc77-9570-416f-b8ce-97d7c6acbadf" xmlns:ns3="77c3fc14-2e30-4e40-8eeb-3b52cfee7462" targetNamespace="http://schemas.microsoft.com/office/2006/metadata/properties" ma:root="true" ma:fieldsID="51d32eb173745c2e6c10157bad3d9ee4" ns2:_="" ns3:_="">
    <xsd:import namespace="d53ffc77-9570-416f-b8ce-97d7c6acbadf"/>
    <xsd:import namespace="77c3fc14-2e30-4e40-8eeb-3b52cfee74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ffc77-9570-416f-b8ce-97d7c6acb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84558b3-4b7e-402e-a6c9-1417db9941b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c3fc14-2e30-4e40-8eeb-3b52cfee74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6219e5c-395d-45d9-bf8c-5b248b101e56}" ma:internalName="TaxCatchAll" ma:showField="CatchAllData" ma:web="77c3fc14-2e30-4e40-8eeb-3b52cfee74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8E1C8E-5C68-4651-A1A8-1CF6DD74BBC0}">
  <ds:schemaRefs>
    <ds:schemaRef ds:uri="http://schemas.microsoft.com/office/2006/metadata/properties"/>
    <ds:schemaRef ds:uri="http://schemas.microsoft.com/office/2006/documentManagement/types"/>
    <ds:schemaRef ds:uri="d53ffc77-9570-416f-b8ce-97d7c6acbadf"/>
    <ds:schemaRef ds:uri="http://schemas.microsoft.com/office/infopath/2007/PartnerControls"/>
    <ds:schemaRef ds:uri="http://purl.org/dc/terms/"/>
    <ds:schemaRef ds:uri="http://purl.org/dc/dcmitype/"/>
    <ds:schemaRef ds:uri="http://schemas.openxmlformats.org/package/2006/metadata/core-properties"/>
    <ds:schemaRef ds:uri="77c3fc14-2e30-4e40-8eeb-3b52cfee7462"/>
    <ds:schemaRef ds:uri="http://www.w3.org/XML/1998/namespace"/>
    <ds:schemaRef ds:uri="http://purl.org/dc/elements/1.1/"/>
  </ds:schemaRefs>
</ds:datastoreItem>
</file>

<file path=customXml/itemProps2.xml><?xml version="1.0" encoding="utf-8"?>
<ds:datastoreItem xmlns:ds="http://schemas.openxmlformats.org/officeDocument/2006/customXml" ds:itemID="{E1D4705B-8606-4026-B141-DF8B8DB8A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ffc77-9570-416f-b8ce-97d7c6acbadf"/>
    <ds:schemaRef ds:uri="77c3fc14-2e30-4e40-8eeb-3b52cfee74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A6E572-7B31-462A-8A42-403E572E45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TotalTime>
  <Words>725</Words>
  <Application>Microsoft Office PowerPoint</Application>
  <PresentationFormat>Widescreen</PresentationFormat>
  <Paragraphs>71</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Aptos Display</vt:lpstr>
      <vt:lpstr>Arial</vt:lpstr>
      <vt:lpstr>Calibri</vt:lpstr>
      <vt:lpstr>Gotham</vt:lpstr>
      <vt:lpstr>Gotham Black</vt:lpstr>
      <vt:lpstr>Office Theme</vt:lpstr>
      <vt:lpstr>1_Office Theme</vt:lpstr>
      <vt:lpstr>WHAT IS TITLE 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System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Ribeiro, Ryan</dc:creator>
  <cp:lastModifiedBy>Gowan, Kelly</cp:lastModifiedBy>
  <cp:revision>2</cp:revision>
  <dcterms:created xsi:type="dcterms:W3CDTF">2025-02-21T16:09:48Z</dcterms:created>
  <dcterms:modified xsi:type="dcterms:W3CDTF">2025-03-06T14:45:45Z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0x010100B1F9DEE80A15E8428BF7116FB6EA3FC9</vt:lpwstr>
  </property>
  <property fmtid="{D5CDD505-2E9C-101B-9397-08002B2CF9AE}" pid="3" name="MediaServiceImageTags">
    <vt:lpwstr/>
  </property>
</Properties>
</file>