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0" r:id="rId1"/>
  </p:sldMasterIdLst>
  <p:notesMasterIdLst>
    <p:notesMasterId r:id="rId37"/>
  </p:notesMasterIdLst>
  <p:handoutMasterIdLst>
    <p:handoutMasterId r:id="rId38"/>
  </p:handoutMasterIdLst>
  <p:sldIdLst>
    <p:sldId id="309" r:id="rId2"/>
    <p:sldId id="261" r:id="rId3"/>
    <p:sldId id="294" r:id="rId4"/>
    <p:sldId id="323" r:id="rId5"/>
    <p:sldId id="321" r:id="rId6"/>
    <p:sldId id="286" r:id="rId7"/>
    <p:sldId id="260" r:id="rId8"/>
    <p:sldId id="262" r:id="rId9"/>
    <p:sldId id="263" r:id="rId10"/>
    <p:sldId id="313" r:id="rId11"/>
    <p:sldId id="314" r:id="rId12"/>
    <p:sldId id="325" r:id="rId13"/>
    <p:sldId id="326" r:id="rId14"/>
    <p:sldId id="301" r:id="rId15"/>
    <p:sldId id="315" r:id="rId16"/>
    <p:sldId id="316" r:id="rId17"/>
    <p:sldId id="298" r:id="rId18"/>
    <p:sldId id="299" r:id="rId19"/>
    <p:sldId id="300" r:id="rId20"/>
    <p:sldId id="288" r:id="rId21"/>
    <p:sldId id="302" r:id="rId22"/>
    <p:sldId id="305" r:id="rId23"/>
    <p:sldId id="290" r:id="rId24"/>
    <p:sldId id="265" r:id="rId25"/>
    <p:sldId id="307" r:id="rId26"/>
    <p:sldId id="317" r:id="rId27"/>
    <p:sldId id="308" r:id="rId28"/>
    <p:sldId id="318" r:id="rId29"/>
    <p:sldId id="289" r:id="rId30"/>
    <p:sldId id="312" r:id="rId31"/>
    <p:sldId id="291" r:id="rId32"/>
    <p:sldId id="292" r:id="rId33"/>
    <p:sldId id="267" r:id="rId34"/>
    <p:sldId id="324" r:id="rId35"/>
    <p:sldId id="268" r:id="rId36"/>
  </p:sldIdLst>
  <p:sldSz cx="9144000" cy="6858000" type="screen4x3"/>
  <p:notesSz cx="7023100" cy="9309100"/>
  <p:embeddedFontLst>
    <p:embeddedFont>
      <p:font typeface="Tahoma" panose="020B0604030504040204" pitchFamily="34" charset="0"/>
      <p:regular r:id="rId39"/>
      <p:bold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Quicksand Bold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ey Richardson" initials="TLR" lastIdx="3" clrIdx="0"/>
  <p:cmAuthor id="1" name="Marty Parsons" initials="MP" lastIdx="10" clrIdx="1"/>
  <p:cmAuthor id="2" name="David Techaira" initials="D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91" d="100"/>
          <a:sy n="91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fld id="{F96210AC-45D9-4597-B50C-E6343A1CF814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323E0D47-9F76-4F05-91EE-93D71A41E5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r">
              <a:defRPr sz="1200"/>
            </a:lvl1pPr>
          </a:lstStyle>
          <a:p>
            <a:fld id="{0218F61E-8C8E-4177-A9E2-A4C6FE0F32A6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5" rIns="93309" bIns="466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9" tIns="46655" rIns="93309" bIns="4665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r">
              <a:defRPr sz="1200"/>
            </a:lvl1pPr>
          </a:lstStyle>
          <a:p>
            <a:fld id="{9B104BBF-1FFD-4F1F-B9C8-BD2C228CB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2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8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7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4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8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3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3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2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8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8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71AF28-FC53-4257-B80A-C6680773FE6E}" type="datetimeFigureOut">
              <a:rPr lang="en-US" smtClean="0"/>
              <a:pPr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24BE08-B617-4D7F-AF52-C9A33E284D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658" r:id="rId12"/>
    <p:sldLayoutId id="2147483657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orie.henning@vvc.edu" TargetMode="External"/><Relationship Id="rId2" Type="http://schemas.openxmlformats.org/officeDocument/2006/relationships/hyperlink" Target="mailto:pearl.bandringa@vv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marie.vidana-barda@vvc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5506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Roles and Responsibilities for </a:t>
            </a:r>
            <a:r>
              <a:rPr lang="en-US" sz="4000" dirty="0" smtClean="0"/>
              <a:t>Grants &amp; Restricted Funds Management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Picture 19" descr="C:\Users\0131139\AppData\Local\Microsoft\Windows\Temporary Internet Files\Content.IE5\VDY2LCHC\Recursos-Humanos3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78" y="1846263"/>
            <a:ext cx="559929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82" y="410655"/>
            <a:ext cx="1435608" cy="14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0" y="1066800"/>
            <a:ext cx="7316259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GRANT AWARD NOTIFICATION (GAN)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239000" cy="4931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GAN - Continued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alternate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(email from Chancellors Office)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325" y="2057401"/>
            <a:ext cx="754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alternate </a:t>
            </a:r>
            <a:r>
              <a:rPr lang="en-US" dirty="0" err="1"/>
              <a:t>GAN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(email from Chancellors Office)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96" y="2362200"/>
            <a:ext cx="630085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82" y="228600"/>
            <a:ext cx="7316118" cy="381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BUDGET WORKSHEET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7" y="838200"/>
            <a:ext cx="5886450" cy="557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07" y="234696"/>
            <a:ext cx="1058193" cy="10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852487"/>
            <a:ext cx="5924550" cy="5153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BUDGET WORKSHEET–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6" y="556346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7" y="1814512"/>
            <a:ext cx="6143625" cy="3228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6572"/>
            <a:ext cx="77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BUDGET WORKSHEET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Continued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71" y="648182"/>
            <a:ext cx="902208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66838"/>
            <a:ext cx="8610600" cy="4857762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Review </a:t>
            </a: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work-plan, deliverables, objectives, and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budget </a:t>
            </a: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needed to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implement </a:t>
            </a: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grant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activities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Implement project and conduct program activities as detailed in the award terms and conditions, or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GAN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Ensure no conflict of interest is involved in the </a:t>
            </a: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</a:t>
            </a:r>
            <a:endParaRPr lang="en-US" sz="29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informed of local, state, and federal laws - Be good stewards of grant funds! 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Fiscal Services with copies of GAN, allowable expenditures, non-allowable expenditures, grant requirements, RFP/RFA, and all related documents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9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Fiscal Services with copies of reports that were submitted to respective agencies</a:t>
            </a:r>
            <a:endParaRPr lang="en-US" sz="29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65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RESPONSIBILITIES- Continued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88" y="755141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8674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WORKPLAN (State Grant)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look for this!!!!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7581900" cy="516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6" y="425196"/>
            <a:ext cx="1130808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4008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BUDGET (State Grant)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7" y="1228725"/>
            <a:ext cx="5343525" cy="440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2964"/>
            <a:ext cx="1207008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6605"/>
            <a:ext cx="6781800" cy="78019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AND MISSION STATEMENTS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1600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/>
            <a:r>
              <a:rPr lang="en-US" sz="1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  <a:r>
              <a:rPr lang="en-US" sz="1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Valley Community College District uplifts the diverse communities we teach and serve by promoting educational excellence, enhancing local prosperity, and ensuring environmental leadership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28600" y="2578608"/>
            <a:ext cx="8458200" cy="344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D183F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CB816"/>
              </a:buClr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US" dirty="0"/>
          </a:p>
          <a:p>
            <a:pPr algn="ctr"/>
            <a:r>
              <a:rPr lang="en-US" sz="1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</a:p>
          <a:p>
            <a:r>
              <a:rPr lang="en-US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of Victor Valley Community College is to: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Cultivate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intellectual growth, social responsibility, environmental stewardship, cultural enrichment, and economic development.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exceptional and accessible lifelong learning opportunities that afford students within our expanding communities the attainment of knowledge and skills necessary for success in the global economy.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Embrace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difference in our communities by integrating their wealth of multicultural knowledge and wisdom into a cohesive and resourceful learning environment for all.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innovative teaching and service with imaginative uses of collaboration and technology, fostering vibrant programs that are measurably effective in addressing student learning and community needs.</a:t>
            </a:r>
          </a:p>
          <a:p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student to learn by modeling academic integrity, democratic citizenship, and meaningful contribution to society.</a:t>
            </a:r>
          </a:p>
          <a:p>
            <a:endParaRPr 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286605"/>
            <a:ext cx="1359408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>
            <a:noAutofit/>
          </a:bodyPr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Monitor all budget expenditures to ensure fiscal compliance and alignment with approved budget, funding agency requirements, and district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policies</a:t>
            </a: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Program expenditures must be </a:t>
            </a:r>
            <a:r>
              <a:rPr lang="en-US" sz="1800" b="1" u="sng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allowable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u="sng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allocable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and </a:t>
            </a:r>
            <a:r>
              <a:rPr lang="en-US" sz="1800" b="1" u="sng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reasonable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800" cap="none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 Expenditure Transfers and/or Budget Transfers/Revisions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 necessary WITH appropriate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supporting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documentation 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Must have program managers approval on all budget transfers/requests to move expenses</a:t>
            </a: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1800" cap="none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Note: changes in project scope, objectives, key personnel, or major budget reallocations (ten percent of budget line items) need prior agency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approval – if there is movement between major objects those need approval from the project manager as well</a:t>
            </a: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 - Continued</a:t>
            </a:r>
            <a:endParaRPr lang="en-US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9748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27378"/>
              </p:ext>
            </p:extLst>
          </p:nvPr>
        </p:nvGraphicFramePr>
        <p:xfrm>
          <a:off x="533400" y="758951"/>
          <a:ext cx="8077202" cy="5110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2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1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796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BIDDING PROCEDURES MATRIX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6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VICTOR VALLEY COLLEGE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CONSTRUCTION PROJECTS    </a:t>
                      </a:r>
                      <a:r>
                        <a:rPr lang="en-US" sz="900" u="none" strike="noStrike">
                          <a:effectLst/>
                        </a:rPr>
                        <a:t>       </a:t>
                      </a:r>
                      <a:r>
                        <a:rPr lang="en-US" sz="800" u="none" strike="noStrike">
                          <a:effectLst/>
                        </a:rPr>
                        <a:t>(per UPCCAA)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Min Quotes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Board 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Prevailing Wage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Bid Bond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Payment Bond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Liability Insur. Cert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Auto Insur. Cert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Remarks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Projects under $1,000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SABR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PO, RFP,  or proposal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Projects $1,000 to $14,999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SABR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PO, RFP,  or proposal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Projects $15,000 to $63,999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SABR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PO, RFP,  or proposal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Projects $64,000 to </a:t>
                      </a:r>
                      <a:r>
                        <a:rPr lang="en-US" sz="900" u="none" strike="noStrike" dirty="0" smtClean="0">
                          <a:effectLst/>
                        </a:rPr>
                        <a:t>$90,199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PO, RFP,  or proposal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Projects </a:t>
                      </a:r>
                      <a:r>
                        <a:rPr lang="en-US" sz="900" u="none" strike="noStrike" dirty="0" smtClean="0">
                          <a:effectLst/>
                        </a:rPr>
                        <a:t>$90,200 </a:t>
                      </a:r>
                      <a:r>
                        <a:rPr lang="en-US" sz="900" u="none" strike="noStrike" dirty="0">
                          <a:effectLst/>
                        </a:rPr>
                        <a:t>and larger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Bids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RFP, Existing Bid or Formal Bidding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6211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NON-CONSTRUCTION  </a:t>
                      </a:r>
                      <a:r>
                        <a:rPr lang="fr-FR" sz="900" u="none" strike="noStrike">
                          <a:effectLst/>
                        </a:rPr>
                        <a:t>Equipment, Materials, Services, Etc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Purchases of $0 to $10,000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 quote required, 2 recommended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Purchases of </a:t>
                      </a:r>
                      <a:r>
                        <a:rPr lang="en-US" sz="900" u="none" strike="noStrike" dirty="0" smtClean="0">
                          <a:effectLst/>
                        </a:rPr>
                        <a:t>$10,001 </a:t>
                      </a:r>
                      <a:r>
                        <a:rPr lang="en-US" sz="900" u="none" strike="noStrike" dirty="0">
                          <a:effectLst/>
                        </a:rPr>
                        <a:t>to $20,000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 written quotes (catalog/internet OK)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Purchases of $20,001 to $63,999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2 written quotes (catalog/internet OK)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Purchases of $64,000 to </a:t>
                      </a:r>
                      <a:r>
                        <a:rPr lang="en-US" sz="900" u="none" strike="noStrike" dirty="0" smtClean="0">
                          <a:effectLst/>
                        </a:rPr>
                        <a:t>$90,199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N/A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Informal RFQ w/ 3 written quotes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77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Purchases of </a:t>
                      </a:r>
                      <a:r>
                        <a:rPr lang="en-US" sz="900" u="none" strike="noStrike" dirty="0" smtClean="0">
                          <a:effectLst/>
                        </a:rPr>
                        <a:t>$90,200 </a:t>
                      </a:r>
                      <a:r>
                        <a:rPr lang="en-US" sz="900" u="none" strike="noStrike" dirty="0">
                          <a:effectLst/>
                        </a:rPr>
                        <a:t>or more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BPA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Y- contractor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Y- contractor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Formal RFP, specs, advertisement, Bid Bond 5% optional by CEO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8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834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SABR</a:t>
                      </a:r>
                      <a:r>
                        <a:rPr lang="en-US" sz="900" u="none" strike="noStrike" dirty="0">
                          <a:effectLst/>
                        </a:rPr>
                        <a:t> = Superintendent Approval and Board of </a:t>
                      </a:r>
                      <a:r>
                        <a:rPr lang="en-US" sz="900" u="none" strike="noStrike">
                          <a:effectLst/>
                        </a:rPr>
                        <a:t>Trustees </a:t>
                      </a:r>
                      <a:r>
                        <a:rPr lang="en-US" sz="900" u="none" strike="noStrike" smtClean="0">
                          <a:effectLst/>
                        </a:rPr>
                        <a:t>Ratified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8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BAP = Board of Trustees Approval prior to commitment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26" marR="7826" marT="782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2796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FINANCIAL ACTIVITY REPORT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9" y="1143000"/>
            <a:ext cx="7299311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2796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752601"/>
            <a:ext cx="8534400" cy="4724400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Meet regularly with program personnel to assess and report on progress of the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program</a:t>
            </a:r>
            <a:endParaRPr lang="en-US" sz="2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endParaRPr lang="en-US" sz="2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Notify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Services of </a:t>
            </a:r>
            <a:r>
              <a:rPr lang="en-US" sz="26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 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reporting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deadlines</a:t>
            </a:r>
          </a:p>
          <a:p>
            <a:pPr fontAlgn="base"/>
            <a:endParaRPr lang="en-US" sz="2600" cap="none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Complete quarterly and annual </a:t>
            </a:r>
            <a:r>
              <a:rPr lang="en-US" sz="26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performance/progress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reports as required by funding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agency.  Submit Reports to 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 approved by component administrator(s), and allow ample time for review before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submission</a:t>
            </a:r>
            <a:endParaRPr lang="en-US" sz="2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endParaRPr lang="en-US" sz="2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Complete quarterly and annual </a:t>
            </a:r>
            <a:r>
              <a:rPr lang="en-US" sz="2600" b="1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financial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reports as required by funding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agency.  Submit Reports for approval By 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component administrator(s) audited by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Services, certified and </a:t>
            </a:r>
            <a:r>
              <a:rPr lang="en-US" sz="26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submitted on </a:t>
            </a:r>
            <a:r>
              <a:rPr lang="en-US" sz="26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time.  Provide signed copies to Fiscal Services .</a:t>
            </a:r>
            <a:endParaRPr lang="en-US" sz="26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1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 - Continued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010454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5999"/>
            <a:ext cx="8534400" cy="4191001"/>
          </a:xfrm>
        </p:spPr>
        <p:txBody>
          <a:bodyPr>
            <a:normAutofit/>
          </a:bodyPr>
          <a:lstStyle/>
          <a:p>
            <a:pPr fontAlgn="base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Maintain detailed and accurate records of all program activities (progress/performance, finances, participant information, inventory of equipment, and any other relevant information)</a:t>
            </a:r>
          </a:p>
          <a:p>
            <a:pPr marL="342900" indent="-342900" fontAlgn="base">
              <a:buFont typeface="Wingdings" pitchFamily="2" charset="2"/>
              <a:buChar char="q"/>
            </a:pP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Grant employees MUST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omplete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Time &amp;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Effort (</a:t>
            </a:r>
            <a:r>
              <a:rPr lang="en-US" sz="1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T&amp;E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Certification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Forms monthly and account for 100% of their salary. Send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copies to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Fiscal Services Office.  These must be signed off my each Program Manager.  These forms are monthly from the 1</a:t>
            </a:r>
            <a:r>
              <a:rPr lang="en-US" sz="1800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 the 31</a:t>
            </a:r>
            <a:r>
              <a:rPr lang="en-US" sz="1800" cap="none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(if applicable)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*NOTE:  If an employee is classified or certificated and works only for ONE program they can submit their </a:t>
            </a:r>
            <a:r>
              <a:rPr lang="en-US" sz="1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T&amp;E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forms every 6 months.</a:t>
            </a: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5009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 - Continued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2" y="1576115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TIME AND EFFORT FORM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66800"/>
            <a:ext cx="5562599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198" y="1828800"/>
            <a:ext cx="182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xxxxxxxxxxxx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105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xxxxxxxxxxxxxxxxxx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6356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838200"/>
            <a:ext cx="4800600" cy="555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144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xxxxxxxxxx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33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xxxxxxxxxxxxxx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978408" cy="97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76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TIME AND EFFORT - Continued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6294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TRANSFER SHEET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01"/>
            <a:ext cx="5638799" cy="553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685801"/>
            <a:ext cx="3962400" cy="5652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55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DISPOSAL OF OBSOLETE/SURPLUS EQUIPMENT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0"/>
            <a:ext cx="1207008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0698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 CLOSEOUT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8534400" cy="4114800"/>
          </a:xfrm>
        </p:spPr>
        <p:txBody>
          <a:bodyPr>
            <a:noAutofit/>
          </a:bodyPr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Prepare and submit all performance, and other reports required within 90 days of completion of the grant – or due date if sooner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Dispose of or return government-furnished equipment/supplies if necessary.  Equipment is $5,000.00 or more in remaining value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final paperwork for grant closeout to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Services (final progress and financial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reports;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review expenditures to resolve any outstanding items or compliance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issues prior to closeout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endParaRPr lang="en-US" sz="1800" cap="none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Retain grant records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at least three years after final report has been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submitted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Assist </a:t>
            </a:r>
            <a:r>
              <a:rPr lang="en-US" sz="1800" cap="none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providing the necessary information/data requested during 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audits </a:t>
            </a:r>
            <a:endParaRPr lang="en-US" sz="1800" cap="none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067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 -Continued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62" y="910373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39919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GRANT LIST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514600" y="1182204"/>
            <a:ext cx="3505200" cy="494196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Federal Grants: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0" y="1878376"/>
            <a:ext cx="4953000" cy="444622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CTE Transitions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FSEOG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TANF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Federal Work Study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Perkins 1-C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Upward Bound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Veterans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BLM Seed Grant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WIOA</a:t>
            </a: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0491"/>
            <a:ext cx="826008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605"/>
            <a:ext cx="8610600" cy="932596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Roles and Responsibilities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35076"/>
              </p:ext>
            </p:extLst>
          </p:nvPr>
        </p:nvGraphicFramePr>
        <p:xfrm>
          <a:off x="457201" y="685801"/>
          <a:ext cx="8305798" cy="568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6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3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08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POST-AWARD PHASE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Task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Grant Project Director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Fiscal Representative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Dean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Vice 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VVC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College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Foundation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Obtain Grant Agreement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and provide contract to Admin. Svs.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E-file agreement,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Review; Provide partnership </a:t>
                      </a:r>
                      <a:r>
                        <a:rPr lang="en-US" sz="1200" u="none" strike="noStrike" dirty="0" smtClean="0">
                          <a:effectLst/>
                        </a:rPr>
                        <a:t>agreements/RFP/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RFA </a:t>
                      </a:r>
                      <a:r>
                        <a:rPr lang="en-US" sz="1200" u="none" strike="noStrike" dirty="0">
                          <a:effectLst/>
                        </a:rPr>
                        <a:t>if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Budget </a:t>
                      </a:r>
                      <a:r>
                        <a:rPr lang="en-US" sz="1200" b="1" u="none" strike="noStrike" dirty="0" smtClean="0">
                          <a:effectLst/>
                        </a:rPr>
                        <a:t>Augmentation Form: </a:t>
                      </a:r>
                      <a:r>
                        <a:rPr lang="en-US" sz="1200" b="1" u="none" strike="noStrike" dirty="0">
                          <a:effectLst/>
                        </a:rPr>
                        <a:t>New and Continuing budgets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Prepare for submission; Provide Supporting Docs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and process into </a:t>
                      </a:r>
                      <a:r>
                        <a:rPr lang="en-US" sz="1200" u="none" strike="noStrike" dirty="0" smtClean="0">
                          <a:effectLst/>
                        </a:rPr>
                        <a:t>F2K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Provide partnership </a:t>
                      </a:r>
                      <a:r>
                        <a:rPr lang="en-US" sz="1200" u="none" strike="noStrike" dirty="0" smtClean="0">
                          <a:effectLst/>
                        </a:rPr>
                        <a:t>agreements/RFP/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RFA </a:t>
                      </a:r>
                      <a:r>
                        <a:rPr lang="en-US" sz="1200" u="none" strike="noStrike" dirty="0">
                          <a:effectLst/>
                        </a:rPr>
                        <a:t>if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26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Personnel Paperwork: New Hires, Special Project Agreements, budget/position changes,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Work with HR, complete necessary HR forms, Prepare for submission, monitor deliverables, track submission of </a:t>
                      </a:r>
                      <a:r>
                        <a:rPr lang="en-US" sz="1200" u="none" strike="noStrike" dirty="0" smtClean="0">
                          <a:effectLst/>
                        </a:rPr>
                        <a:t>final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Verify funding;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Review </a:t>
                      </a:r>
                      <a:r>
                        <a:rPr lang="en-US" sz="1200" u="none" strike="noStrike" dirty="0">
                          <a:effectLst/>
                        </a:rPr>
                        <a:t>and 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and Sign (as necessary)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8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Project Implementation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Implement project as detailed in terms and conditions of award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r>
                        <a:rPr lang="en-US" sz="1200" u="none" strike="noStrike" dirty="0" smtClean="0">
                          <a:effectLst/>
                        </a:rPr>
                        <a:t>budget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Monitor and meet with program staff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as </a:t>
                      </a:r>
                      <a:r>
                        <a:rPr lang="en-US" sz="1200" u="none" strike="noStrike" dirty="0">
                          <a:effectLst/>
                        </a:rPr>
                        <a:t>needed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Monitor and meet with program staff as needed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87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Monitor Program Activities and Expenditures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budget </a:t>
                      </a:r>
                      <a:r>
                        <a:rPr lang="en-US" sz="1200" u="none" strike="noStrike" dirty="0" smtClean="0">
                          <a:effectLst/>
                        </a:rPr>
                        <a:t>reports </a:t>
                      </a:r>
                      <a:r>
                        <a:rPr lang="en-US" sz="1200" u="none" strike="noStrike" dirty="0">
                          <a:effectLst/>
                        </a:rPr>
                        <a:t>monthly; monitor subrecipients; assess progress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Provide monthly and </a:t>
                      </a:r>
                      <a:r>
                        <a:rPr lang="en-US" sz="1200" u="none" strike="noStrike" dirty="0" smtClean="0">
                          <a:effectLst/>
                        </a:rPr>
                        <a:t>quarterly </a:t>
                      </a:r>
                      <a:r>
                        <a:rPr lang="en-US" sz="1200" u="none" strike="noStrike" dirty="0">
                          <a:effectLst/>
                        </a:rPr>
                        <a:t>expense reports. Provide </a:t>
                      </a:r>
                      <a:r>
                        <a:rPr lang="en-US" sz="1200" u="none" strike="noStrike" dirty="0" smtClean="0">
                          <a:effectLst/>
                        </a:rPr>
                        <a:t>Excel/PDF </a:t>
                      </a:r>
                      <a:r>
                        <a:rPr lang="en-US" sz="1200" u="none" strike="noStrike" dirty="0">
                          <a:effectLst/>
                        </a:rPr>
                        <a:t>reports as needed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3" marR="5133" marT="51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6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Summary of Roles </a:t>
            </a:r>
            <a:r>
              <a:rPr lang="en-US" sz="2000" dirty="0"/>
              <a:t>and Responsibilities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47542"/>
              </p:ext>
            </p:extLst>
          </p:nvPr>
        </p:nvGraphicFramePr>
        <p:xfrm>
          <a:off x="228600" y="914399"/>
          <a:ext cx="8762999" cy="5255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493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POST-AWARD PHASE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41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Task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Grant Project Director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Fiscal Representative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Dean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Vice 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Advancement and Development</a:t>
                      </a:r>
                      <a:r>
                        <a:rPr lang="en-US" sz="1200" b="1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Foundation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Budget Revisions and Transfers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Prepare for </a:t>
                      </a:r>
                      <a:r>
                        <a:rPr lang="en-US" sz="1200" u="none" strike="noStrike" dirty="0" smtClean="0">
                          <a:effectLst/>
                        </a:rPr>
                        <a:t>submission/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Approve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Audit and </a:t>
                      </a:r>
                      <a:r>
                        <a:rPr lang="en-US" sz="1200" u="none" strike="noStrike" dirty="0" smtClean="0">
                          <a:effectLst/>
                        </a:rPr>
                        <a:t>process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into </a:t>
                      </a:r>
                      <a:r>
                        <a:rPr lang="en-US" sz="1200" u="none" strike="noStrike" dirty="0" smtClean="0">
                          <a:effectLst/>
                        </a:rPr>
                        <a:t>F2K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8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Expenditure Transfers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Prepare for </a:t>
                      </a:r>
                      <a:r>
                        <a:rPr lang="en-US" sz="1200" u="none" strike="noStrike" dirty="0" smtClean="0">
                          <a:effectLst/>
                        </a:rPr>
                        <a:t>submission/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Approve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Audit: </a:t>
                      </a:r>
                      <a:r>
                        <a:rPr lang="en-US" sz="1200" u="none" strike="noStrike" dirty="0">
                          <a:effectLst/>
                        </a:rPr>
                        <a:t>Provide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backup </a:t>
                      </a:r>
                      <a:r>
                        <a:rPr lang="en-US" sz="1200" u="none" strike="noStrike" dirty="0">
                          <a:effectLst/>
                        </a:rPr>
                        <a:t>for salary related transfers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and </a:t>
                      </a:r>
                      <a:r>
                        <a:rPr lang="en-US" sz="1200" u="none" strike="noStrike" dirty="0">
                          <a:effectLst/>
                        </a:rPr>
                        <a:t>sign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6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Time and Effort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Submit to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Dean/VP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Receive copy </a:t>
                      </a:r>
                      <a:r>
                        <a:rPr lang="en-US" sz="1200" u="none" strike="noStrike" dirty="0">
                          <a:effectLst/>
                        </a:rPr>
                        <a:t>only </a:t>
                      </a:r>
                      <a:r>
                        <a:rPr lang="en-US" sz="1200" u="none" strike="noStrike" dirty="0" smtClean="0">
                          <a:effectLst/>
                        </a:rPr>
                        <a:t>– review, audit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79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Reports (</a:t>
                      </a:r>
                      <a:r>
                        <a:rPr lang="en-US" sz="1200" b="1" u="none" strike="noStrike" dirty="0" smtClean="0">
                          <a:effectLst/>
                        </a:rPr>
                        <a:t>Program/Progress) </a:t>
                      </a:r>
                      <a:r>
                        <a:rPr lang="en-US" sz="1200" b="1" u="none" strike="noStrike" dirty="0">
                          <a:effectLst/>
                        </a:rPr>
                        <a:t>- Periodic (</a:t>
                      </a:r>
                      <a:r>
                        <a:rPr lang="en-US" sz="1200" b="1" u="none" strike="noStrike" dirty="0" smtClean="0">
                          <a:effectLst/>
                        </a:rPr>
                        <a:t>Quarterly</a:t>
                      </a:r>
                      <a:r>
                        <a:rPr lang="en-US" sz="1200" b="1" u="none" strike="noStrike" dirty="0">
                          <a:effectLst/>
                        </a:rPr>
                        <a:t>, Annual)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Gather data and prepare for </a:t>
                      </a:r>
                      <a:r>
                        <a:rPr lang="en-US" sz="1200" u="none" strike="noStrike" dirty="0" smtClean="0">
                          <a:effectLst/>
                        </a:rPr>
                        <a:t>submission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prior 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to </a:t>
                      </a:r>
                      <a:r>
                        <a:rPr lang="en-US" sz="1200" u="none" strike="noStrike" dirty="0">
                          <a:effectLst/>
                        </a:rPr>
                        <a:t>deadline.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Reviews and certifies to reporting agency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all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report </a:t>
                      </a:r>
                      <a:r>
                        <a:rPr lang="en-US" sz="1200" u="none" strike="noStrike" dirty="0">
                          <a:effectLst/>
                        </a:rPr>
                        <a:t>data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prior </a:t>
                      </a:r>
                      <a:r>
                        <a:rPr lang="en-US" sz="1200" u="none" strike="noStrike" dirty="0">
                          <a:effectLst/>
                        </a:rPr>
                        <a:t>to submission to funding agency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25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Reports (Fiscal) - Periodic (</a:t>
                      </a:r>
                      <a:r>
                        <a:rPr lang="en-US" sz="1200" b="1" u="none" strike="noStrike" dirty="0" smtClean="0">
                          <a:effectLst/>
                        </a:rPr>
                        <a:t>Quarterly</a:t>
                      </a:r>
                      <a:r>
                        <a:rPr lang="en-US" sz="1200" b="1" u="none" strike="noStrike" dirty="0">
                          <a:effectLst/>
                        </a:rPr>
                        <a:t>, Annual)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Gather data and prepare for submission prior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to </a:t>
                      </a:r>
                      <a:r>
                        <a:rPr lang="en-US" sz="1200" u="none" strike="noStrike" dirty="0">
                          <a:effectLst/>
                        </a:rPr>
                        <a:t>deadline. Input data by funding category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Audit and troubleshoot. Download to </a:t>
                      </a:r>
                      <a:r>
                        <a:rPr lang="en-US" sz="1200" u="none" strike="noStrike" dirty="0" smtClean="0">
                          <a:effectLst/>
                        </a:rPr>
                        <a:t>PDF/Excel</a:t>
                      </a:r>
                      <a:r>
                        <a:rPr lang="en-US" sz="1200" u="none" strike="noStrike" dirty="0">
                          <a:effectLst/>
                        </a:rPr>
                        <a:t>. Submit/Certify Reports as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 all </a:t>
                      </a:r>
                      <a:r>
                        <a:rPr lang="en-US" sz="1200" u="none" strike="noStrike" dirty="0" smtClean="0">
                          <a:effectLst/>
                        </a:rPr>
                        <a:t>report </a:t>
                      </a:r>
                      <a:r>
                        <a:rPr lang="en-US" sz="1200" u="none" strike="noStrike" dirty="0">
                          <a:effectLst/>
                        </a:rPr>
                        <a:t>data prior to </a:t>
                      </a:r>
                      <a:r>
                        <a:rPr lang="en-US" sz="1200" u="none" strike="noStrike" dirty="0" smtClean="0">
                          <a:effectLst/>
                        </a:rPr>
                        <a:t>sending to Fiscal for submission </a:t>
                      </a:r>
                      <a:r>
                        <a:rPr lang="en-US" sz="1200" u="none" strike="noStrike" dirty="0">
                          <a:effectLst/>
                        </a:rPr>
                        <a:t>to funding agency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Sign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as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Sign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as necessary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" marR="6276" marT="62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048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Roles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- Continued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1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Summary of Roles </a:t>
            </a:r>
            <a:r>
              <a:rPr lang="en-US" sz="2000" dirty="0"/>
              <a:t>and Responsibilities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7860"/>
              </p:ext>
            </p:extLst>
          </p:nvPr>
        </p:nvGraphicFramePr>
        <p:xfrm>
          <a:off x="228600" y="914401"/>
          <a:ext cx="8762999" cy="549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6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903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CLOSE </a:t>
                      </a:r>
                      <a:r>
                        <a:rPr lang="en-US" sz="1200" b="1" u="none" strike="noStrike" dirty="0" smtClean="0">
                          <a:effectLst/>
                        </a:rPr>
                        <a:t>OUT PHASE</a:t>
                      </a: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6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Task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Grant Project Director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Fiscal Representative</a:t>
                      </a: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Dean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Vice 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President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VVC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College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b="1" u="none" strike="noStrike" dirty="0" smtClean="0">
                          <a:effectLst/>
                        </a:rPr>
                        <a:t>Foundation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0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Final Reports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Prepare for submission within 90 days of completion.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Provide </a:t>
                      </a:r>
                      <a:r>
                        <a:rPr lang="en-US" sz="1200" u="none" strike="noStrike" dirty="0">
                          <a:effectLst/>
                        </a:rPr>
                        <a:t>supporting documentation for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Audit; Submit/Certify Reports at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Review all report data prior to sending to Fiscal for submission to funding agency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Sign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as necessary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Sign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as necessary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Dispose of or return equipment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Prepare for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disposal </a:t>
                      </a:r>
                      <a:r>
                        <a:rPr lang="en-US" sz="1200" u="none" strike="noStrike" dirty="0">
                          <a:effectLst/>
                        </a:rPr>
                        <a:t>of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Program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equipment</a:t>
                      </a:r>
                      <a:r>
                        <a:rPr lang="en-US" sz="1200" u="none" strike="noStrike" dirty="0">
                          <a:effectLst/>
                        </a:rPr>
                        <a:t>. Maintain inventory records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Work with Project </a:t>
                      </a:r>
                      <a:r>
                        <a:rPr lang="en-US" sz="1200" u="none" strike="noStrike" dirty="0" smtClean="0">
                          <a:effectLst/>
                        </a:rPr>
                        <a:t>Director. </a:t>
                      </a:r>
                      <a:r>
                        <a:rPr lang="en-US" sz="1200" u="none" strike="noStrike" smtClean="0">
                          <a:effectLst/>
                        </a:rPr>
                        <a:t>M&amp;O, IT and IMS </a:t>
                      </a:r>
                      <a:r>
                        <a:rPr lang="en-US" sz="1200" u="none" strike="noStrike" dirty="0">
                          <a:effectLst/>
                        </a:rPr>
                        <a:t>to appropriately dispose of equipment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Review and approve disposal form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70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u="none" strike="noStrike" dirty="0">
                          <a:effectLst/>
                        </a:rPr>
                        <a:t>Record Retention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Maintain necessary program records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for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annual audits, and retain for </a:t>
                      </a:r>
                      <a:r>
                        <a:rPr lang="en-US" sz="1200" u="none" strike="noStrike" dirty="0" smtClean="0">
                          <a:effectLst/>
                        </a:rPr>
                        <a:t>at </a:t>
                      </a:r>
                      <a:r>
                        <a:rPr lang="en-US" sz="1200" u="none" strike="noStrike" dirty="0">
                          <a:effectLst/>
                        </a:rPr>
                        <a:t>least 3 years </a:t>
                      </a:r>
                      <a:r>
                        <a:rPr lang="en-US" sz="1200" u="none" strike="noStrike" dirty="0" smtClean="0">
                          <a:effectLst/>
                        </a:rPr>
                        <a:t>after </a:t>
                      </a:r>
                      <a:r>
                        <a:rPr lang="en-US" sz="1200" u="none" strike="noStrike" dirty="0">
                          <a:effectLst/>
                        </a:rPr>
                        <a:t>final reports have been submitted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Maintain financial records </a:t>
                      </a:r>
                      <a:r>
                        <a:rPr lang="en-US" sz="1200" u="none" strike="noStrike" dirty="0" smtClean="0">
                          <a:effectLst/>
                        </a:rPr>
                        <a:t>for annual audits,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and retain </a:t>
                      </a: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for </a:t>
                      </a:r>
                      <a:r>
                        <a:rPr lang="en-US" sz="1200" u="none" strike="noStrike" dirty="0">
                          <a:effectLst/>
                        </a:rPr>
                        <a:t>at least 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rtl="0" fontAlgn="b"/>
                      <a:r>
                        <a:rPr lang="en-US" sz="1200" u="none" strike="noStrike" dirty="0" smtClean="0">
                          <a:effectLst/>
                        </a:rPr>
                        <a:t>3 </a:t>
                      </a:r>
                      <a:r>
                        <a:rPr lang="en-US" sz="1200" u="none" strike="noStrike" dirty="0">
                          <a:effectLst/>
                        </a:rPr>
                        <a:t>years after final reports have been submitted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7" marR="6757" marT="6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048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Roles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- Continued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 smtClean="0"/>
              <a:t>GRANTS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4200" dirty="0" smtClean="0"/>
          </a:p>
          <a:p>
            <a:pPr algn="ctr"/>
            <a:r>
              <a:rPr lang="en-US" sz="4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 Services:</a:t>
            </a:r>
          </a:p>
          <a:p>
            <a:pPr algn="ctr"/>
            <a:endParaRPr lang="en-US" sz="4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Location:</a:t>
            </a:r>
          </a:p>
          <a:p>
            <a:pPr algn="ctr"/>
            <a:endParaRPr lang="en-US" sz="25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</a:t>
            </a: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10A</a:t>
            </a:r>
          </a:p>
          <a:p>
            <a:pPr algn="ctr"/>
            <a:endParaRPr lang="en-US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7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Staff:</a:t>
            </a:r>
          </a:p>
          <a:p>
            <a:pPr algn="ctr"/>
            <a:endParaRPr lang="en-US" sz="34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Pearl Bandringa – x 2680 </a:t>
            </a: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pearl.bandringa@vvc.edu</a:t>
            </a:r>
            <a:endParaRPr lang="en-US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Lorie Henning – x 2715 </a:t>
            </a: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lorie.henning@vvc.edu</a:t>
            </a:r>
            <a:endParaRPr lang="en-US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Marie Vidana-Barda – x 2286 </a:t>
            </a:r>
            <a:r>
              <a:rPr lang="en-US" sz="3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marie.vidana-barda@vvc.edu</a:t>
            </a:r>
            <a:endParaRPr lang="en-US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31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3" y="577597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r>
              <a:rPr lang="en-US" dirty="0" smtClean="0"/>
              <a:t>/Reminders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524000"/>
            <a:ext cx="7543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Spend money throughout the year – don’t wait until the end of the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Review all of your requests, </a:t>
            </a:r>
            <a:r>
              <a:rPr lang="en-US" sz="1600" smtClean="0"/>
              <a:t>hiring forms, etc</a:t>
            </a:r>
            <a:r>
              <a:rPr lang="en-US" sz="1600" dirty="0" smtClean="0"/>
              <a:t> for the correct account 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Get all of your information to FISCAL in a timely manner so we can review and process before the deadlines.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Travel needs multiple approvals now, get the authorizations in with extra time so everyone can process.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contracts/purchase agreements, </a:t>
            </a:r>
            <a:r>
              <a:rPr lang="en-US" sz="1600" dirty="0" err="1" smtClean="0"/>
              <a:t>etc</a:t>
            </a:r>
            <a:r>
              <a:rPr lang="en-US" sz="1600" dirty="0" smtClean="0"/>
              <a:t> must be signed by the President.  They must go to the Board if $250.00 or greater.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Budget managers approval is required for all requisitions, budget transfers, journal entries, hiring forms and increases in amounts or hours for hiring forms.  Basically anything that needs funds from a budget needs the budget managers approval prior to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Everything must be reviewed by FISCAL before submitting to reporting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FISCAL gets copies of all restricted program reports, regulations, allowable /non-allowable expenditures, </a:t>
            </a:r>
            <a:r>
              <a:rPr lang="en-US" sz="1600" dirty="0" err="1" smtClean="0"/>
              <a:t>etc</a:t>
            </a:r>
            <a:r>
              <a:rPr lang="en-US" sz="1600" dirty="0" smtClean="0"/>
              <a:t> annually or when changes 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in doubt – ASK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4569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 anchor="ctr">
            <a:normAutofit/>
          </a:bodyPr>
          <a:lstStyle/>
          <a:p>
            <a:pPr algn="ctr"/>
            <a:r>
              <a:rPr lang="en-US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  <a:p>
            <a:pPr algn="ctr"/>
            <a:r>
              <a:rPr lang="en-US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7001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399196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GRANT LIST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819400" y="861916"/>
            <a:ext cx="3886200" cy="6084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 Grants: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28600" y="1470372"/>
            <a:ext cx="3200400" cy="508282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Student Success and Support Program (SSSP) Credit/Non-Credit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Student Equity Plan (SEP)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Basic Skills Initiative – These are now SEA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Student Fin. Aid Admin. (SFAA)/BFAP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AEBG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Data and Accountability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ISPIC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Makers Space (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SWP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DSN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Rancho Santiago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Pre-Apprenticeship Grant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Apprenticeship 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Grant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Nursing Education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Equal Employ Opportunity (Staff Diversity)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Prop 39 Energy Project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Song Brown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Physical Plant/Instructional 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Support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Lottery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AFT (PT Faculty Compensation)</a:t>
            </a:r>
            <a:endPara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429000" y="1600200"/>
            <a:ext cx="3429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D183F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CB816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Basic Skills – Student Learning Outcomes (SAM)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Mental Health Program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Local (Round 1)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Local (Round 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2)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Local (Round 3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Local (Round 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4)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Regional (Round 1)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Regional (Round 2)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Regional (Round 3)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Strong Workforce – 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Regional </a:t>
            </a: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(Round 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4)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Innovation &amp; Effectiveness Grant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Campus Security &amp; Sexual Assault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Hunger Free Program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Veterans Resource Center I 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Veterans Resource Center II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Classified Professional Development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2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10491"/>
            <a:ext cx="826008" cy="826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1721069"/>
            <a:ext cx="2133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EOPS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CARE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CALWORKS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AEBG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FA Technology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DACA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Dreamers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SSCG</a:t>
            </a:r>
            <a:endParaRPr lang="en-US" sz="1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Access – </a:t>
            </a: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fka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DSPS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TANF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CDC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Re-Entry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NEXTUP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CAFYES</a:t>
            </a:r>
            <a:endParaRPr lang="en-US" sz="12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DSN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Adv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Tech &amp; Logistics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Guided Pathways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DSN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Business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DSN</a:t>
            </a:r>
            <a:r>
              <a:rPr lang="en-US" sz="1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- Chabot</a:t>
            </a:r>
          </a:p>
          <a:p>
            <a:pPr marL="342900" indent="-342900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6797040" cy="62779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LIST- Continued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752598"/>
            <a:ext cx="3048000" cy="4599319"/>
          </a:xfrm>
        </p:spPr>
        <p:txBody>
          <a:bodyPr>
            <a:noAutofit/>
          </a:bodyPr>
          <a:lstStyle/>
          <a:p>
            <a:pPr marL="0" indent="0">
              <a:spcBef>
                <a:spcPts val="240"/>
              </a:spcBef>
              <a:buNone/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 Cal Edison STEM Grants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National Student Nursing Association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Water Removal/Recycle-corrections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WIB </a:t>
            </a:r>
            <a:r>
              <a:rPr lang="en-US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Assoc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Nursing  Program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Wells Fargo VA Resource Center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FCC/BAR Smog Referee Lease Auto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Walmart VA Resource Center Grant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Community Service Community Services - Phlebotomy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Community  Service - Fees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Community Service – Fire Tech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Community Services – Auto Seminars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Campus Police:  Fingerprinting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Contract Education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Contract Ed - Nursing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Contract Ed-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CSRI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Contract  Ed -  Victor Elem School </a:t>
            </a:r>
            <a:r>
              <a:rPr lang="en-US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Dist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Contract Ed- General Atomics</a:t>
            </a: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40"/>
              </a:spcBef>
              <a:buNone/>
            </a:pPr>
            <a:endParaRPr lang="en-US" sz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ts val="240"/>
              </a:spcBef>
              <a:buFont typeface="Arial" panose="020B0604020202020204" pitchFamily="34" charset="0"/>
              <a:buChar char="•"/>
            </a:pPr>
            <a:endParaRPr lang="en-US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Placeholder 5"/>
          <p:cNvSpPr txBox="1">
            <a:spLocks noGrp="1"/>
          </p:cNvSpPr>
          <p:nvPr>
            <p:ph sz="half" idx="1"/>
          </p:nvPr>
        </p:nvSpPr>
        <p:spPr>
          <a:xfrm>
            <a:off x="228600" y="1425307"/>
            <a:ext cx="2971800" cy="4670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Student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Child Dev Training Consort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Nursing Prep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San Manuel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Waste &amp; Recycling 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of A - Better Opps for Troops / BOOTS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Public Safety Training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Weekend 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Fire Tech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Admin of Justice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Const</a:t>
            </a: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&amp; Mfg Tech – 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ASE Cert - 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Construction Tech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Foundation – Miscellaneous Pass Through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Dr Prem Reddy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CSUSB</a:t>
            </a: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Crest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Desert Valley Hospital Support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9144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Grants: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46899"/>
            <a:ext cx="978408" cy="97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29400" y="1905000"/>
            <a:ext cx="2057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Kaiser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Planetarium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Parking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 Rock Café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Faculty/Staff Dining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 Ed Early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Mini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Rio Tinto AG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600200" y="758825"/>
            <a:ext cx="7543800" cy="1374775"/>
          </a:xfrm>
        </p:spPr>
        <p:txBody>
          <a:bodyPr>
            <a:normAutofit/>
          </a:bodyPr>
          <a:lstStyle/>
          <a:p>
            <a:r>
              <a:rPr lang="en-US" dirty="0" smtClean="0"/>
              <a:t>POST-AWARD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267199"/>
            <a:ext cx="8686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received the award!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 what?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52" y="381000"/>
            <a:ext cx="1130808" cy="11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600200"/>
            <a:ext cx="8513762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Services Office is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responsible for the following areas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Grants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contracts revenue streams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from federal, state, and local funding sources. 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he office of record for all grant agreements,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subaward agreements, and service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contracts.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Post-award administration: </a:t>
            </a:r>
          </a:p>
          <a:p>
            <a:pPr fontAlgn="base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Budgeting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stablish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budget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codes;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salary and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benefit information; provide monthly budget reports; conduct quarterly/mid-year budget review; process budget transfers/revisions; provide annual budget worksheets and enter budgets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Accounting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process accounts payable, procurement, travel, accounts receivable, budget and expenditure transfers,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service contracts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before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work is 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performed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equipment inventory and ensure financial controls are in place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Reporting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review financial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reporting on program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expenditures,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cost share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compliance as required by awarding agency, reports prior to submission, and certify on reporting website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Record Retention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maintain grant files for up to three years after final reports have been submitted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595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OFFICE 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SERVICES RESPONSIBILITIES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1910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696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SERVICES OFFICE RESPONSIBILITIES - Continued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1447800"/>
            <a:ext cx="8534400" cy="495300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grants and administrative procedures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the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tools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necessary 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effectively manage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post award financial functions of the grant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award(s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training on Financial 2000 (F2K) and EDU Reports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Set up budget codes for the grant award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Maintain contracts/agreements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Process expenditure and budget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transfers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Approve personnel paperwork to ensure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availability of funds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verify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account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number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Bill per the new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FI$Cal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billing procedures/bill pass through entities</a:t>
            </a:r>
          </a:p>
          <a:p>
            <a:pPr marL="342900" indent="-342900"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Maintain the Categorical Grants Calendar and send reminders of due dates to all managers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9" y="0"/>
            <a:ext cx="617014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2" y="539496"/>
            <a:ext cx="978408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2057400"/>
            <a:ext cx="8534400" cy="3810000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Read award documents carefully and pay close attention to terms and conditions of the award (ex: project period, allowable expenditures, Non-allowable expenditures, reporting deadlines).  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 award agreements, Grant Award Notices (GANs), or contracts to FISCAL Services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Also provide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Fiscal Services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 copies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allowable/Non-allowable expenditure lists and reporting dates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Submit Budget Augmentation/Budget Revisions to FISCAL Services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Spend funds in a timely manner – not leaving expenditures to the end of the year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Directors/grant managers should be responsible for making sure there is budget prior to spending, if not request budget transfers PRIOR to submitting requisition</a:t>
            </a:r>
          </a:p>
          <a:p>
            <a:pPr marL="342900" indent="-342900" fontAlgn="base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Make sure budget transfers are entered into the Chancellor’s Office site, request budget transfers from the program managers – BEFORE spending.  Send approvals to Fiscal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DIRECTORS AND PROGRAM SUPPORT STAFF RESPONSIBILITIES</a:t>
            </a:r>
            <a:endParaRPr lang="en-US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57" y="91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15218</TotalTime>
  <Words>2578</Words>
  <Application>Microsoft Office PowerPoint</Application>
  <PresentationFormat>On-screen Show (4:3)</PresentationFormat>
  <Paragraphs>521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Times New Roman</vt:lpstr>
      <vt:lpstr>Arial</vt:lpstr>
      <vt:lpstr>Tahoma</vt:lpstr>
      <vt:lpstr>Calibri Light</vt:lpstr>
      <vt:lpstr>Quicksand Bold</vt:lpstr>
      <vt:lpstr>Calibri</vt:lpstr>
      <vt:lpstr>Wingdings</vt:lpstr>
      <vt:lpstr>Retrospect</vt:lpstr>
      <vt:lpstr>Roles and Responsibilities for Grants &amp; Restricted Funds Management </vt:lpstr>
      <vt:lpstr>VISION AND MISSION STATEMENTS</vt:lpstr>
      <vt:lpstr>2018-19 GRANT LIST</vt:lpstr>
      <vt:lpstr>2018-19 GRANT LIST</vt:lpstr>
      <vt:lpstr>2018-19 GRANT LIST- Continued</vt:lpstr>
      <vt:lpstr>POST-AWARD</vt:lpstr>
      <vt:lpstr>PowerPoint Presentation</vt:lpstr>
      <vt:lpstr>FISCAL SERVICES OFFICE RESPONSIBILITIES - Continued</vt:lpstr>
      <vt:lpstr>PowerPoint Presentation</vt:lpstr>
      <vt:lpstr>PowerPoint Presentation</vt:lpstr>
      <vt:lpstr>PowerPoint Presentation</vt:lpstr>
      <vt:lpstr>Sample alternate GAN  (email from Chancellors Office)</vt:lpstr>
      <vt:lpstr>Sample alternate GAN  (email from Chancellors Office)</vt:lpstr>
      <vt:lpstr>SAMPLE BUDGET WORKSHEET</vt:lpstr>
      <vt:lpstr>PowerPoint Presentation</vt:lpstr>
      <vt:lpstr>PowerPoint Presentation</vt:lpstr>
      <vt:lpstr>PowerPoint Presentation</vt:lpstr>
      <vt:lpstr>SAMPLE WORKPLAN (State Grant)</vt:lpstr>
      <vt:lpstr>SAMPLE BUDGET (State Grant)</vt:lpstr>
      <vt:lpstr>PowerPoint Presentation</vt:lpstr>
      <vt:lpstr>PowerPoint Presentation</vt:lpstr>
      <vt:lpstr>SAMPLE FINANCIAL ACTIVITY REPORT</vt:lpstr>
      <vt:lpstr>PowerPoint Presentation</vt:lpstr>
      <vt:lpstr>PowerPoint Presentation</vt:lpstr>
      <vt:lpstr>SAMPLE TIME AND EFFORT FORM</vt:lpstr>
      <vt:lpstr>PowerPoint Presentation</vt:lpstr>
      <vt:lpstr>EQUIPMENT TRANSFER SHEET</vt:lpstr>
      <vt:lpstr>PowerPoint Presentation</vt:lpstr>
      <vt:lpstr>GRANT CLOSEOUT</vt:lpstr>
      <vt:lpstr>Summary of Roles and Responsibilities </vt:lpstr>
      <vt:lpstr>Summary of Roles and Responsibilities</vt:lpstr>
      <vt:lpstr>Summary of Roles and Responsibilities</vt:lpstr>
      <vt:lpstr>GRANTS TEAM</vt:lpstr>
      <vt:lpstr>Take Aways/Reminders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Techaira</dc:title>
  <dc:creator>David Techaira</dc:creator>
  <cp:lastModifiedBy>Pearl Bandringa</cp:lastModifiedBy>
  <cp:revision>218</cp:revision>
  <cp:lastPrinted>2019-05-30T17:19:06Z</cp:lastPrinted>
  <dcterms:created xsi:type="dcterms:W3CDTF">2016-02-19T23:27:30Z</dcterms:created>
  <dcterms:modified xsi:type="dcterms:W3CDTF">2019-06-06T17:35:37Z</dcterms:modified>
</cp:coreProperties>
</file>