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0" r:id="rId3"/>
    <p:sldId id="257" r:id="rId4"/>
    <p:sldId id="273" r:id="rId5"/>
    <p:sldId id="272" r:id="rId6"/>
    <p:sldId id="260" r:id="rId7"/>
    <p:sldId id="264" r:id="rId8"/>
    <p:sldId id="258" r:id="rId9"/>
    <p:sldId id="265" r:id="rId10"/>
    <p:sldId id="274" r:id="rId11"/>
    <p:sldId id="259" r:id="rId12"/>
    <p:sldId id="261" r:id="rId13"/>
    <p:sldId id="275" r:id="rId14"/>
    <p:sldId id="271" r:id="rId15"/>
    <p:sldId id="262" r:id="rId16"/>
    <p:sldId id="276" r:id="rId17"/>
    <p:sldId id="263" r:id="rId18"/>
    <p:sldId id="281" r:id="rId19"/>
    <p:sldId id="282" r:id="rId20"/>
    <p:sldId id="266" r:id="rId21"/>
    <p:sldId id="267" r:id="rId22"/>
    <p:sldId id="277" r:id="rId23"/>
    <p:sldId id="269" r:id="rId24"/>
    <p:sldId id="278" r:id="rId25"/>
    <p:sldId id="279" r:id="rId26"/>
    <p:sldId id="268" r:id="rId27"/>
    <p:sldId id="28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54"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F26FE41-33E3-4812-8294-2AB4EC9091B5}"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A9173-ED75-486B-9123-DD2AB67C7363}" type="slidenum">
              <a:rPr lang="en-US" smtClean="0"/>
              <a:t>‹#›</a:t>
            </a:fld>
            <a:endParaRPr lang="en-US"/>
          </a:p>
        </p:txBody>
      </p:sp>
    </p:spTree>
    <p:extLst>
      <p:ext uri="{BB962C8B-B14F-4D97-AF65-F5344CB8AC3E}">
        <p14:creationId xmlns:p14="http://schemas.microsoft.com/office/powerpoint/2010/main" val="28805273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F26FE41-33E3-4812-8294-2AB4EC9091B5}"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A9173-ED75-486B-9123-DD2AB67C7363}" type="slidenum">
              <a:rPr lang="en-US" smtClean="0"/>
              <a:t>‹#›</a:t>
            </a:fld>
            <a:endParaRPr lang="en-US"/>
          </a:p>
        </p:txBody>
      </p:sp>
    </p:spTree>
    <p:extLst>
      <p:ext uri="{BB962C8B-B14F-4D97-AF65-F5344CB8AC3E}">
        <p14:creationId xmlns:p14="http://schemas.microsoft.com/office/powerpoint/2010/main" val="5762683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6F26FE41-33E3-4812-8294-2AB4EC9091B5}"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A9173-ED75-486B-9123-DD2AB67C7363}" type="slidenum">
              <a:rPr lang="en-US" smtClean="0"/>
              <a:t>‹#›</a:t>
            </a:fld>
            <a:endParaRPr lang="en-US"/>
          </a:p>
        </p:txBody>
      </p:sp>
    </p:spTree>
    <p:extLst>
      <p:ext uri="{BB962C8B-B14F-4D97-AF65-F5344CB8AC3E}">
        <p14:creationId xmlns:p14="http://schemas.microsoft.com/office/powerpoint/2010/main" val="17173129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6F26FE41-33E3-4812-8294-2AB4EC9091B5}" type="datetimeFigureOut">
              <a:rPr lang="en-US" smtClean="0"/>
              <a:t>8/18/2020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7A9173-ED75-486B-9123-DD2AB67C7363}" type="slidenum">
              <a:rPr lang="en-US" smtClean="0"/>
              <a:t>‹#›</a:t>
            </a:fld>
            <a:endParaRPr lang="en-US"/>
          </a:p>
        </p:txBody>
      </p:sp>
    </p:spTree>
    <p:extLst>
      <p:ext uri="{BB962C8B-B14F-4D97-AF65-F5344CB8AC3E}">
        <p14:creationId xmlns:p14="http://schemas.microsoft.com/office/powerpoint/2010/main" val="34624180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26FE41-33E3-4812-8294-2AB4EC9091B5}"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A9173-ED75-486B-9123-DD2AB67C7363}" type="slidenum">
              <a:rPr lang="en-US" smtClean="0"/>
              <a:t>‹#›</a:t>
            </a:fld>
            <a:endParaRPr lang="en-US"/>
          </a:p>
        </p:txBody>
      </p:sp>
    </p:spTree>
    <p:extLst>
      <p:ext uri="{BB962C8B-B14F-4D97-AF65-F5344CB8AC3E}">
        <p14:creationId xmlns:p14="http://schemas.microsoft.com/office/powerpoint/2010/main" val="6748045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26FE41-33E3-4812-8294-2AB4EC9091B5}"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A9173-ED75-486B-9123-DD2AB67C7363}" type="slidenum">
              <a:rPr lang="en-US" smtClean="0"/>
              <a:t>‹#›</a:t>
            </a:fld>
            <a:endParaRPr lang="en-US"/>
          </a:p>
        </p:txBody>
      </p:sp>
    </p:spTree>
    <p:extLst>
      <p:ext uri="{BB962C8B-B14F-4D97-AF65-F5344CB8AC3E}">
        <p14:creationId xmlns:p14="http://schemas.microsoft.com/office/powerpoint/2010/main" val="31720580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26FE41-33E3-4812-8294-2AB4EC9091B5}"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A9173-ED75-486B-9123-DD2AB67C7363}" type="slidenum">
              <a:rPr lang="en-US" smtClean="0"/>
              <a:t>‹#›</a:t>
            </a:fld>
            <a:endParaRPr lang="en-US"/>
          </a:p>
        </p:txBody>
      </p:sp>
    </p:spTree>
    <p:extLst>
      <p:ext uri="{BB962C8B-B14F-4D97-AF65-F5344CB8AC3E}">
        <p14:creationId xmlns:p14="http://schemas.microsoft.com/office/powerpoint/2010/main" val="32120270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26FE41-33E3-4812-8294-2AB4EC9091B5}"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A9173-ED75-486B-9123-DD2AB67C7363}" type="slidenum">
              <a:rPr lang="en-US" smtClean="0"/>
              <a:t>‹#›</a:t>
            </a:fld>
            <a:endParaRPr lang="en-US"/>
          </a:p>
        </p:txBody>
      </p:sp>
    </p:spTree>
    <p:extLst>
      <p:ext uri="{BB962C8B-B14F-4D97-AF65-F5344CB8AC3E}">
        <p14:creationId xmlns:p14="http://schemas.microsoft.com/office/powerpoint/2010/main" val="7716002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26FE41-33E3-4812-8294-2AB4EC9091B5}"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A9173-ED75-486B-9123-DD2AB67C7363}" type="slidenum">
              <a:rPr lang="en-US" smtClean="0"/>
              <a:t>‹#›</a:t>
            </a:fld>
            <a:endParaRPr lang="en-US"/>
          </a:p>
        </p:txBody>
      </p:sp>
    </p:spTree>
    <p:extLst>
      <p:ext uri="{BB962C8B-B14F-4D97-AF65-F5344CB8AC3E}">
        <p14:creationId xmlns:p14="http://schemas.microsoft.com/office/powerpoint/2010/main" val="37412039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26FE41-33E3-4812-8294-2AB4EC9091B5}" type="datetimeFigureOut">
              <a:rPr lang="en-US" smtClean="0"/>
              <a:t>8/18/2020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7A9173-ED75-486B-9123-DD2AB67C7363}" type="slidenum">
              <a:rPr lang="en-US" smtClean="0"/>
              <a:t>‹#›</a:t>
            </a:fld>
            <a:endParaRPr lang="en-US"/>
          </a:p>
        </p:txBody>
      </p:sp>
    </p:spTree>
    <p:extLst>
      <p:ext uri="{BB962C8B-B14F-4D97-AF65-F5344CB8AC3E}">
        <p14:creationId xmlns:p14="http://schemas.microsoft.com/office/powerpoint/2010/main" val="22587937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26FE41-33E3-4812-8294-2AB4EC9091B5}" type="datetimeFigureOut">
              <a:rPr lang="en-US" smtClean="0"/>
              <a:t>8/18/2020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7A9173-ED75-486B-9123-DD2AB67C7363}" type="slidenum">
              <a:rPr lang="en-US" smtClean="0"/>
              <a:t>‹#›</a:t>
            </a:fld>
            <a:endParaRPr lang="en-US"/>
          </a:p>
        </p:txBody>
      </p:sp>
    </p:spTree>
    <p:extLst>
      <p:ext uri="{BB962C8B-B14F-4D97-AF65-F5344CB8AC3E}">
        <p14:creationId xmlns:p14="http://schemas.microsoft.com/office/powerpoint/2010/main" val="27984171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6FE41-33E3-4812-8294-2AB4EC9091B5}" type="datetimeFigureOut">
              <a:rPr lang="en-US" smtClean="0"/>
              <a:t>8/18/2020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7A9173-ED75-486B-9123-DD2AB67C7363}" type="slidenum">
              <a:rPr lang="en-US" smtClean="0"/>
              <a:t>‹#›</a:t>
            </a:fld>
            <a:endParaRPr lang="en-US"/>
          </a:p>
        </p:txBody>
      </p:sp>
    </p:spTree>
    <p:extLst>
      <p:ext uri="{BB962C8B-B14F-4D97-AF65-F5344CB8AC3E}">
        <p14:creationId xmlns:p14="http://schemas.microsoft.com/office/powerpoint/2010/main" val="39408008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F26FE41-33E3-4812-8294-2AB4EC9091B5}"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A9173-ED75-486B-9123-DD2AB67C7363}" type="slidenum">
              <a:rPr lang="en-US" smtClean="0"/>
              <a:t>‹#›</a:t>
            </a:fld>
            <a:endParaRPr lang="en-US"/>
          </a:p>
        </p:txBody>
      </p:sp>
    </p:spTree>
    <p:extLst>
      <p:ext uri="{BB962C8B-B14F-4D97-AF65-F5344CB8AC3E}">
        <p14:creationId xmlns:p14="http://schemas.microsoft.com/office/powerpoint/2010/main" val="35239501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6F26FE41-33E3-4812-8294-2AB4EC9091B5}" type="datetimeFigureOut">
              <a:rPr lang="en-US" smtClean="0"/>
              <a:t>8/18/2020</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6E7A9173-ED75-486B-9123-DD2AB67C7363}" type="slidenum">
              <a:rPr lang="en-US" smtClean="0"/>
              <a:t>‹#›</a:t>
            </a:fld>
            <a:endParaRPr lang="en-US"/>
          </a:p>
        </p:txBody>
      </p:sp>
    </p:spTree>
    <p:extLst>
      <p:ext uri="{BB962C8B-B14F-4D97-AF65-F5344CB8AC3E}">
        <p14:creationId xmlns:p14="http://schemas.microsoft.com/office/powerpoint/2010/main" val="4749768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6F26FE41-33E3-4812-8294-2AB4EC9091B5}" type="datetimeFigureOut">
              <a:rPr lang="en-US" smtClean="0"/>
              <a:t>8/18/2020</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6E7A9173-ED75-486B-9123-DD2AB67C7363}" type="slidenum">
              <a:rPr lang="en-US" smtClean="0"/>
              <a:t>‹#›</a:t>
            </a:fld>
            <a:endParaRPr lang="en-US"/>
          </a:p>
        </p:txBody>
      </p:sp>
    </p:spTree>
    <p:extLst>
      <p:ext uri="{BB962C8B-B14F-4D97-AF65-F5344CB8AC3E}">
        <p14:creationId xmlns:p14="http://schemas.microsoft.com/office/powerpoint/2010/main" val="294226506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fafsa.ed.gov/spa/fafsa/#/LOGIN?locale=en_U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hyperlink" Target="http://www.vvc.edu/offices/fiscal_services/bursars-office.s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hyperlink" Target="http://www.vvc.ed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vvc.edu/offices/eops_and_care/" TargetMode="External"/><Relationship Id="rId13" Type="http://schemas.openxmlformats.org/officeDocument/2006/relationships/hyperlink" Target="http://www.vvc.edu/tutoring-services/" TargetMode="External"/><Relationship Id="rId3" Type="http://schemas.openxmlformats.org/officeDocument/2006/relationships/hyperlink" Target="http://www.vvc.edu/" TargetMode="External"/><Relationship Id="rId7" Type="http://schemas.openxmlformats.org/officeDocument/2006/relationships/hyperlink" Target="http://www.vvc.edu/offices/financial-aid/" TargetMode="External"/><Relationship Id="rId12" Type="http://schemas.openxmlformats.org/officeDocument/2006/relationships/hyperlink" Target="http://www.vvc.edu/offices/career-center/" TargetMode="External"/><Relationship Id="rId2" Type="http://schemas.openxmlformats.org/officeDocument/2006/relationships/hyperlink" Target="http://www.vvc.edu/offices/fiscal_services/bursars-office.shtml" TargetMode="External"/><Relationship Id="rId1" Type="http://schemas.openxmlformats.org/officeDocument/2006/relationships/slideLayout" Target="../slideLayouts/slideLayout2.xml"/><Relationship Id="rId6" Type="http://schemas.openxmlformats.org/officeDocument/2006/relationships/hyperlink" Target="http://www.vvc.edu/offices/disabled_student_program_services/" TargetMode="External"/><Relationship Id="rId11" Type="http://schemas.openxmlformats.org/officeDocument/2006/relationships/hyperlink" Target="https://library.vvc.edu/welcome" TargetMode="External"/><Relationship Id="rId5" Type="http://schemas.openxmlformats.org/officeDocument/2006/relationships/hyperlink" Target="http://www.vvc.edu/offices/admissions-records/" TargetMode="External"/><Relationship Id="rId10" Type="http://schemas.openxmlformats.org/officeDocument/2006/relationships/hyperlink" Target="http://vvcforme.com/pubinfomktg/2020/08/05/fall-2020-updates-remote-resources/" TargetMode="External"/><Relationship Id="rId4" Type="http://schemas.openxmlformats.org/officeDocument/2006/relationships/hyperlink" Target="https://www.opencccapply.net/gateway/apply?cccMisCode=991" TargetMode="External"/><Relationship Id="rId9" Type="http://schemas.openxmlformats.org/officeDocument/2006/relationships/hyperlink" Target="http://www.vvc.edu/offices/guidance_and_counselin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opencccapply.net/gateway/apply?cccMisCode=991" TargetMode="External"/><Relationship Id="rId2" Type="http://schemas.openxmlformats.org/officeDocument/2006/relationships/hyperlink" Target="http://www.vvc.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vvc.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7200" dirty="0" smtClean="0">
                <a:latin typeface="Broadway" panose="04040905080B02020502" pitchFamily="82" charset="0"/>
              </a:rPr>
              <a:t> Most Frequently Asked Questions</a:t>
            </a:r>
            <a:endParaRPr lang="en-US" sz="7200" dirty="0">
              <a:latin typeface="Broadway" panose="04040905080B02020502" pitchFamily="82" charset="0"/>
            </a:endParaRPr>
          </a:p>
        </p:txBody>
      </p:sp>
      <p:sp>
        <p:nvSpPr>
          <p:cNvPr id="3" name="Subtitle 2"/>
          <p:cNvSpPr>
            <a:spLocks noGrp="1"/>
          </p:cNvSpPr>
          <p:nvPr>
            <p:ph type="subTitle" idx="1"/>
          </p:nvPr>
        </p:nvSpPr>
        <p:spPr/>
        <p:txBody>
          <a:bodyPr>
            <a:noAutofit/>
          </a:bodyPr>
          <a:lstStyle/>
          <a:p>
            <a:r>
              <a:rPr lang="en-US" sz="2400" dirty="0" smtClean="0">
                <a:latin typeface="Georgia" panose="02040502050405020303" pitchFamily="18" charset="0"/>
              </a:rPr>
              <a:t>By: Hazina Williams</a:t>
            </a:r>
          </a:p>
          <a:p>
            <a:r>
              <a:rPr lang="en-US" sz="2400" dirty="0" smtClean="0">
                <a:latin typeface="Georgia" panose="02040502050405020303" pitchFamily="18" charset="0"/>
              </a:rPr>
              <a:t>Student Services Lab</a:t>
            </a:r>
            <a:endParaRPr lang="en-US" sz="2400" dirty="0">
              <a:latin typeface="Georgia" panose="02040502050405020303" pitchFamily="18" charset="0"/>
            </a:endParaRPr>
          </a:p>
        </p:txBody>
      </p:sp>
    </p:spTree>
    <p:extLst>
      <p:ext uri="{BB962C8B-B14F-4D97-AF65-F5344CB8AC3E}">
        <p14:creationId xmlns:p14="http://schemas.microsoft.com/office/powerpoint/2010/main" val="26073297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roadway" panose="04040905080B02020502" pitchFamily="82" charset="0"/>
              </a:rPr>
              <a:t>How do I setup my </a:t>
            </a:r>
            <a:r>
              <a:rPr lang="en-US" dirty="0" smtClean="0">
                <a:latin typeface="Broadway" panose="04040905080B02020502" pitchFamily="82" charset="0"/>
              </a:rPr>
              <a:t>Webadvisor cont.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505" y="2428055"/>
            <a:ext cx="6263295" cy="2047750"/>
          </a:xfrm>
        </p:spPr>
      </p:pic>
      <p:sp>
        <p:nvSpPr>
          <p:cNvPr id="5" name="TextBox 4"/>
          <p:cNvSpPr txBox="1"/>
          <p:nvPr/>
        </p:nvSpPr>
        <p:spPr>
          <a:xfrm>
            <a:off x="137505" y="2183428"/>
            <a:ext cx="2427317" cy="276999"/>
          </a:xfrm>
          <a:prstGeom prst="rect">
            <a:avLst/>
          </a:prstGeom>
          <a:noFill/>
        </p:spPr>
        <p:txBody>
          <a:bodyPr wrap="square" rtlCol="0">
            <a:spAutoFit/>
          </a:bodyPr>
          <a:lstStyle/>
          <a:p>
            <a:pPr algn="ctr"/>
            <a:r>
              <a:rPr lang="en-US" sz="1200" dirty="0" smtClean="0">
                <a:latin typeface="Arial Black" panose="020B0A04020102020204" pitchFamily="34" charset="0"/>
              </a:rPr>
              <a:t>Step 1: Click Webadvisor </a:t>
            </a:r>
            <a:endParaRPr lang="en-US" sz="1200" dirty="0">
              <a:latin typeface="Arial Black" panose="020B0A04020102020204" pitchFamily="34" charset="0"/>
            </a:endParaRPr>
          </a:p>
        </p:txBody>
      </p:sp>
      <p:sp>
        <p:nvSpPr>
          <p:cNvPr id="6" name="TextBox 5"/>
          <p:cNvSpPr txBox="1"/>
          <p:nvPr/>
        </p:nvSpPr>
        <p:spPr>
          <a:xfrm>
            <a:off x="8518571" y="1951571"/>
            <a:ext cx="2751512" cy="276999"/>
          </a:xfrm>
          <a:prstGeom prst="rect">
            <a:avLst/>
          </a:prstGeom>
          <a:noFill/>
        </p:spPr>
        <p:txBody>
          <a:bodyPr wrap="square" rtlCol="0">
            <a:spAutoFit/>
          </a:bodyPr>
          <a:lstStyle/>
          <a:p>
            <a:pPr algn="ctr"/>
            <a:r>
              <a:rPr lang="en-US" sz="1200" dirty="0" smtClean="0">
                <a:latin typeface="Arial Black" panose="020B0A04020102020204" pitchFamily="34" charset="0"/>
              </a:rPr>
              <a:t>Step 2: Click login</a:t>
            </a:r>
            <a:endParaRPr lang="en-US" sz="1200" dirty="0">
              <a:latin typeface="Arial Black" panose="020B0A040201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860" y="2228570"/>
            <a:ext cx="3994933" cy="227500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7669" y="4937470"/>
            <a:ext cx="5210902" cy="1571395"/>
          </a:xfrm>
          <a:prstGeom prst="rect">
            <a:avLst/>
          </a:prstGeom>
        </p:spPr>
      </p:pic>
      <p:sp>
        <p:nvSpPr>
          <p:cNvPr id="9" name="TextBox 8"/>
          <p:cNvSpPr txBox="1"/>
          <p:nvPr/>
        </p:nvSpPr>
        <p:spPr>
          <a:xfrm>
            <a:off x="5054139" y="4475805"/>
            <a:ext cx="1587731" cy="461665"/>
          </a:xfrm>
          <a:prstGeom prst="rect">
            <a:avLst/>
          </a:prstGeom>
          <a:noFill/>
        </p:spPr>
        <p:txBody>
          <a:bodyPr wrap="square" rtlCol="0">
            <a:spAutoFit/>
          </a:bodyPr>
          <a:lstStyle/>
          <a:p>
            <a:pPr algn="ctr"/>
            <a:r>
              <a:rPr lang="en-US" sz="1200" dirty="0" smtClean="0">
                <a:latin typeface="Arial Black" panose="020B0A04020102020204" pitchFamily="34" charset="0"/>
              </a:rPr>
              <a:t>Step 3: </a:t>
            </a:r>
          </a:p>
          <a:p>
            <a:pPr algn="ctr"/>
            <a:r>
              <a:rPr lang="en-US" sz="1200" dirty="0" smtClean="0">
                <a:latin typeface="Arial Black" panose="020B0A04020102020204" pitchFamily="34" charset="0"/>
              </a:rPr>
              <a:t>Click students</a:t>
            </a:r>
            <a:endParaRPr lang="en-US" sz="1200" dirty="0">
              <a:latin typeface="Arial Black" panose="020B0A04020102020204" pitchFamily="34" charset="0"/>
            </a:endParaRPr>
          </a:p>
        </p:txBody>
      </p:sp>
    </p:spTree>
    <p:extLst>
      <p:ext uri="{BB962C8B-B14F-4D97-AF65-F5344CB8AC3E}">
        <p14:creationId xmlns:p14="http://schemas.microsoft.com/office/powerpoint/2010/main" val="37587897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12" y="713195"/>
            <a:ext cx="10571998" cy="970450"/>
          </a:xfrm>
        </p:spPr>
        <p:txBody>
          <a:bodyPr/>
          <a:lstStyle/>
          <a:p>
            <a:pPr algn="ctr"/>
            <a:r>
              <a:rPr lang="en-US" sz="5400" dirty="0" smtClean="0">
                <a:latin typeface="Broadway" panose="04040905080B02020502" pitchFamily="82" charset="0"/>
              </a:rPr>
              <a:t>How do I access my student email?</a:t>
            </a:r>
            <a:endParaRPr lang="en-US" sz="5400" dirty="0">
              <a:latin typeface="Broadway" panose="04040905080B02020502" pitchFamily="82" charset="0"/>
            </a:endParaRPr>
          </a:p>
        </p:txBody>
      </p:sp>
      <p:sp>
        <p:nvSpPr>
          <p:cNvPr id="3" name="Content Placeholder 2"/>
          <p:cNvSpPr>
            <a:spLocks noGrp="1"/>
          </p:cNvSpPr>
          <p:nvPr>
            <p:ph idx="1"/>
          </p:nvPr>
        </p:nvSpPr>
        <p:spPr>
          <a:xfrm>
            <a:off x="856826" y="2463356"/>
            <a:ext cx="10554574" cy="3636511"/>
          </a:xfrm>
        </p:spPr>
        <p:txBody>
          <a:bodyPr>
            <a:noAutofit/>
          </a:bodyPr>
          <a:lstStyle/>
          <a:p>
            <a:r>
              <a:rPr lang="en-US" sz="2000" dirty="0" smtClean="0">
                <a:latin typeface="Georgia" panose="02040502050405020303" pitchFamily="18" charset="0"/>
              </a:rPr>
              <a:t>The student email is through Gmail. You will put your student email that was given to you where it asks for username or email, then click “next”. You will then put your birthday password in the following format </a:t>
            </a:r>
            <a:r>
              <a:rPr lang="en-US" sz="2000" dirty="0" err="1" smtClean="0">
                <a:latin typeface="Georgia" panose="02040502050405020303" pitchFamily="18" charset="0"/>
              </a:rPr>
              <a:t>Mmddyyyy</a:t>
            </a:r>
            <a:r>
              <a:rPr lang="en-US" sz="2000" dirty="0" smtClean="0">
                <a:latin typeface="Georgia" panose="02040502050405020303" pitchFamily="18" charset="0"/>
              </a:rPr>
              <a:t> (i.e. Jun011995)in the password box and click “sign in”</a:t>
            </a:r>
          </a:p>
          <a:p>
            <a:r>
              <a:rPr lang="en-US" sz="2000" dirty="0" smtClean="0">
                <a:latin typeface="Georgia" panose="02040502050405020303" pitchFamily="18" charset="0"/>
              </a:rPr>
              <a:t>Your student email is in the following format </a:t>
            </a:r>
            <a:r>
              <a:rPr lang="en-US" sz="2000" dirty="0" smtClean="0">
                <a:solidFill>
                  <a:srgbClr val="FF0000"/>
                </a:solidFill>
                <a:latin typeface="Georgia" panose="02040502050405020303" pitchFamily="18" charset="0"/>
              </a:rPr>
              <a:t>(Webadvisorusername@student.vvc.edu)</a:t>
            </a:r>
          </a:p>
          <a:p>
            <a:r>
              <a:rPr lang="en-US" sz="2000" dirty="0" smtClean="0">
                <a:latin typeface="Georgia" panose="02040502050405020303" pitchFamily="18" charset="0"/>
              </a:rPr>
              <a:t> If you have a personal Gmail account please make that you log out of your personal one</a:t>
            </a:r>
          </a:p>
          <a:p>
            <a:pPr marL="0" indent="0" algn="ctr">
              <a:buNone/>
            </a:pPr>
            <a:r>
              <a:rPr lang="en-US" sz="2000" dirty="0" smtClean="0">
                <a:solidFill>
                  <a:srgbClr val="FF0000"/>
                </a:solidFill>
                <a:latin typeface="Georgia" panose="02040502050405020303" pitchFamily="18" charset="0"/>
              </a:rPr>
              <a:t>*Your student email is the primary form of communication from the school, ALL VVC communication from either staff or faculty will be sent to your student email. Check it often!*</a:t>
            </a:r>
          </a:p>
          <a:p>
            <a:r>
              <a:rPr lang="en-US" sz="2000" dirty="0" smtClean="0">
                <a:latin typeface="Georgia" panose="02040502050405020303" pitchFamily="18" charset="0"/>
              </a:rPr>
              <a:t>If you need help signing into your student email please contact the helpdesk at </a:t>
            </a:r>
          </a:p>
          <a:p>
            <a:pPr marL="0" indent="0">
              <a:buNone/>
            </a:pPr>
            <a:r>
              <a:rPr lang="en-US" sz="2000" dirty="0" smtClean="0">
                <a:solidFill>
                  <a:srgbClr val="FFFF00"/>
                </a:solidFill>
                <a:latin typeface="Georgia" panose="02040502050405020303" pitchFamily="18" charset="0"/>
              </a:rPr>
              <a:t>      760-245-4271 ext. 2740</a:t>
            </a:r>
            <a:endParaRPr lang="en-US" sz="2000" dirty="0">
              <a:solidFill>
                <a:srgbClr val="FFFF00"/>
              </a:solidFill>
              <a:latin typeface="Georgia" panose="02040502050405020303" pitchFamily="18" charset="0"/>
            </a:endParaRPr>
          </a:p>
        </p:txBody>
      </p:sp>
    </p:spTree>
    <p:extLst>
      <p:ext uri="{BB962C8B-B14F-4D97-AF65-F5344CB8AC3E}">
        <p14:creationId xmlns:p14="http://schemas.microsoft.com/office/powerpoint/2010/main" val="4215731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337" y="679944"/>
            <a:ext cx="10571998" cy="970450"/>
          </a:xfrm>
        </p:spPr>
        <p:txBody>
          <a:bodyPr/>
          <a:lstStyle/>
          <a:p>
            <a:pPr algn="ctr"/>
            <a:r>
              <a:rPr lang="en-US" sz="5400" dirty="0" smtClean="0">
                <a:latin typeface="Broadway" panose="04040905080B02020502" pitchFamily="82" charset="0"/>
              </a:rPr>
              <a:t>How do I apply for financial aid?</a:t>
            </a:r>
            <a:endParaRPr lang="en-US" sz="5400" dirty="0">
              <a:latin typeface="Broadway" panose="04040905080B02020502" pitchFamily="82" charset="0"/>
            </a:endParaRPr>
          </a:p>
        </p:txBody>
      </p:sp>
      <p:sp>
        <p:nvSpPr>
          <p:cNvPr id="3" name="Content Placeholder 2"/>
          <p:cNvSpPr>
            <a:spLocks noGrp="1"/>
          </p:cNvSpPr>
          <p:nvPr>
            <p:ph idx="1"/>
          </p:nvPr>
        </p:nvSpPr>
        <p:spPr>
          <a:xfrm>
            <a:off x="760523" y="2346978"/>
            <a:ext cx="10554574" cy="3636511"/>
          </a:xfrm>
        </p:spPr>
        <p:txBody>
          <a:bodyPr>
            <a:normAutofit fontScale="92500" lnSpcReduction="20000"/>
          </a:bodyPr>
          <a:lstStyle/>
          <a:p>
            <a:r>
              <a:rPr lang="en-US" sz="3600" dirty="0" smtClean="0">
                <a:latin typeface="Georgia" panose="02040502050405020303" pitchFamily="18" charset="0"/>
              </a:rPr>
              <a:t>To apply for financial aid you need to go to </a:t>
            </a:r>
            <a:r>
              <a:rPr lang="en-US" sz="3600" dirty="0" smtClean="0">
                <a:latin typeface="Georgia" panose="02040502050405020303" pitchFamily="18" charset="0"/>
                <a:hlinkClick r:id="rId2"/>
              </a:rPr>
              <a:t>https://fafsa.ed.gov/spa/fafsa/#/LOGIN?locale=en_US</a:t>
            </a:r>
            <a:endParaRPr lang="en-US" sz="3600" dirty="0" smtClean="0">
              <a:latin typeface="Georgia" panose="02040502050405020303" pitchFamily="18" charset="0"/>
            </a:endParaRPr>
          </a:p>
          <a:p>
            <a:r>
              <a:rPr lang="en-US" sz="3600" dirty="0" smtClean="0">
                <a:latin typeface="Georgia" panose="02040502050405020303" pitchFamily="18" charset="0"/>
              </a:rPr>
              <a:t>Once you complete your FAFSA it takes between </a:t>
            </a:r>
          </a:p>
          <a:p>
            <a:pPr marL="0" indent="0">
              <a:buNone/>
            </a:pPr>
            <a:r>
              <a:rPr lang="en-US" sz="3600" dirty="0" smtClean="0">
                <a:latin typeface="Georgia" panose="02040502050405020303" pitchFamily="18" charset="0"/>
              </a:rPr>
              <a:t>10-14 business days for our financial aid office to receive it and process your application and apply it to your account. </a:t>
            </a:r>
          </a:p>
          <a:p>
            <a:pPr marL="0" indent="0">
              <a:buNone/>
            </a:pPr>
            <a:endParaRPr lang="en-US" dirty="0" smtClean="0">
              <a:latin typeface="Georgia" panose="02040502050405020303" pitchFamily="18" charset="0"/>
            </a:endParaRPr>
          </a:p>
        </p:txBody>
      </p:sp>
    </p:spTree>
    <p:extLst>
      <p:ext uri="{BB962C8B-B14F-4D97-AF65-F5344CB8AC3E}">
        <p14:creationId xmlns:p14="http://schemas.microsoft.com/office/powerpoint/2010/main" val="41323636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roadway" panose="04040905080B02020502" pitchFamily="82" charset="0"/>
              </a:rPr>
              <a:t>How do I apply for financial </a:t>
            </a:r>
            <a:r>
              <a:rPr lang="en-US" dirty="0" smtClean="0">
                <a:latin typeface="Broadway" panose="04040905080B02020502" pitchFamily="82" charset="0"/>
              </a:rPr>
              <a:t>aid cont.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227" y="2595233"/>
            <a:ext cx="2686425" cy="381053"/>
          </a:xfrm>
        </p:spPr>
      </p:pic>
      <p:sp>
        <p:nvSpPr>
          <p:cNvPr id="5" name="TextBox 4"/>
          <p:cNvSpPr txBox="1"/>
          <p:nvPr/>
        </p:nvSpPr>
        <p:spPr>
          <a:xfrm>
            <a:off x="598516" y="2161309"/>
            <a:ext cx="2044931" cy="461665"/>
          </a:xfrm>
          <a:prstGeom prst="rect">
            <a:avLst/>
          </a:prstGeom>
          <a:noFill/>
        </p:spPr>
        <p:txBody>
          <a:bodyPr wrap="square" rtlCol="0">
            <a:spAutoFit/>
          </a:bodyPr>
          <a:lstStyle/>
          <a:p>
            <a:pPr algn="ctr"/>
            <a:r>
              <a:rPr lang="en-US" sz="1200" dirty="0" smtClean="0">
                <a:latin typeface="Arial Black" panose="020B0A04020102020204" pitchFamily="34" charset="0"/>
              </a:rPr>
              <a:t>Step 1: </a:t>
            </a:r>
          </a:p>
          <a:p>
            <a:pPr algn="ctr"/>
            <a:r>
              <a:rPr lang="en-US" sz="1200" dirty="0" smtClean="0">
                <a:latin typeface="Arial Black" panose="020B0A04020102020204" pitchFamily="34" charset="0"/>
              </a:rPr>
              <a:t>Go to this website</a:t>
            </a:r>
            <a:endParaRPr lang="en-US" sz="1200" dirty="0">
              <a:latin typeface="Arial Black" panose="020B0A040201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227" y="4390503"/>
            <a:ext cx="2828420" cy="1918857"/>
          </a:xfrm>
          <a:prstGeom prst="rect">
            <a:avLst/>
          </a:prstGeom>
        </p:spPr>
      </p:pic>
      <p:sp>
        <p:nvSpPr>
          <p:cNvPr id="7" name="TextBox 6"/>
          <p:cNvSpPr txBox="1"/>
          <p:nvPr/>
        </p:nvSpPr>
        <p:spPr>
          <a:xfrm>
            <a:off x="467605" y="3621692"/>
            <a:ext cx="2527069" cy="769441"/>
          </a:xfrm>
          <a:prstGeom prst="rect">
            <a:avLst/>
          </a:prstGeom>
          <a:noFill/>
        </p:spPr>
        <p:txBody>
          <a:bodyPr wrap="square" rtlCol="0">
            <a:spAutoFit/>
          </a:bodyPr>
          <a:lstStyle/>
          <a:p>
            <a:pPr algn="ctr"/>
            <a:r>
              <a:rPr lang="en-US" sz="1100" b="1" dirty="0" smtClean="0">
                <a:latin typeface="Arial Black" panose="020B0A04020102020204" pitchFamily="34" charset="0"/>
              </a:rPr>
              <a:t>Step 2: </a:t>
            </a:r>
          </a:p>
          <a:p>
            <a:pPr algn="ctr"/>
            <a:r>
              <a:rPr lang="en-US" sz="1100" b="1" dirty="0" smtClean="0">
                <a:latin typeface="Arial Black" panose="020B0A04020102020204" pitchFamily="34" charset="0"/>
              </a:rPr>
              <a:t>Click Start Here or Log In; both pages lead to the same page</a:t>
            </a:r>
            <a:endParaRPr lang="en-US" sz="1100" b="1" dirty="0">
              <a:latin typeface="Arial Black" panose="020B0A040201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5201" y="4812797"/>
            <a:ext cx="3049879" cy="1932668"/>
          </a:xfrm>
          <a:prstGeom prst="rect">
            <a:avLst/>
          </a:prstGeom>
        </p:spPr>
      </p:pic>
      <p:sp>
        <p:nvSpPr>
          <p:cNvPr id="9" name="TextBox 8"/>
          <p:cNvSpPr txBox="1"/>
          <p:nvPr/>
        </p:nvSpPr>
        <p:spPr>
          <a:xfrm>
            <a:off x="4691304" y="2022810"/>
            <a:ext cx="1801826" cy="430887"/>
          </a:xfrm>
          <a:prstGeom prst="rect">
            <a:avLst/>
          </a:prstGeom>
          <a:noFill/>
        </p:spPr>
        <p:txBody>
          <a:bodyPr wrap="square" rtlCol="0">
            <a:spAutoFit/>
          </a:bodyPr>
          <a:lstStyle/>
          <a:p>
            <a:pPr algn="ctr"/>
            <a:r>
              <a:rPr lang="en-US" sz="1100" dirty="0" smtClean="0">
                <a:latin typeface="Arial Black" panose="020B0A04020102020204" pitchFamily="34" charset="0"/>
              </a:rPr>
              <a:t>Step 3: Click </a:t>
            </a:r>
          </a:p>
          <a:p>
            <a:pPr algn="ctr"/>
            <a:r>
              <a:rPr lang="en-US" sz="1100" dirty="0" smtClean="0">
                <a:latin typeface="Arial Black" panose="020B0A04020102020204" pitchFamily="34" charset="0"/>
              </a:rPr>
              <a:t>I am the student </a:t>
            </a:r>
            <a:endParaRPr lang="en-US" sz="1100" dirty="0">
              <a:latin typeface="Arial Black" panose="020B0A040201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25105" y="2042766"/>
            <a:ext cx="3162401" cy="2173586"/>
          </a:xfrm>
          <a:prstGeom prst="rect">
            <a:avLst/>
          </a:prstGeom>
        </p:spPr>
      </p:pic>
      <p:sp>
        <p:nvSpPr>
          <p:cNvPr id="11" name="TextBox 10"/>
          <p:cNvSpPr txBox="1"/>
          <p:nvPr/>
        </p:nvSpPr>
        <p:spPr>
          <a:xfrm>
            <a:off x="9651076" y="5594465"/>
            <a:ext cx="141317" cy="369332"/>
          </a:xfrm>
          <a:prstGeom prst="rect">
            <a:avLst/>
          </a:prstGeom>
          <a:noFill/>
        </p:spPr>
        <p:txBody>
          <a:bodyPr wrap="square" rtlCol="0">
            <a:spAutoFit/>
          </a:bodyPr>
          <a:lstStyle/>
          <a:p>
            <a:endParaRPr lang="en-US" dirty="0"/>
          </a:p>
        </p:txBody>
      </p:sp>
      <p:sp>
        <p:nvSpPr>
          <p:cNvPr id="12" name="TextBox 11"/>
          <p:cNvSpPr txBox="1"/>
          <p:nvPr/>
        </p:nvSpPr>
        <p:spPr>
          <a:xfrm>
            <a:off x="7556326" y="2822187"/>
            <a:ext cx="1363230" cy="430887"/>
          </a:xfrm>
          <a:prstGeom prst="rect">
            <a:avLst/>
          </a:prstGeom>
          <a:noFill/>
        </p:spPr>
        <p:txBody>
          <a:bodyPr wrap="square" rtlCol="0">
            <a:spAutoFit/>
          </a:bodyPr>
          <a:lstStyle/>
          <a:p>
            <a:pPr algn="ctr"/>
            <a:r>
              <a:rPr lang="en-US" sz="1100" dirty="0" smtClean="0">
                <a:latin typeface="Arial Black" panose="020B0A04020102020204" pitchFamily="34" charset="0"/>
              </a:rPr>
              <a:t>Step 5:</a:t>
            </a:r>
          </a:p>
          <a:p>
            <a:pPr algn="ctr"/>
            <a:r>
              <a:rPr lang="en-US" sz="1100" dirty="0" smtClean="0">
                <a:latin typeface="Arial Black" panose="020B0A04020102020204" pitchFamily="34" charset="0"/>
              </a:rPr>
              <a:t>Click accept</a:t>
            </a:r>
            <a:endParaRPr lang="en-US" sz="1100" dirty="0">
              <a:latin typeface="Arial Black" panose="020B0A04020102020204" pitchFamily="34" charset="0"/>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84221" y="4581518"/>
            <a:ext cx="2844168" cy="2010416"/>
          </a:xfrm>
          <a:prstGeom prst="rect">
            <a:avLst/>
          </a:prstGeom>
        </p:spPr>
      </p:pic>
      <p:sp>
        <p:nvSpPr>
          <p:cNvPr id="14" name="TextBox 13"/>
          <p:cNvSpPr txBox="1"/>
          <p:nvPr/>
        </p:nvSpPr>
        <p:spPr>
          <a:xfrm>
            <a:off x="7718085" y="5062451"/>
            <a:ext cx="1201471" cy="600164"/>
          </a:xfrm>
          <a:prstGeom prst="rect">
            <a:avLst/>
          </a:prstGeom>
          <a:noFill/>
        </p:spPr>
        <p:txBody>
          <a:bodyPr wrap="square" rtlCol="0">
            <a:spAutoFit/>
          </a:bodyPr>
          <a:lstStyle/>
          <a:p>
            <a:pPr algn="ctr"/>
            <a:r>
              <a:rPr lang="en-US" sz="1100" dirty="0" smtClean="0">
                <a:latin typeface="Arial Black" panose="020B0A04020102020204" pitchFamily="34" charset="0"/>
              </a:rPr>
              <a:t>Step 6: Start 2020-2021 FAFSA</a:t>
            </a:r>
            <a:endParaRPr lang="en-US" sz="1100" dirty="0">
              <a:latin typeface="Arial Black" panose="020B0A04020102020204" pitchFamily="34"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6183" y="2622974"/>
            <a:ext cx="3062427" cy="1818823"/>
          </a:xfrm>
          <a:prstGeom prst="rect">
            <a:avLst/>
          </a:prstGeom>
        </p:spPr>
      </p:pic>
      <p:sp>
        <p:nvSpPr>
          <p:cNvPr id="16" name="TextBox 15"/>
          <p:cNvSpPr txBox="1"/>
          <p:nvPr/>
        </p:nvSpPr>
        <p:spPr>
          <a:xfrm>
            <a:off x="3300153" y="5479049"/>
            <a:ext cx="1323173" cy="938719"/>
          </a:xfrm>
          <a:prstGeom prst="rect">
            <a:avLst/>
          </a:prstGeom>
          <a:noFill/>
        </p:spPr>
        <p:txBody>
          <a:bodyPr wrap="square" rtlCol="0">
            <a:spAutoFit/>
          </a:bodyPr>
          <a:lstStyle/>
          <a:p>
            <a:pPr algn="ctr"/>
            <a:r>
              <a:rPr lang="en-US" sz="1100" dirty="0" smtClean="0">
                <a:latin typeface="Arial Black" panose="020B0A04020102020204" pitchFamily="34" charset="0"/>
              </a:rPr>
              <a:t>Step 4: </a:t>
            </a:r>
          </a:p>
          <a:p>
            <a:pPr algn="ctr"/>
            <a:r>
              <a:rPr lang="en-US" sz="1100" dirty="0" smtClean="0">
                <a:latin typeface="Arial Black" panose="020B0A04020102020204" pitchFamily="34" charset="0"/>
              </a:rPr>
              <a:t>Sign in with your FAFSA login information</a:t>
            </a:r>
            <a:endParaRPr lang="en-US" sz="1100" dirty="0">
              <a:latin typeface="Arial Black" panose="020B0A04020102020204" pitchFamily="34" charset="0"/>
            </a:endParaRPr>
          </a:p>
        </p:txBody>
      </p:sp>
    </p:spTree>
    <p:extLst>
      <p:ext uri="{BB962C8B-B14F-4D97-AF65-F5344CB8AC3E}">
        <p14:creationId xmlns:p14="http://schemas.microsoft.com/office/powerpoint/2010/main" val="25338000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latin typeface="Broadway" panose="04040905080B02020502" pitchFamily="82" charset="0"/>
              </a:rPr>
              <a:t>Common FAFSA questions</a:t>
            </a:r>
            <a:endParaRPr lang="en-US" sz="5400" dirty="0">
              <a:latin typeface="Broadway" panose="04040905080B02020502" pitchFamily="82" charset="0"/>
            </a:endParaRPr>
          </a:p>
        </p:txBody>
      </p:sp>
      <p:sp>
        <p:nvSpPr>
          <p:cNvPr id="3" name="Content Placeholder 2"/>
          <p:cNvSpPr>
            <a:spLocks noGrp="1"/>
          </p:cNvSpPr>
          <p:nvPr>
            <p:ph idx="1"/>
          </p:nvPr>
        </p:nvSpPr>
        <p:spPr>
          <a:xfrm>
            <a:off x="831089" y="2421792"/>
            <a:ext cx="10554574" cy="3636511"/>
          </a:xfrm>
        </p:spPr>
        <p:txBody>
          <a:bodyPr>
            <a:normAutofit fontScale="92500" lnSpcReduction="20000"/>
          </a:bodyPr>
          <a:lstStyle/>
          <a:p>
            <a:r>
              <a:rPr lang="en-US" sz="2400" dirty="0">
                <a:latin typeface="Georgia" panose="02040502050405020303" pitchFamily="18" charset="0"/>
              </a:rPr>
              <a:t>If you are having problems logging into your FAFSA you can use the recover your username/password feature: you will need </a:t>
            </a:r>
            <a:r>
              <a:rPr lang="en-US" sz="2400" dirty="0" smtClean="0">
                <a:latin typeface="Georgia" panose="02040502050405020303" pitchFamily="18" charset="0"/>
              </a:rPr>
              <a:t>access to your email or phone or you can answer your challenge questions </a:t>
            </a:r>
            <a:r>
              <a:rPr lang="en-US" sz="2400" dirty="0">
                <a:latin typeface="Georgia" panose="02040502050405020303" pitchFamily="18" charset="0"/>
              </a:rPr>
              <a:t>If that does not work you can contact the FAFSA department at </a:t>
            </a:r>
            <a:r>
              <a:rPr lang="en-US" sz="2400" dirty="0">
                <a:solidFill>
                  <a:srgbClr val="FFFF00"/>
                </a:solidFill>
                <a:latin typeface="Georgia" panose="02040502050405020303" pitchFamily="18" charset="0"/>
              </a:rPr>
              <a:t>1-800-433-3243</a:t>
            </a:r>
            <a:r>
              <a:rPr lang="en-US" sz="2400" dirty="0" smtClean="0">
                <a:latin typeface="Georgia" panose="02040502050405020303" pitchFamily="18" charset="0"/>
              </a:rPr>
              <a:t>.</a:t>
            </a:r>
          </a:p>
          <a:p>
            <a:pPr algn="ctr"/>
            <a:r>
              <a:rPr lang="en-US" sz="2400" dirty="0" smtClean="0">
                <a:solidFill>
                  <a:srgbClr val="FF0000"/>
                </a:solidFill>
                <a:latin typeface="Georgia" panose="02040502050405020303" pitchFamily="18" charset="0"/>
              </a:rPr>
              <a:t>*If you use your challenge questions to reset your password you will NOT be able to log in for 30 minutes.*</a:t>
            </a:r>
          </a:p>
          <a:p>
            <a:r>
              <a:rPr lang="en-US" sz="2400" dirty="0" smtClean="0">
                <a:latin typeface="Georgia" panose="02040502050405020303" pitchFamily="18" charset="0"/>
              </a:rPr>
              <a:t>If you are under 24 you will need your parents 2018 tax return (if applicable) and their personal information, if over 24/married/have children you will use you 2018 tax return (if applicable)</a:t>
            </a:r>
          </a:p>
          <a:p>
            <a:r>
              <a:rPr lang="en-US" sz="2400" dirty="0" smtClean="0">
                <a:latin typeface="Georgia" panose="02040502050405020303" pitchFamily="18" charset="0"/>
              </a:rPr>
              <a:t>Should you have any questions regarding this process you can call                     </a:t>
            </a:r>
            <a:r>
              <a:rPr lang="en-US" sz="2400" dirty="0" smtClean="0">
                <a:solidFill>
                  <a:srgbClr val="FFFF00"/>
                </a:solidFill>
                <a:latin typeface="Georgia" panose="02040502050405020303" pitchFamily="18" charset="0"/>
              </a:rPr>
              <a:t>760-245-4271 ext. 2277 or 2453</a:t>
            </a:r>
            <a:endParaRPr lang="en-US" sz="2400" dirty="0">
              <a:solidFill>
                <a:srgbClr val="FFFF00"/>
              </a:solidFill>
              <a:latin typeface="Georgia" panose="02040502050405020303" pitchFamily="18" charset="0"/>
            </a:endParaRPr>
          </a:p>
          <a:p>
            <a:endParaRPr lang="en-US" dirty="0"/>
          </a:p>
        </p:txBody>
      </p:sp>
    </p:spTree>
    <p:extLst>
      <p:ext uri="{BB962C8B-B14F-4D97-AF65-F5344CB8AC3E}">
        <p14:creationId xmlns:p14="http://schemas.microsoft.com/office/powerpoint/2010/main" val="6683442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588505"/>
            <a:ext cx="10571998" cy="970450"/>
          </a:xfrm>
        </p:spPr>
        <p:txBody>
          <a:bodyPr>
            <a:noAutofit/>
          </a:bodyPr>
          <a:lstStyle/>
          <a:p>
            <a:pPr algn="ctr"/>
            <a:r>
              <a:rPr lang="en-US" sz="4800" dirty="0" smtClean="0">
                <a:latin typeface="Broadway" panose="04040905080B02020502" pitchFamily="82" charset="0"/>
              </a:rPr>
              <a:t>How can I check what financial aid I am receiving?</a:t>
            </a:r>
            <a:endParaRPr lang="en-US" sz="4800" dirty="0">
              <a:latin typeface="Broadway" panose="04040905080B02020502" pitchFamily="82" charset="0"/>
            </a:endParaRPr>
          </a:p>
        </p:txBody>
      </p:sp>
      <p:sp>
        <p:nvSpPr>
          <p:cNvPr id="3" name="Content Placeholder 2"/>
          <p:cNvSpPr>
            <a:spLocks noGrp="1"/>
          </p:cNvSpPr>
          <p:nvPr>
            <p:ph idx="1"/>
          </p:nvPr>
        </p:nvSpPr>
        <p:spPr>
          <a:xfrm>
            <a:off x="827424" y="2671174"/>
            <a:ext cx="10554574" cy="3636511"/>
          </a:xfrm>
        </p:spPr>
        <p:txBody>
          <a:bodyPr>
            <a:noAutofit/>
          </a:bodyPr>
          <a:lstStyle/>
          <a:p>
            <a:r>
              <a:rPr lang="en-US" sz="2200" dirty="0" smtClean="0">
                <a:latin typeface="Georgia" panose="02040502050405020303" pitchFamily="18" charset="0"/>
              </a:rPr>
              <a:t>You can log into your Webadvisor account and click “financial aid self service” to see if they have processed your FAFSA.</a:t>
            </a:r>
          </a:p>
          <a:p>
            <a:r>
              <a:rPr lang="en-US" sz="2200" dirty="0" smtClean="0">
                <a:latin typeface="Georgia" panose="02040502050405020303" pitchFamily="18" charset="0"/>
              </a:rPr>
              <a:t>If everything is green that means the financial aid office has all they need. If there is anything that is yellow that means there are forms needed and you will want to click on the link to access what forms are required. </a:t>
            </a:r>
          </a:p>
          <a:p>
            <a:r>
              <a:rPr lang="en-US" sz="2200" dirty="0" smtClean="0">
                <a:latin typeface="Georgia" panose="02040502050405020303" pitchFamily="18" charset="0"/>
              </a:rPr>
              <a:t>Once you turn in all required forms it can take up to 45 business days for them to get processed and your account updated.</a:t>
            </a:r>
          </a:p>
          <a:p>
            <a:r>
              <a:rPr lang="en-US" sz="2200" dirty="0" smtClean="0">
                <a:latin typeface="Georgia" panose="02040502050405020303" pitchFamily="18" charset="0"/>
              </a:rPr>
              <a:t>There will be a link that says Award Letter, that is where you can check to see what awards have been issued. </a:t>
            </a:r>
          </a:p>
          <a:p>
            <a:r>
              <a:rPr lang="en-US" sz="2200" dirty="0" smtClean="0">
                <a:latin typeface="Georgia" panose="02040502050405020303" pitchFamily="18" charset="0"/>
              </a:rPr>
              <a:t>If you have any questions please contact the financial aid office at</a:t>
            </a:r>
          </a:p>
          <a:p>
            <a:pPr marL="0" indent="0">
              <a:buNone/>
            </a:pPr>
            <a:r>
              <a:rPr lang="en-US" sz="2200" dirty="0" smtClean="0">
                <a:latin typeface="Georgia" panose="02040502050405020303" pitchFamily="18" charset="0"/>
              </a:rPr>
              <a:t>      </a:t>
            </a:r>
            <a:r>
              <a:rPr lang="en-US" sz="2200" dirty="0" smtClean="0">
                <a:solidFill>
                  <a:srgbClr val="FFFF00"/>
                </a:solidFill>
                <a:latin typeface="Georgia" panose="02040502050405020303" pitchFamily="18" charset="0"/>
              </a:rPr>
              <a:t>760-245-4271 ext. 2277</a:t>
            </a:r>
            <a:endParaRPr lang="en-US" sz="2200" dirty="0">
              <a:solidFill>
                <a:srgbClr val="FFFF00"/>
              </a:solidFill>
              <a:latin typeface="Georgia" panose="02040502050405020303" pitchFamily="18" charset="0"/>
            </a:endParaRPr>
          </a:p>
        </p:txBody>
      </p:sp>
    </p:spTree>
    <p:extLst>
      <p:ext uri="{BB962C8B-B14F-4D97-AF65-F5344CB8AC3E}">
        <p14:creationId xmlns:p14="http://schemas.microsoft.com/office/powerpoint/2010/main" val="14140130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roadway" panose="04040905080B02020502" pitchFamily="82" charset="0"/>
              </a:rPr>
              <a:t>How can I check what financial aid I am </a:t>
            </a:r>
            <a:r>
              <a:rPr lang="en-US" dirty="0" smtClean="0">
                <a:latin typeface="Broadway" panose="04040905080B02020502" pitchFamily="82" charset="0"/>
              </a:rPr>
              <a:t>receiving cont.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282" y="2656620"/>
            <a:ext cx="2808929" cy="1152686"/>
          </a:xfrm>
        </p:spPr>
      </p:pic>
      <p:sp>
        <p:nvSpPr>
          <p:cNvPr id="5" name="TextBox 4"/>
          <p:cNvSpPr txBox="1"/>
          <p:nvPr/>
        </p:nvSpPr>
        <p:spPr>
          <a:xfrm>
            <a:off x="453043" y="2211537"/>
            <a:ext cx="2709949" cy="430887"/>
          </a:xfrm>
          <a:prstGeom prst="rect">
            <a:avLst/>
          </a:prstGeom>
          <a:noFill/>
        </p:spPr>
        <p:txBody>
          <a:bodyPr wrap="square" rtlCol="0">
            <a:spAutoFit/>
          </a:bodyPr>
          <a:lstStyle/>
          <a:p>
            <a:pPr algn="ctr"/>
            <a:r>
              <a:rPr lang="en-US" sz="1100" dirty="0" smtClean="0">
                <a:latin typeface="Arial Black" panose="020B0A04020102020204" pitchFamily="34" charset="0"/>
              </a:rPr>
              <a:t>Step 1: Click on Financial Aid Self-Service</a:t>
            </a:r>
            <a:endParaRPr lang="en-US" sz="1100" dirty="0">
              <a:latin typeface="Arial Black" panose="020B0A040201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471" y="4809774"/>
            <a:ext cx="4140982" cy="1871125"/>
          </a:xfrm>
          <a:prstGeom prst="rect">
            <a:avLst/>
          </a:prstGeom>
        </p:spPr>
      </p:pic>
      <p:sp>
        <p:nvSpPr>
          <p:cNvPr id="7" name="TextBox 6"/>
          <p:cNvSpPr txBox="1"/>
          <p:nvPr/>
        </p:nvSpPr>
        <p:spPr>
          <a:xfrm>
            <a:off x="3438558" y="4081585"/>
            <a:ext cx="2535382" cy="600164"/>
          </a:xfrm>
          <a:prstGeom prst="rect">
            <a:avLst/>
          </a:prstGeom>
          <a:noFill/>
        </p:spPr>
        <p:txBody>
          <a:bodyPr wrap="square" rtlCol="0">
            <a:spAutoFit/>
          </a:bodyPr>
          <a:lstStyle/>
          <a:p>
            <a:r>
              <a:rPr lang="en-US" sz="1100" dirty="0" smtClean="0">
                <a:latin typeface="Arial Black" panose="020B0A04020102020204" pitchFamily="34" charset="0"/>
              </a:rPr>
              <a:t>Step 2: Click the link in yellow to complete required documents (if applicable)</a:t>
            </a:r>
            <a:endParaRPr lang="en-US" sz="1100" dirty="0">
              <a:latin typeface="Arial Black" panose="020B0A0402010202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4808" y="3054619"/>
            <a:ext cx="4363710" cy="2053932"/>
          </a:xfrm>
          <a:prstGeom prst="rect">
            <a:avLst/>
          </a:prstGeom>
        </p:spPr>
      </p:pic>
      <p:sp>
        <p:nvSpPr>
          <p:cNvPr id="9" name="TextBox 8"/>
          <p:cNvSpPr txBox="1"/>
          <p:nvPr/>
        </p:nvSpPr>
        <p:spPr>
          <a:xfrm>
            <a:off x="8653550" y="2211537"/>
            <a:ext cx="2801389" cy="600164"/>
          </a:xfrm>
          <a:prstGeom prst="rect">
            <a:avLst/>
          </a:prstGeom>
          <a:noFill/>
        </p:spPr>
        <p:txBody>
          <a:bodyPr wrap="square" rtlCol="0">
            <a:spAutoFit/>
          </a:bodyPr>
          <a:lstStyle/>
          <a:p>
            <a:pPr algn="ctr"/>
            <a:r>
              <a:rPr lang="en-US" sz="1100" dirty="0" smtClean="0">
                <a:latin typeface="Arial Black" panose="020B0A04020102020204" pitchFamily="34" charset="0"/>
              </a:rPr>
              <a:t>Step 3: If all is green, click Review your Financial Aid Offer Letter to check your awards</a:t>
            </a:r>
            <a:endParaRPr lang="en-US" sz="1100" dirty="0">
              <a:latin typeface="Arial Black" panose="020B0A04020102020204" pitchFamily="34" charset="0"/>
            </a:endParaRPr>
          </a:p>
        </p:txBody>
      </p:sp>
    </p:spTree>
    <p:extLst>
      <p:ext uri="{BB962C8B-B14F-4D97-AF65-F5344CB8AC3E}">
        <p14:creationId xmlns:p14="http://schemas.microsoft.com/office/powerpoint/2010/main" val="36480562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latin typeface="Broadway" panose="04040905080B02020502" pitchFamily="82" charset="0"/>
              </a:rPr>
              <a:t>What is the Pell Grant and the CCPG?</a:t>
            </a:r>
            <a:endParaRPr lang="en-US" sz="4400" dirty="0">
              <a:latin typeface="Broadway" panose="04040905080B02020502" pitchFamily="82" charset="0"/>
            </a:endParaRPr>
          </a:p>
        </p:txBody>
      </p:sp>
      <p:sp>
        <p:nvSpPr>
          <p:cNvPr id="3" name="Content Placeholder 2"/>
          <p:cNvSpPr>
            <a:spLocks noGrp="1"/>
          </p:cNvSpPr>
          <p:nvPr>
            <p:ph idx="1"/>
          </p:nvPr>
        </p:nvSpPr>
        <p:spPr/>
        <p:txBody>
          <a:bodyPr>
            <a:normAutofit fontScale="92500" lnSpcReduction="10000"/>
          </a:bodyPr>
          <a:lstStyle/>
          <a:p>
            <a:r>
              <a:rPr lang="en-US" sz="2400" u="sng" dirty="0" smtClean="0">
                <a:latin typeface="Georgia" panose="02040502050405020303" pitchFamily="18" charset="0"/>
              </a:rPr>
              <a:t>Pell grant </a:t>
            </a:r>
            <a:r>
              <a:rPr lang="en-US" sz="2400" dirty="0" smtClean="0">
                <a:latin typeface="Georgia" panose="02040502050405020303" pitchFamily="18" charset="0"/>
              </a:rPr>
              <a:t>is </a:t>
            </a:r>
            <a:r>
              <a:rPr lang="en-US" sz="2400" dirty="0" smtClean="0">
                <a:solidFill>
                  <a:srgbClr val="FF0000"/>
                </a:solidFill>
                <a:latin typeface="Georgia" panose="02040502050405020303" pitchFamily="18" charset="0"/>
              </a:rPr>
              <a:t>FREE</a:t>
            </a:r>
            <a:r>
              <a:rPr lang="en-US" sz="2400" dirty="0" smtClean="0">
                <a:latin typeface="Georgia" panose="02040502050405020303" pitchFamily="18" charset="0"/>
              </a:rPr>
              <a:t> money that you can use for whatever needs that you might have.</a:t>
            </a:r>
          </a:p>
          <a:p>
            <a:r>
              <a:rPr lang="en-US" sz="2400" u="sng" dirty="0" smtClean="0">
                <a:latin typeface="Georgia" panose="02040502050405020303" pitchFamily="18" charset="0"/>
              </a:rPr>
              <a:t>CCPG</a:t>
            </a:r>
            <a:r>
              <a:rPr lang="en-US" sz="2400" dirty="0" smtClean="0">
                <a:latin typeface="Georgia" panose="02040502050405020303" pitchFamily="18" charset="0"/>
              </a:rPr>
              <a:t> is the grant that covers your tuition, so all you will need to pay are your student fees. If you have any questions regarding your fees please contact the Bursars office at </a:t>
            </a:r>
            <a:r>
              <a:rPr lang="en-US" sz="2400" dirty="0" smtClean="0">
                <a:solidFill>
                  <a:srgbClr val="FFFF00"/>
                </a:solidFill>
                <a:latin typeface="Georgia" panose="02040502050405020303" pitchFamily="18" charset="0"/>
              </a:rPr>
              <a:t>760-245-4271 ext. 2370 </a:t>
            </a:r>
            <a:r>
              <a:rPr lang="en-US" sz="2400" dirty="0" smtClean="0">
                <a:latin typeface="Georgia" panose="02040502050405020303" pitchFamily="18" charset="0"/>
              </a:rPr>
              <a:t>or by visiting their website at </a:t>
            </a:r>
            <a:r>
              <a:rPr lang="en-US" sz="2400" dirty="0">
                <a:hlinkClick r:id="rId2"/>
              </a:rPr>
              <a:t>http://www.vvc.edu/offices/fiscal_services/bursars-office.shtml</a:t>
            </a:r>
            <a:endParaRPr lang="en-US" sz="2400" dirty="0" smtClean="0">
              <a:latin typeface="Georgia" panose="02040502050405020303" pitchFamily="18" charset="0"/>
            </a:endParaRPr>
          </a:p>
          <a:p>
            <a:r>
              <a:rPr lang="en-US" sz="2400" dirty="0" smtClean="0">
                <a:latin typeface="Georgia" panose="02040502050405020303" pitchFamily="18" charset="0"/>
              </a:rPr>
              <a:t>You </a:t>
            </a:r>
            <a:r>
              <a:rPr lang="en-US" sz="2400" dirty="0" smtClean="0">
                <a:solidFill>
                  <a:srgbClr val="FF0000"/>
                </a:solidFill>
                <a:latin typeface="Georgia" panose="02040502050405020303" pitchFamily="18" charset="0"/>
              </a:rPr>
              <a:t>WILL NOT </a:t>
            </a:r>
            <a:r>
              <a:rPr lang="en-US" sz="2400" dirty="0" smtClean="0">
                <a:latin typeface="Georgia" panose="02040502050405020303" pitchFamily="18" charset="0"/>
              </a:rPr>
              <a:t>have to apply separately for any grants. Once you complete your FAFSA you will be awarded what you qualify for. </a:t>
            </a:r>
          </a:p>
          <a:p>
            <a:r>
              <a:rPr lang="en-US" sz="2400" dirty="0" smtClean="0">
                <a:latin typeface="Georgia" panose="02040502050405020303" pitchFamily="18" charset="0"/>
              </a:rPr>
              <a:t>The amount that you will receive will depend on how many units you are enrolled in/household size/income.</a:t>
            </a:r>
          </a:p>
        </p:txBody>
      </p:sp>
    </p:spTree>
    <p:extLst>
      <p:ext uri="{BB962C8B-B14F-4D97-AF65-F5344CB8AC3E}">
        <p14:creationId xmlns:p14="http://schemas.microsoft.com/office/powerpoint/2010/main" val="30532460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Broadway" panose="04040905080B02020502" pitchFamily="82" charset="0"/>
              </a:rPr>
              <a:t>How do I complete my placement survey and online orientation?</a:t>
            </a:r>
            <a:endParaRPr lang="en-US" sz="4400" dirty="0">
              <a:latin typeface="Broadway" panose="04040905080B02020502" pitchFamily="82" charset="0"/>
            </a:endParaRPr>
          </a:p>
        </p:txBody>
      </p:sp>
      <p:sp>
        <p:nvSpPr>
          <p:cNvPr id="3" name="Content Placeholder 2"/>
          <p:cNvSpPr>
            <a:spLocks noGrp="1"/>
          </p:cNvSpPr>
          <p:nvPr>
            <p:ph idx="1"/>
          </p:nvPr>
        </p:nvSpPr>
        <p:spPr>
          <a:xfrm>
            <a:off x="685709" y="2504920"/>
            <a:ext cx="10554574" cy="3636511"/>
          </a:xfrm>
        </p:spPr>
        <p:txBody>
          <a:bodyPr>
            <a:noAutofit/>
          </a:bodyPr>
          <a:lstStyle/>
          <a:p>
            <a:r>
              <a:rPr lang="en-US" sz="2800" dirty="0" smtClean="0">
                <a:latin typeface="Georgia" panose="02040502050405020303" pitchFamily="18" charset="0"/>
              </a:rPr>
              <a:t>The placement survey (formally known as the assessment test) and the online orientation can both be accessed through Webadvisor.</a:t>
            </a:r>
          </a:p>
          <a:p>
            <a:r>
              <a:rPr lang="en-US" sz="2800" dirty="0" smtClean="0">
                <a:latin typeface="Georgia" panose="02040502050405020303" pitchFamily="18" charset="0"/>
              </a:rPr>
              <a:t>The placement survey will take about 15 minutes and the online orientation will take approximately 1.5 hours </a:t>
            </a:r>
          </a:p>
          <a:p>
            <a:r>
              <a:rPr lang="en-US" sz="2800" dirty="0" smtClean="0">
                <a:latin typeface="Georgia" panose="02040502050405020303" pitchFamily="18" charset="0"/>
              </a:rPr>
              <a:t>You will need to complete both of these things before you are able to speak with a counselor.</a:t>
            </a:r>
          </a:p>
          <a:p>
            <a:r>
              <a:rPr lang="en-US" sz="2800" dirty="0" smtClean="0">
                <a:latin typeface="Georgia" panose="02040502050405020303" pitchFamily="18" charset="0"/>
              </a:rPr>
              <a:t>If you need assistance you can contact </a:t>
            </a:r>
          </a:p>
          <a:p>
            <a:pPr marL="0" indent="0">
              <a:buNone/>
            </a:pPr>
            <a:r>
              <a:rPr lang="en-US" sz="2800" dirty="0">
                <a:solidFill>
                  <a:srgbClr val="FFFF00"/>
                </a:solidFill>
                <a:latin typeface="Georgia" panose="02040502050405020303" pitchFamily="18" charset="0"/>
              </a:rPr>
              <a:t> </a:t>
            </a:r>
            <a:r>
              <a:rPr lang="en-US" sz="2800" dirty="0" smtClean="0">
                <a:solidFill>
                  <a:srgbClr val="FFFF00"/>
                </a:solidFill>
                <a:latin typeface="Georgia" panose="02040502050405020303" pitchFamily="18" charset="0"/>
              </a:rPr>
              <a:t>    760-245-4271 ext. 2752 or 2453 or 2826</a:t>
            </a:r>
            <a:endParaRPr lang="en-US" sz="2800" dirty="0">
              <a:solidFill>
                <a:srgbClr val="FFFF00"/>
              </a:solidFill>
              <a:latin typeface="Georgia" panose="02040502050405020303" pitchFamily="18" charset="0"/>
            </a:endParaRPr>
          </a:p>
        </p:txBody>
      </p:sp>
    </p:spTree>
    <p:extLst>
      <p:ext uri="{BB962C8B-B14F-4D97-AF65-F5344CB8AC3E}">
        <p14:creationId xmlns:p14="http://schemas.microsoft.com/office/powerpoint/2010/main" val="2158446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roadway" panose="04040905080B02020502" pitchFamily="82" charset="0"/>
              </a:rPr>
              <a:t>How do I complete my placement survey and online </a:t>
            </a:r>
            <a:r>
              <a:rPr lang="en-US" dirty="0" smtClean="0">
                <a:latin typeface="Broadway" panose="04040905080B02020502" pitchFamily="82" charset="0"/>
              </a:rPr>
              <a:t>orientation cont</a:t>
            </a:r>
            <a:r>
              <a:rPr lang="en-US" dirty="0">
                <a:latin typeface="Broadway" panose="04040905080B02020502" pitchFamily="82" charset="0"/>
              </a:rPr>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032" y="2613199"/>
            <a:ext cx="4371486" cy="2216496"/>
          </a:xfrm>
        </p:spPr>
      </p:pic>
      <p:sp>
        <p:nvSpPr>
          <p:cNvPr id="5" name="TextBox 4"/>
          <p:cNvSpPr txBox="1"/>
          <p:nvPr/>
        </p:nvSpPr>
        <p:spPr>
          <a:xfrm>
            <a:off x="494117" y="2209265"/>
            <a:ext cx="2751512" cy="276999"/>
          </a:xfrm>
          <a:prstGeom prst="rect">
            <a:avLst/>
          </a:prstGeom>
          <a:noFill/>
        </p:spPr>
        <p:txBody>
          <a:bodyPr wrap="square" rtlCol="0">
            <a:spAutoFit/>
          </a:bodyPr>
          <a:lstStyle/>
          <a:p>
            <a:pPr algn="ctr"/>
            <a:r>
              <a:rPr lang="en-US" sz="1200" dirty="0" smtClean="0">
                <a:latin typeface="Arial Black" panose="020B0A04020102020204" pitchFamily="34" charset="0"/>
              </a:rPr>
              <a:t>Step 1: Click login</a:t>
            </a:r>
            <a:endParaRPr lang="en-US" sz="1200" dirty="0">
              <a:latin typeface="Arial Black" panose="020B0A040201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116" y="2613199"/>
            <a:ext cx="5210902" cy="1659543"/>
          </a:xfrm>
          <a:prstGeom prst="rect">
            <a:avLst/>
          </a:prstGeom>
        </p:spPr>
      </p:pic>
      <p:sp>
        <p:nvSpPr>
          <p:cNvPr id="7" name="TextBox 6"/>
          <p:cNvSpPr txBox="1"/>
          <p:nvPr/>
        </p:nvSpPr>
        <p:spPr>
          <a:xfrm>
            <a:off x="7042957" y="2336200"/>
            <a:ext cx="3027219" cy="276999"/>
          </a:xfrm>
          <a:prstGeom prst="rect">
            <a:avLst/>
          </a:prstGeom>
          <a:noFill/>
        </p:spPr>
        <p:txBody>
          <a:bodyPr wrap="square" rtlCol="0">
            <a:spAutoFit/>
          </a:bodyPr>
          <a:lstStyle/>
          <a:p>
            <a:pPr algn="ctr"/>
            <a:r>
              <a:rPr lang="en-US" sz="1200" dirty="0" smtClean="0">
                <a:latin typeface="Arial Black" panose="020B0A04020102020204" pitchFamily="34" charset="0"/>
              </a:rPr>
              <a:t>Step 2: Click students</a:t>
            </a:r>
            <a:endParaRPr lang="en-US" sz="1200" dirty="0">
              <a:latin typeface="Arial Black" panose="020B0A0402010202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9686" y="5023132"/>
            <a:ext cx="4691027" cy="1661946"/>
          </a:xfrm>
          <a:prstGeom prst="rect">
            <a:avLst/>
          </a:prstGeom>
        </p:spPr>
      </p:pic>
      <p:sp>
        <p:nvSpPr>
          <p:cNvPr id="9" name="TextBox 8"/>
          <p:cNvSpPr txBox="1"/>
          <p:nvPr/>
        </p:nvSpPr>
        <p:spPr>
          <a:xfrm>
            <a:off x="8046721" y="5468303"/>
            <a:ext cx="2601883" cy="461665"/>
          </a:xfrm>
          <a:prstGeom prst="rect">
            <a:avLst/>
          </a:prstGeom>
          <a:noFill/>
        </p:spPr>
        <p:txBody>
          <a:bodyPr wrap="square" rtlCol="0">
            <a:spAutoFit/>
          </a:bodyPr>
          <a:lstStyle/>
          <a:p>
            <a:r>
              <a:rPr lang="en-US" sz="1200" dirty="0" smtClean="0">
                <a:latin typeface="Arial Black" panose="020B0A04020102020204" pitchFamily="34" charset="0"/>
              </a:rPr>
              <a:t>Step 3: Click on the links to complete them</a:t>
            </a:r>
            <a:endParaRPr lang="en-US" sz="1200" dirty="0">
              <a:latin typeface="Arial Black" panose="020B0A04020102020204" pitchFamily="34" charset="0"/>
            </a:endParaRPr>
          </a:p>
        </p:txBody>
      </p:sp>
    </p:spTree>
    <p:extLst>
      <p:ext uri="{BB962C8B-B14F-4D97-AF65-F5344CB8AC3E}">
        <p14:creationId xmlns:p14="http://schemas.microsoft.com/office/powerpoint/2010/main" val="1662717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smtClean="0">
                <a:latin typeface="Broadway" panose="04040905080B02020502" pitchFamily="82" charset="0"/>
              </a:rPr>
              <a:t>When do classes start?</a:t>
            </a:r>
            <a:endParaRPr lang="en-US" sz="6600" dirty="0">
              <a:latin typeface="Broadway" panose="04040905080B02020502" pitchFamily="82" charset="0"/>
            </a:endParaRPr>
          </a:p>
        </p:txBody>
      </p:sp>
      <p:sp>
        <p:nvSpPr>
          <p:cNvPr id="3" name="Content Placeholder 2"/>
          <p:cNvSpPr>
            <a:spLocks noGrp="1"/>
          </p:cNvSpPr>
          <p:nvPr>
            <p:ph idx="1"/>
          </p:nvPr>
        </p:nvSpPr>
        <p:spPr/>
        <p:txBody>
          <a:bodyPr>
            <a:normAutofit/>
          </a:bodyPr>
          <a:lstStyle/>
          <a:p>
            <a:pPr algn="ctr"/>
            <a:r>
              <a:rPr lang="en-US" sz="6600" dirty="0" smtClean="0">
                <a:latin typeface="Georgia" panose="02040502050405020303" pitchFamily="18" charset="0"/>
              </a:rPr>
              <a:t>Fall classes start on </a:t>
            </a:r>
            <a:r>
              <a:rPr lang="en-US" sz="6600" dirty="0" smtClean="0">
                <a:solidFill>
                  <a:srgbClr val="FF0000"/>
                </a:solidFill>
                <a:latin typeface="Georgia" panose="02040502050405020303" pitchFamily="18" charset="0"/>
              </a:rPr>
              <a:t>August 31 </a:t>
            </a:r>
            <a:r>
              <a:rPr lang="en-US" sz="6600" dirty="0" smtClean="0">
                <a:latin typeface="Georgia" panose="02040502050405020303" pitchFamily="18" charset="0"/>
              </a:rPr>
              <a:t>and end on </a:t>
            </a:r>
            <a:r>
              <a:rPr lang="en-US" sz="6600" dirty="0" smtClean="0">
                <a:solidFill>
                  <a:srgbClr val="FF0000"/>
                </a:solidFill>
                <a:latin typeface="Georgia" panose="02040502050405020303" pitchFamily="18" charset="0"/>
              </a:rPr>
              <a:t>December 19</a:t>
            </a:r>
            <a:endParaRPr lang="en-US" sz="6600" dirty="0">
              <a:solidFill>
                <a:srgbClr val="FF0000"/>
              </a:solidFill>
              <a:latin typeface="Georgia" panose="02040502050405020303" pitchFamily="18" charset="0"/>
            </a:endParaRPr>
          </a:p>
        </p:txBody>
      </p:sp>
    </p:spTree>
    <p:extLst>
      <p:ext uri="{BB962C8B-B14F-4D97-AF65-F5344CB8AC3E}">
        <p14:creationId xmlns:p14="http://schemas.microsoft.com/office/powerpoint/2010/main" val="13382638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12" y="596817"/>
            <a:ext cx="10571998" cy="970450"/>
          </a:xfrm>
        </p:spPr>
        <p:txBody>
          <a:bodyPr/>
          <a:lstStyle/>
          <a:p>
            <a:pPr algn="ctr"/>
            <a:r>
              <a:rPr lang="en-US" sz="4800" dirty="0" smtClean="0">
                <a:latin typeface="Broadway" panose="04040905080B02020502" pitchFamily="82" charset="0"/>
              </a:rPr>
              <a:t>How do I setup an appointment to see a counselor?</a:t>
            </a:r>
            <a:endParaRPr lang="en-US" sz="4800" dirty="0">
              <a:latin typeface="Broadway" panose="04040905080B02020502" pitchFamily="82" charset="0"/>
            </a:endParaRPr>
          </a:p>
        </p:txBody>
      </p:sp>
      <p:sp>
        <p:nvSpPr>
          <p:cNvPr id="3" name="Content Placeholder 2"/>
          <p:cNvSpPr>
            <a:spLocks noGrp="1"/>
          </p:cNvSpPr>
          <p:nvPr>
            <p:ph idx="1"/>
          </p:nvPr>
        </p:nvSpPr>
        <p:spPr>
          <a:xfrm>
            <a:off x="818712" y="2396854"/>
            <a:ext cx="10554574" cy="3636511"/>
          </a:xfrm>
        </p:spPr>
        <p:txBody>
          <a:bodyPr>
            <a:noAutofit/>
          </a:bodyPr>
          <a:lstStyle/>
          <a:p>
            <a:r>
              <a:rPr lang="en-US" sz="3200" dirty="0" smtClean="0">
                <a:latin typeface="Georgia" panose="02040502050405020303" pitchFamily="18" charset="0"/>
              </a:rPr>
              <a:t>In order to see a counselor to get an educational plan you will need to complete your online orientation and placement survey.</a:t>
            </a:r>
          </a:p>
          <a:p>
            <a:r>
              <a:rPr lang="en-US" sz="3200" dirty="0" smtClean="0">
                <a:latin typeface="Georgia" panose="02040502050405020303" pitchFamily="18" charset="0"/>
              </a:rPr>
              <a:t>Since the campus is closed all appointments are through zoom or over the phone.</a:t>
            </a:r>
          </a:p>
          <a:p>
            <a:r>
              <a:rPr lang="en-US" sz="3200" dirty="0" smtClean="0">
                <a:latin typeface="Georgia" panose="02040502050405020303" pitchFamily="18" charset="0"/>
              </a:rPr>
              <a:t>To make an appointment you can call the counseling department at </a:t>
            </a:r>
            <a:r>
              <a:rPr lang="en-US" sz="3200" dirty="0" smtClean="0">
                <a:solidFill>
                  <a:srgbClr val="FFFF00"/>
                </a:solidFill>
                <a:latin typeface="Georgia" panose="02040502050405020303" pitchFamily="18" charset="0"/>
              </a:rPr>
              <a:t>760-245-4271 ext. 2296 or 2531</a:t>
            </a:r>
            <a:endParaRPr lang="en-US" sz="3200" dirty="0">
              <a:latin typeface="Georgia" panose="02040502050405020303" pitchFamily="18" charset="0"/>
            </a:endParaRPr>
          </a:p>
        </p:txBody>
      </p:sp>
    </p:spTree>
    <p:extLst>
      <p:ext uri="{BB962C8B-B14F-4D97-AF65-F5344CB8AC3E}">
        <p14:creationId xmlns:p14="http://schemas.microsoft.com/office/powerpoint/2010/main" val="31499885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latin typeface="Broadway" panose="04040905080B02020502" pitchFamily="82" charset="0"/>
              </a:rPr>
              <a:t>How do I register for classes?</a:t>
            </a:r>
            <a:endParaRPr lang="en-US" sz="5400" dirty="0">
              <a:latin typeface="Broadway" panose="04040905080B02020502" pitchFamily="82" charset="0"/>
            </a:endParaRPr>
          </a:p>
        </p:txBody>
      </p:sp>
      <p:sp>
        <p:nvSpPr>
          <p:cNvPr id="3" name="Content Placeholder 2"/>
          <p:cNvSpPr>
            <a:spLocks noGrp="1"/>
          </p:cNvSpPr>
          <p:nvPr>
            <p:ph idx="1"/>
          </p:nvPr>
        </p:nvSpPr>
        <p:spPr>
          <a:xfrm>
            <a:off x="810000" y="2829115"/>
            <a:ext cx="10554574" cy="3636511"/>
          </a:xfrm>
        </p:spPr>
        <p:txBody>
          <a:bodyPr>
            <a:noAutofit/>
          </a:bodyPr>
          <a:lstStyle/>
          <a:p>
            <a:r>
              <a:rPr lang="en-US" sz="2800" dirty="0" smtClean="0">
                <a:latin typeface="Georgia" panose="02040502050405020303" pitchFamily="18" charset="0"/>
              </a:rPr>
              <a:t>To register for classes you are going to log into your Webadvisor page. Click “register for sections” then click “click here”.</a:t>
            </a:r>
          </a:p>
          <a:p>
            <a:r>
              <a:rPr lang="en-US" sz="2800" dirty="0" smtClean="0">
                <a:latin typeface="Georgia" panose="02040502050405020303" pitchFamily="18" charset="0"/>
              </a:rPr>
              <a:t>You will be redirected to the registration screen once there you will change the semester to the semester you are registering for and change section name to section subject and search for the classes listed in your educational plan.</a:t>
            </a:r>
          </a:p>
          <a:p>
            <a:r>
              <a:rPr lang="en-US" sz="2800" dirty="0" smtClean="0">
                <a:latin typeface="Georgia" panose="02040502050405020303" pitchFamily="18" charset="0"/>
              </a:rPr>
              <a:t>Should you need help during this process you can contact </a:t>
            </a:r>
          </a:p>
          <a:p>
            <a:pPr marL="0" indent="0">
              <a:buNone/>
            </a:pPr>
            <a:r>
              <a:rPr lang="en-US" sz="2800" dirty="0" smtClean="0">
                <a:solidFill>
                  <a:srgbClr val="FFFF00"/>
                </a:solidFill>
                <a:latin typeface="Georgia" panose="02040502050405020303" pitchFamily="18" charset="0"/>
              </a:rPr>
              <a:t>    760-245-4271 ext. 2740 or 2453. </a:t>
            </a:r>
          </a:p>
          <a:p>
            <a:pPr marL="0" indent="0">
              <a:buNone/>
            </a:pPr>
            <a:endParaRPr lang="en-US" sz="2800" dirty="0">
              <a:latin typeface="Georgia" panose="02040502050405020303" pitchFamily="18" charset="0"/>
            </a:endParaRPr>
          </a:p>
        </p:txBody>
      </p:sp>
    </p:spTree>
    <p:extLst>
      <p:ext uri="{BB962C8B-B14F-4D97-AF65-F5344CB8AC3E}">
        <p14:creationId xmlns:p14="http://schemas.microsoft.com/office/powerpoint/2010/main" val="31927860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roadway" panose="04040905080B02020502" pitchFamily="82" charset="0"/>
              </a:rPr>
              <a:t>How do I register for </a:t>
            </a:r>
            <a:r>
              <a:rPr lang="en-US" dirty="0" smtClean="0">
                <a:latin typeface="Broadway" panose="04040905080B02020502" pitchFamily="82" charset="0"/>
              </a:rPr>
              <a:t>classes cont.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888" y="2675323"/>
            <a:ext cx="3241964" cy="1355137"/>
          </a:xfrm>
        </p:spPr>
      </p:pic>
      <p:sp>
        <p:nvSpPr>
          <p:cNvPr id="5" name="TextBox 4"/>
          <p:cNvSpPr txBox="1"/>
          <p:nvPr/>
        </p:nvSpPr>
        <p:spPr>
          <a:xfrm>
            <a:off x="448887" y="2177934"/>
            <a:ext cx="2709949" cy="430887"/>
          </a:xfrm>
          <a:prstGeom prst="rect">
            <a:avLst/>
          </a:prstGeom>
          <a:noFill/>
        </p:spPr>
        <p:txBody>
          <a:bodyPr wrap="square" rtlCol="0">
            <a:spAutoFit/>
          </a:bodyPr>
          <a:lstStyle/>
          <a:p>
            <a:pPr algn="ctr"/>
            <a:r>
              <a:rPr lang="en-US" sz="1100" dirty="0" smtClean="0">
                <a:latin typeface="Arial Black" panose="020B0A04020102020204" pitchFamily="34" charset="0"/>
              </a:rPr>
              <a:t>Step 1: Click on </a:t>
            </a:r>
          </a:p>
          <a:p>
            <a:pPr algn="ctr"/>
            <a:r>
              <a:rPr lang="en-US" sz="1100" dirty="0" smtClean="0">
                <a:latin typeface="Arial Black" panose="020B0A04020102020204" pitchFamily="34" charset="0"/>
              </a:rPr>
              <a:t>register for sections</a:t>
            </a:r>
            <a:endParaRPr lang="en-US" sz="1100" dirty="0">
              <a:latin typeface="Arial Black" panose="020B0A040201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887" y="5127370"/>
            <a:ext cx="3241964" cy="1590897"/>
          </a:xfrm>
          <a:prstGeom prst="rect">
            <a:avLst/>
          </a:prstGeom>
        </p:spPr>
      </p:pic>
      <p:sp>
        <p:nvSpPr>
          <p:cNvPr id="8" name="TextBox 7"/>
          <p:cNvSpPr txBox="1"/>
          <p:nvPr/>
        </p:nvSpPr>
        <p:spPr>
          <a:xfrm>
            <a:off x="665017" y="4605251"/>
            <a:ext cx="2543695" cy="430887"/>
          </a:xfrm>
          <a:prstGeom prst="rect">
            <a:avLst/>
          </a:prstGeom>
          <a:noFill/>
        </p:spPr>
        <p:txBody>
          <a:bodyPr wrap="square" rtlCol="0">
            <a:spAutoFit/>
          </a:bodyPr>
          <a:lstStyle/>
          <a:p>
            <a:r>
              <a:rPr lang="en-US" sz="1100" dirty="0" smtClean="0">
                <a:latin typeface="Arial Black" panose="020B0A04020102020204" pitchFamily="34" charset="0"/>
              </a:rPr>
              <a:t>Step 2: Click on </a:t>
            </a:r>
          </a:p>
          <a:p>
            <a:r>
              <a:rPr lang="en-US" sz="1100" dirty="0" smtClean="0">
                <a:latin typeface="Arial Black" panose="020B0A04020102020204" pitchFamily="34" charset="0"/>
              </a:rPr>
              <a:t>click here</a:t>
            </a:r>
            <a:endParaRPr lang="en-US" sz="1100" dirty="0">
              <a:latin typeface="Arial Black" panose="020B0A040201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800" y="3539121"/>
            <a:ext cx="3414397" cy="2132259"/>
          </a:xfrm>
          <a:prstGeom prst="rect">
            <a:avLst/>
          </a:prstGeom>
        </p:spPr>
      </p:pic>
      <p:sp>
        <p:nvSpPr>
          <p:cNvPr id="10" name="TextBox 9"/>
          <p:cNvSpPr txBox="1"/>
          <p:nvPr/>
        </p:nvSpPr>
        <p:spPr>
          <a:xfrm>
            <a:off x="4979325" y="2926339"/>
            <a:ext cx="2086494" cy="430887"/>
          </a:xfrm>
          <a:prstGeom prst="rect">
            <a:avLst/>
          </a:prstGeom>
          <a:noFill/>
        </p:spPr>
        <p:txBody>
          <a:bodyPr wrap="square" rtlCol="0">
            <a:spAutoFit/>
          </a:bodyPr>
          <a:lstStyle/>
          <a:p>
            <a:pPr algn="ctr"/>
            <a:r>
              <a:rPr lang="en-US" sz="1100" dirty="0" smtClean="0">
                <a:latin typeface="Arial Black" panose="020B0A04020102020204" pitchFamily="34" charset="0"/>
              </a:rPr>
              <a:t>Step 3: Make sure your screen looks like this</a:t>
            </a:r>
            <a:endParaRPr lang="en-US" sz="1100" dirty="0">
              <a:latin typeface="Arial Black" panose="020B0A04020102020204"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8037" y="2675323"/>
            <a:ext cx="3408877" cy="1992105"/>
          </a:xfrm>
          <a:prstGeom prst="rect">
            <a:avLst/>
          </a:prstGeom>
        </p:spPr>
      </p:pic>
      <p:sp>
        <p:nvSpPr>
          <p:cNvPr id="12" name="TextBox 11"/>
          <p:cNvSpPr txBox="1"/>
          <p:nvPr/>
        </p:nvSpPr>
        <p:spPr>
          <a:xfrm>
            <a:off x="8429106" y="2008657"/>
            <a:ext cx="2576944" cy="600164"/>
          </a:xfrm>
          <a:prstGeom prst="rect">
            <a:avLst/>
          </a:prstGeom>
          <a:noFill/>
        </p:spPr>
        <p:txBody>
          <a:bodyPr wrap="square" rtlCol="0">
            <a:spAutoFit/>
          </a:bodyPr>
          <a:lstStyle/>
          <a:p>
            <a:pPr algn="ctr"/>
            <a:r>
              <a:rPr lang="en-US" sz="1100" dirty="0" smtClean="0">
                <a:latin typeface="Arial Black" panose="020B0A04020102020204" pitchFamily="34" charset="0"/>
              </a:rPr>
              <a:t>Step 4: Type the subject in the search bar and click search then click the Add button</a:t>
            </a:r>
            <a:endParaRPr lang="en-US" sz="1100" dirty="0">
              <a:latin typeface="Arial Black" panose="020B0A04020102020204" pitchFamily="34" charset="0"/>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88447" y="5018344"/>
            <a:ext cx="3308467" cy="1808947"/>
          </a:xfrm>
          <a:prstGeom prst="rect">
            <a:avLst/>
          </a:prstGeom>
        </p:spPr>
      </p:pic>
      <p:sp>
        <p:nvSpPr>
          <p:cNvPr id="14" name="TextBox 13"/>
          <p:cNvSpPr txBox="1"/>
          <p:nvPr/>
        </p:nvSpPr>
        <p:spPr>
          <a:xfrm>
            <a:off x="6176356" y="5850192"/>
            <a:ext cx="2052347" cy="938719"/>
          </a:xfrm>
          <a:prstGeom prst="rect">
            <a:avLst/>
          </a:prstGeom>
          <a:noFill/>
        </p:spPr>
        <p:txBody>
          <a:bodyPr wrap="square" rtlCol="0">
            <a:spAutoFit/>
          </a:bodyPr>
          <a:lstStyle/>
          <a:p>
            <a:r>
              <a:rPr lang="en-US" sz="1100" dirty="0" smtClean="0">
                <a:latin typeface="Arial Black" panose="020B0A04020102020204" pitchFamily="34" charset="0"/>
              </a:rPr>
              <a:t>Step 5: Make sure the class is under </a:t>
            </a:r>
            <a:r>
              <a:rPr lang="en-US" sz="1100" dirty="0" err="1" smtClean="0">
                <a:latin typeface="Arial Black" panose="020B0A04020102020204" pitchFamily="34" charset="0"/>
              </a:rPr>
              <a:t>unsubmitted</a:t>
            </a:r>
            <a:r>
              <a:rPr lang="en-US" sz="1100" dirty="0" smtClean="0">
                <a:latin typeface="Arial Black" panose="020B0A04020102020204" pitchFamily="34" charset="0"/>
              </a:rPr>
              <a:t> changes then click submit changes</a:t>
            </a:r>
            <a:endParaRPr lang="en-US" sz="1100" dirty="0">
              <a:latin typeface="Arial Black" panose="020B0A04020102020204" pitchFamily="34" charset="0"/>
            </a:endParaRPr>
          </a:p>
        </p:txBody>
      </p:sp>
    </p:spTree>
    <p:extLst>
      <p:ext uri="{BB962C8B-B14F-4D97-AF65-F5344CB8AC3E}">
        <p14:creationId xmlns:p14="http://schemas.microsoft.com/office/powerpoint/2010/main" val="29892251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12" y="613442"/>
            <a:ext cx="10571998" cy="970450"/>
          </a:xfrm>
        </p:spPr>
        <p:txBody>
          <a:bodyPr/>
          <a:lstStyle/>
          <a:p>
            <a:pPr algn="ctr"/>
            <a:r>
              <a:rPr lang="en-US" sz="4800" dirty="0" smtClean="0">
                <a:latin typeface="Broadway" panose="04040905080B02020502" pitchFamily="82" charset="0"/>
              </a:rPr>
              <a:t>What and how do I access Canvas?</a:t>
            </a:r>
            <a:endParaRPr lang="en-US" sz="4800" dirty="0">
              <a:latin typeface="Broadway" panose="04040905080B02020502" pitchFamily="82" charset="0"/>
            </a:endParaRPr>
          </a:p>
        </p:txBody>
      </p:sp>
      <p:sp>
        <p:nvSpPr>
          <p:cNvPr id="3" name="Content Placeholder 2"/>
          <p:cNvSpPr>
            <a:spLocks noGrp="1"/>
          </p:cNvSpPr>
          <p:nvPr>
            <p:ph idx="1"/>
          </p:nvPr>
        </p:nvSpPr>
        <p:spPr>
          <a:xfrm>
            <a:off x="818712" y="2230600"/>
            <a:ext cx="10554574" cy="3636511"/>
          </a:xfrm>
        </p:spPr>
        <p:txBody>
          <a:bodyPr>
            <a:normAutofit fontScale="85000" lnSpcReduction="20000"/>
          </a:bodyPr>
          <a:lstStyle/>
          <a:p>
            <a:r>
              <a:rPr lang="en-US" sz="3000" dirty="0" smtClean="0">
                <a:latin typeface="Georgia" panose="02040502050405020303" pitchFamily="18" charset="0"/>
              </a:rPr>
              <a:t>Canvas is the portal that the campus uses for online cases.</a:t>
            </a:r>
          </a:p>
          <a:p>
            <a:r>
              <a:rPr lang="en-US" sz="3000" dirty="0" smtClean="0">
                <a:latin typeface="Georgia" panose="02040502050405020303" pitchFamily="18" charset="0"/>
              </a:rPr>
              <a:t>To access canvas go to </a:t>
            </a:r>
            <a:r>
              <a:rPr lang="en-US" sz="3000" dirty="0" smtClean="0">
                <a:latin typeface="Georgia" panose="02040502050405020303" pitchFamily="18" charset="0"/>
                <a:hlinkClick r:id="rId2"/>
              </a:rPr>
              <a:t>www.vvc.edu</a:t>
            </a:r>
            <a:r>
              <a:rPr lang="en-US" sz="3000" dirty="0" smtClean="0">
                <a:latin typeface="Georgia" panose="02040502050405020303" pitchFamily="18" charset="0"/>
              </a:rPr>
              <a:t> and click on the Canvas link at the top. The login information is the same as Webadvisor. </a:t>
            </a:r>
          </a:p>
          <a:p>
            <a:r>
              <a:rPr lang="en-US" sz="3000" dirty="0" smtClean="0">
                <a:latin typeface="Georgia" panose="02040502050405020303" pitchFamily="18" charset="0"/>
              </a:rPr>
              <a:t>There is also online tutoring services through Canvas and the school should you need any assistance with your classes. </a:t>
            </a:r>
          </a:p>
          <a:p>
            <a:r>
              <a:rPr lang="en-US" sz="3000" dirty="0" smtClean="0">
                <a:latin typeface="Georgia" panose="02040502050405020303" pitchFamily="18" charset="0"/>
              </a:rPr>
              <a:t>Should you need assistance with accessing canvas or have questions about online classes please contact </a:t>
            </a:r>
          </a:p>
          <a:p>
            <a:pPr marL="0" indent="0">
              <a:buNone/>
            </a:pPr>
            <a:r>
              <a:rPr lang="en-US" sz="3000" dirty="0" smtClean="0">
                <a:solidFill>
                  <a:srgbClr val="FFFF00"/>
                </a:solidFill>
                <a:latin typeface="Georgia" panose="02040502050405020303" pitchFamily="18" charset="0"/>
              </a:rPr>
              <a:t>    760-245-4271 ext. 2740 or 2453</a:t>
            </a:r>
          </a:p>
          <a:p>
            <a:pPr marL="0" indent="0">
              <a:buNone/>
            </a:pPr>
            <a:endParaRPr lang="en-US" sz="3000" dirty="0">
              <a:solidFill>
                <a:srgbClr val="FFFF00"/>
              </a:solidFill>
              <a:latin typeface="Georgia" panose="02040502050405020303" pitchFamily="18" charset="0"/>
            </a:endParaRPr>
          </a:p>
        </p:txBody>
      </p:sp>
    </p:spTree>
    <p:extLst>
      <p:ext uri="{BB962C8B-B14F-4D97-AF65-F5344CB8AC3E}">
        <p14:creationId xmlns:p14="http://schemas.microsoft.com/office/powerpoint/2010/main" val="30984056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roadway" panose="04040905080B02020502" pitchFamily="82" charset="0"/>
              </a:rPr>
              <a:t>What and how do I access </a:t>
            </a:r>
            <a:r>
              <a:rPr lang="en-US" dirty="0" smtClean="0">
                <a:latin typeface="Broadway" panose="04040905080B02020502" pitchFamily="82" charset="0"/>
              </a:rPr>
              <a:t>Canvas cont.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79" y="2768140"/>
            <a:ext cx="4921137" cy="1704108"/>
          </a:xfrm>
        </p:spPr>
      </p:pic>
      <p:sp>
        <p:nvSpPr>
          <p:cNvPr id="5" name="TextBox 4"/>
          <p:cNvSpPr txBox="1"/>
          <p:nvPr/>
        </p:nvSpPr>
        <p:spPr>
          <a:xfrm>
            <a:off x="906087" y="2269375"/>
            <a:ext cx="3183775" cy="430887"/>
          </a:xfrm>
          <a:prstGeom prst="rect">
            <a:avLst/>
          </a:prstGeom>
          <a:noFill/>
        </p:spPr>
        <p:txBody>
          <a:bodyPr wrap="square" rtlCol="0">
            <a:spAutoFit/>
          </a:bodyPr>
          <a:lstStyle/>
          <a:p>
            <a:pPr algn="ctr"/>
            <a:r>
              <a:rPr lang="en-US" sz="1100" dirty="0" smtClean="0">
                <a:latin typeface="Arial Black" panose="020B0A04020102020204" pitchFamily="34" charset="0"/>
              </a:rPr>
              <a:t>Step 1: Click on Canvas from the main school webpage</a:t>
            </a:r>
            <a:endParaRPr lang="en-US" sz="1100" dirty="0">
              <a:latin typeface="Arial Black" panose="020B0A040201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48" y="5163467"/>
            <a:ext cx="3346565" cy="1495027"/>
          </a:xfrm>
          <a:prstGeom prst="rect">
            <a:avLst/>
          </a:prstGeom>
        </p:spPr>
      </p:pic>
      <p:sp>
        <p:nvSpPr>
          <p:cNvPr id="7" name="TextBox 6"/>
          <p:cNvSpPr txBox="1"/>
          <p:nvPr/>
        </p:nvSpPr>
        <p:spPr>
          <a:xfrm>
            <a:off x="739833" y="4696691"/>
            <a:ext cx="2302625" cy="261610"/>
          </a:xfrm>
          <a:prstGeom prst="rect">
            <a:avLst/>
          </a:prstGeom>
          <a:noFill/>
        </p:spPr>
        <p:txBody>
          <a:bodyPr wrap="square" rtlCol="0">
            <a:spAutoFit/>
          </a:bodyPr>
          <a:lstStyle/>
          <a:p>
            <a:r>
              <a:rPr lang="en-US" sz="1100" dirty="0" smtClean="0">
                <a:latin typeface="Arial Black" panose="020B0A04020102020204" pitchFamily="34" charset="0"/>
              </a:rPr>
              <a:t>Step 2: Click on either link</a:t>
            </a:r>
            <a:endParaRPr lang="en-US" sz="1100" dirty="0">
              <a:latin typeface="Arial Black" panose="020B0A0402010202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2014" y="2392475"/>
            <a:ext cx="2886484" cy="2137962"/>
          </a:xfrm>
          <a:prstGeom prst="rect">
            <a:avLst/>
          </a:prstGeom>
        </p:spPr>
      </p:pic>
      <p:sp>
        <p:nvSpPr>
          <p:cNvPr id="9" name="TextBox 8"/>
          <p:cNvSpPr txBox="1"/>
          <p:nvPr/>
        </p:nvSpPr>
        <p:spPr>
          <a:xfrm>
            <a:off x="8562014" y="2007765"/>
            <a:ext cx="2909455" cy="261610"/>
          </a:xfrm>
          <a:prstGeom prst="rect">
            <a:avLst/>
          </a:prstGeom>
          <a:noFill/>
        </p:spPr>
        <p:txBody>
          <a:bodyPr wrap="square" rtlCol="0">
            <a:spAutoFit/>
          </a:bodyPr>
          <a:lstStyle/>
          <a:p>
            <a:pPr algn="ctr"/>
            <a:r>
              <a:rPr lang="en-US" sz="1100" dirty="0" smtClean="0">
                <a:latin typeface="Arial Black" panose="020B0A04020102020204" pitchFamily="34" charset="0"/>
              </a:rPr>
              <a:t>Step 3: Log in with your credentials</a:t>
            </a:r>
            <a:endParaRPr lang="en-US" sz="1100" dirty="0">
              <a:latin typeface="Arial Black" panose="020B0A0402010202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0357" y="4827496"/>
            <a:ext cx="3873909" cy="1841719"/>
          </a:xfrm>
          <a:prstGeom prst="rect">
            <a:avLst/>
          </a:prstGeom>
        </p:spPr>
      </p:pic>
      <p:sp>
        <p:nvSpPr>
          <p:cNvPr id="11" name="TextBox 10"/>
          <p:cNvSpPr txBox="1"/>
          <p:nvPr/>
        </p:nvSpPr>
        <p:spPr>
          <a:xfrm>
            <a:off x="5623418" y="4172166"/>
            <a:ext cx="2518756" cy="600164"/>
          </a:xfrm>
          <a:prstGeom prst="rect">
            <a:avLst/>
          </a:prstGeom>
          <a:noFill/>
        </p:spPr>
        <p:txBody>
          <a:bodyPr wrap="square" rtlCol="0">
            <a:spAutoFit/>
          </a:bodyPr>
          <a:lstStyle/>
          <a:p>
            <a:pPr algn="ctr"/>
            <a:r>
              <a:rPr lang="en-US" sz="1100" dirty="0" smtClean="0">
                <a:latin typeface="Arial Black" panose="020B0A04020102020204" pitchFamily="34" charset="0"/>
              </a:rPr>
              <a:t>Step 4: Click on courses once the semester starts and you should see your classes</a:t>
            </a:r>
            <a:endParaRPr lang="en-US" sz="1100" dirty="0">
              <a:latin typeface="Arial Black" panose="020B0A04020102020204" pitchFamily="34" charset="0"/>
            </a:endParaRPr>
          </a:p>
        </p:txBody>
      </p:sp>
    </p:spTree>
    <p:extLst>
      <p:ext uri="{BB962C8B-B14F-4D97-AF65-F5344CB8AC3E}">
        <p14:creationId xmlns:p14="http://schemas.microsoft.com/office/powerpoint/2010/main" val="25867204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Broadway" panose="04040905080B02020502" pitchFamily="82" charset="0"/>
              </a:rPr>
              <a:t>How do I get my student ID?</a:t>
            </a:r>
            <a:endParaRPr lang="en-US" sz="5400" dirty="0">
              <a:latin typeface="Broadway" panose="04040905080B02020502" pitchFamily="82" charset="0"/>
            </a:endParaRPr>
          </a:p>
        </p:txBody>
      </p:sp>
      <p:sp>
        <p:nvSpPr>
          <p:cNvPr id="3" name="Content Placeholder 2"/>
          <p:cNvSpPr>
            <a:spLocks noGrp="1"/>
          </p:cNvSpPr>
          <p:nvPr>
            <p:ph idx="1"/>
          </p:nvPr>
        </p:nvSpPr>
        <p:spPr/>
        <p:txBody>
          <a:bodyPr>
            <a:normAutofit/>
          </a:bodyPr>
          <a:lstStyle/>
          <a:p>
            <a:r>
              <a:rPr lang="en-US" sz="2400" dirty="0" smtClean="0">
                <a:latin typeface="Georgia" panose="02040502050405020303" pitchFamily="18" charset="0"/>
              </a:rPr>
              <a:t>If you need a student ID for the bus or for a special program that you are enrolled in you can call and make an appointment at </a:t>
            </a:r>
          </a:p>
          <a:p>
            <a:pPr marL="0" indent="0">
              <a:buNone/>
            </a:pPr>
            <a:r>
              <a:rPr lang="en-US" sz="2400" dirty="0">
                <a:solidFill>
                  <a:srgbClr val="FFFF00"/>
                </a:solidFill>
                <a:latin typeface="Georgia" panose="02040502050405020303" pitchFamily="18" charset="0"/>
              </a:rPr>
              <a:t> </a:t>
            </a:r>
            <a:r>
              <a:rPr lang="en-US" sz="2400" dirty="0" smtClean="0">
                <a:solidFill>
                  <a:srgbClr val="FFFF00"/>
                </a:solidFill>
                <a:latin typeface="Georgia" panose="02040502050405020303" pitchFamily="18" charset="0"/>
              </a:rPr>
              <a:t>    760-245-4271 ext. 2278 or 2395</a:t>
            </a:r>
          </a:p>
          <a:p>
            <a:r>
              <a:rPr lang="en-US" sz="2400" dirty="0" smtClean="0">
                <a:latin typeface="Georgia" panose="02040502050405020303" pitchFamily="18" charset="0"/>
              </a:rPr>
              <a:t>You will need to have your registration statement with you that shows that you have a zero balance and a form of ID (i.e. drivers license) </a:t>
            </a:r>
          </a:p>
          <a:p>
            <a:pPr marL="0" indent="0" algn="ctr">
              <a:buNone/>
            </a:pPr>
            <a:r>
              <a:rPr lang="en-US" sz="2400" dirty="0" smtClean="0">
                <a:solidFill>
                  <a:srgbClr val="FF0000"/>
                </a:solidFill>
                <a:latin typeface="Georgia" panose="02040502050405020303" pitchFamily="18" charset="0"/>
              </a:rPr>
              <a:t>*If you are enrolled in a payment plan you will need to contact the Bursars office</a:t>
            </a:r>
            <a:r>
              <a:rPr lang="en-US" sz="2400" dirty="0">
                <a:solidFill>
                  <a:srgbClr val="FF0000"/>
                </a:solidFill>
                <a:latin typeface="Georgia" panose="02040502050405020303" pitchFamily="18" charset="0"/>
              </a:rPr>
              <a:t> at </a:t>
            </a:r>
            <a:r>
              <a:rPr lang="en-US" sz="2400" dirty="0" smtClean="0">
                <a:solidFill>
                  <a:srgbClr val="FF0000"/>
                </a:solidFill>
                <a:latin typeface="Georgia" panose="02040502050405020303" pitchFamily="18" charset="0"/>
              </a:rPr>
              <a:t>bursars.office@vvc.edu to get a special registration statement that shows you have a payment plan at*</a:t>
            </a:r>
            <a:endParaRPr lang="en-US" sz="2400" dirty="0">
              <a:solidFill>
                <a:srgbClr val="FF0000"/>
              </a:solidFill>
              <a:latin typeface="Georgia" panose="02040502050405020303" pitchFamily="18" charset="0"/>
            </a:endParaRPr>
          </a:p>
        </p:txBody>
      </p:sp>
    </p:spTree>
    <p:extLst>
      <p:ext uri="{BB962C8B-B14F-4D97-AF65-F5344CB8AC3E}">
        <p14:creationId xmlns:p14="http://schemas.microsoft.com/office/powerpoint/2010/main" val="37193624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605130"/>
            <a:ext cx="10571998" cy="970450"/>
          </a:xfrm>
        </p:spPr>
        <p:txBody>
          <a:bodyPr/>
          <a:lstStyle/>
          <a:p>
            <a:pPr algn="ctr"/>
            <a:r>
              <a:rPr lang="en-US" sz="8800" dirty="0" smtClean="0">
                <a:latin typeface="Broadway" panose="04040905080B02020502" pitchFamily="82" charset="0"/>
              </a:rPr>
              <a:t>Helpful numbers</a:t>
            </a:r>
            <a:endParaRPr lang="en-US" sz="8800" dirty="0">
              <a:latin typeface="Broadway" panose="04040905080B02020502" pitchFamily="82" charset="0"/>
            </a:endParaRPr>
          </a:p>
        </p:txBody>
      </p:sp>
      <p:sp>
        <p:nvSpPr>
          <p:cNvPr id="3" name="Content Placeholder 2"/>
          <p:cNvSpPr>
            <a:spLocks noGrp="1"/>
          </p:cNvSpPr>
          <p:nvPr>
            <p:ph idx="1"/>
          </p:nvPr>
        </p:nvSpPr>
        <p:spPr>
          <a:xfrm>
            <a:off x="702334" y="2371915"/>
            <a:ext cx="10554574" cy="4236702"/>
          </a:xfrm>
        </p:spPr>
        <p:txBody>
          <a:bodyPr>
            <a:noAutofit/>
          </a:bodyPr>
          <a:lstStyle/>
          <a:p>
            <a:pPr marL="0" indent="0" algn="ctr">
              <a:buNone/>
            </a:pPr>
            <a:r>
              <a:rPr lang="en-US" sz="1600" dirty="0" smtClean="0">
                <a:solidFill>
                  <a:srgbClr val="FF0000"/>
                </a:solidFill>
                <a:latin typeface="Georgia" panose="02040502050405020303" pitchFamily="18" charset="0"/>
              </a:rPr>
              <a:t>Victor Valley College 760-245-4271</a:t>
            </a:r>
          </a:p>
          <a:p>
            <a:r>
              <a:rPr lang="en-US" sz="1600" dirty="0" smtClean="0">
                <a:latin typeface="Georgia" panose="02040502050405020303" pitchFamily="18" charset="0"/>
              </a:rPr>
              <a:t>ACCESS ext. 2212</a:t>
            </a:r>
          </a:p>
          <a:p>
            <a:r>
              <a:rPr lang="en-US" sz="1600" dirty="0" smtClean="0">
                <a:latin typeface="Georgia" panose="02040502050405020303" pitchFamily="18" charset="0"/>
              </a:rPr>
              <a:t>Admissions ext. 2272</a:t>
            </a:r>
          </a:p>
          <a:p>
            <a:r>
              <a:rPr lang="en-US" sz="1600" dirty="0" smtClean="0">
                <a:latin typeface="Georgia" panose="02040502050405020303" pitchFamily="18" charset="0"/>
              </a:rPr>
              <a:t>ASB ext. 2278</a:t>
            </a:r>
          </a:p>
          <a:p>
            <a:r>
              <a:rPr lang="en-US" sz="1600" dirty="0" smtClean="0">
                <a:latin typeface="Georgia" panose="02040502050405020303" pitchFamily="18" charset="0"/>
              </a:rPr>
              <a:t>Bookstore ext. 2259</a:t>
            </a:r>
          </a:p>
          <a:p>
            <a:r>
              <a:rPr lang="en-US" sz="1600" dirty="0" smtClean="0">
                <a:latin typeface="Georgia" panose="02040502050405020303" pitchFamily="18" charset="0"/>
              </a:rPr>
              <a:t>Bursar ext. 2370</a:t>
            </a:r>
          </a:p>
          <a:p>
            <a:r>
              <a:rPr lang="en-US" sz="1600" dirty="0" smtClean="0">
                <a:latin typeface="Georgia" panose="02040502050405020303" pitchFamily="18" charset="0"/>
              </a:rPr>
              <a:t>Counseling ext. 2296 or 2531</a:t>
            </a:r>
          </a:p>
          <a:p>
            <a:r>
              <a:rPr lang="en-US" sz="1600" dirty="0" smtClean="0">
                <a:latin typeface="Georgia" panose="02040502050405020303" pitchFamily="18" charset="0"/>
              </a:rPr>
              <a:t>EOPS ext. 2422</a:t>
            </a:r>
          </a:p>
          <a:p>
            <a:r>
              <a:rPr lang="en-US" sz="1600" dirty="0" smtClean="0">
                <a:latin typeface="Georgia" panose="02040502050405020303" pitchFamily="18" charset="0"/>
              </a:rPr>
              <a:t>Financial aid ext. 2277</a:t>
            </a:r>
          </a:p>
          <a:p>
            <a:r>
              <a:rPr lang="en-US" sz="1600" dirty="0" smtClean="0">
                <a:latin typeface="Georgia" panose="02040502050405020303" pitchFamily="18" charset="0"/>
              </a:rPr>
              <a:t>Help desk ext. 2740</a:t>
            </a:r>
          </a:p>
          <a:p>
            <a:r>
              <a:rPr lang="en-US" sz="1600" dirty="0" smtClean="0">
                <a:latin typeface="Georgia" panose="02040502050405020303" pitchFamily="18" charset="0"/>
              </a:rPr>
              <a:t>Placement Survey (Formally known as Assessment) ext. 2752</a:t>
            </a:r>
          </a:p>
          <a:p>
            <a:r>
              <a:rPr lang="en-US" sz="1600" dirty="0" smtClean="0">
                <a:latin typeface="Georgia" panose="02040502050405020303" pitchFamily="18" charset="0"/>
              </a:rPr>
              <a:t>Student Services Lab ext. 2453</a:t>
            </a:r>
          </a:p>
          <a:p>
            <a:r>
              <a:rPr lang="en-US" sz="1600" dirty="0" smtClean="0">
                <a:latin typeface="Georgia" panose="02040502050405020303" pitchFamily="18" charset="0"/>
              </a:rPr>
              <a:t>Transfer/Career Center ext. 2439</a:t>
            </a:r>
          </a:p>
          <a:p>
            <a:endParaRPr lang="en-US" sz="1600" dirty="0"/>
          </a:p>
        </p:txBody>
      </p:sp>
    </p:spTree>
    <p:extLst>
      <p:ext uri="{BB962C8B-B14F-4D97-AF65-F5344CB8AC3E}">
        <p14:creationId xmlns:p14="http://schemas.microsoft.com/office/powerpoint/2010/main" val="30323835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dirty="0" smtClean="0">
                <a:latin typeface="Broadway" panose="04040905080B02020502" pitchFamily="82" charset="0"/>
              </a:rPr>
              <a:t>Helpful Websites</a:t>
            </a:r>
            <a:endParaRPr lang="en-US" sz="8800" dirty="0">
              <a:latin typeface="Broadway" panose="04040905080B02020502" pitchFamily="82" charset="0"/>
            </a:endParaRPr>
          </a:p>
        </p:txBody>
      </p:sp>
      <p:sp>
        <p:nvSpPr>
          <p:cNvPr id="3" name="Content Placeholder 2"/>
          <p:cNvSpPr>
            <a:spLocks noGrp="1"/>
          </p:cNvSpPr>
          <p:nvPr>
            <p:ph idx="1"/>
          </p:nvPr>
        </p:nvSpPr>
        <p:spPr>
          <a:xfrm>
            <a:off x="818712" y="2596359"/>
            <a:ext cx="10554574" cy="3636511"/>
          </a:xfrm>
        </p:spPr>
        <p:txBody>
          <a:bodyPr>
            <a:noAutofit/>
          </a:bodyPr>
          <a:lstStyle/>
          <a:p>
            <a:endParaRPr lang="en-US" sz="1600" dirty="0" smtClean="0">
              <a:latin typeface="Georgia" panose="02040502050405020303" pitchFamily="18" charset="0"/>
              <a:hlinkClick r:id="rId2"/>
            </a:endParaRPr>
          </a:p>
          <a:p>
            <a:r>
              <a:rPr lang="en-US" sz="1600" dirty="0" smtClean="0">
                <a:latin typeface="Georgia" panose="02040502050405020303" pitchFamily="18" charset="0"/>
                <a:hlinkClick r:id="rId3"/>
              </a:rPr>
              <a:t>http://www.vvc.edu/</a:t>
            </a:r>
            <a:endParaRPr lang="en-US" sz="1600" dirty="0" smtClean="0">
              <a:latin typeface="Georgia" panose="02040502050405020303" pitchFamily="18" charset="0"/>
              <a:hlinkClick r:id="rId2"/>
            </a:endParaRPr>
          </a:p>
          <a:p>
            <a:r>
              <a:rPr lang="en-US" sz="1600" dirty="0" smtClean="0">
                <a:latin typeface="Georgia" panose="02040502050405020303" pitchFamily="18" charset="0"/>
                <a:hlinkClick r:id="rId2"/>
              </a:rPr>
              <a:t>http://www.vvc.edu/offices/fiscal_services/bursars-office.shtml</a:t>
            </a:r>
            <a:endParaRPr lang="en-US" sz="1600" dirty="0" smtClean="0">
              <a:latin typeface="Georgia" panose="02040502050405020303" pitchFamily="18" charset="0"/>
            </a:endParaRPr>
          </a:p>
          <a:p>
            <a:r>
              <a:rPr lang="en-US" sz="1600" dirty="0" smtClean="0">
                <a:latin typeface="Georgia" panose="02040502050405020303" pitchFamily="18" charset="0"/>
                <a:hlinkClick r:id="rId4"/>
              </a:rPr>
              <a:t>https</a:t>
            </a:r>
            <a:r>
              <a:rPr lang="en-US" sz="1600" dirty="0">
                <a:latin typeface="Georgia" panose="02040502050405020303" pitchFamily="18" charset="0"/>
                <a:hlinkClick r:id="rId4"/>
              </a:rPr>
              <a:t>://</a:t>
            </a:r>
            <a:r>
              <a:rPr lang="en-US" sz="1600" dirty="0" smtClean="0">
                <a:latin typeface="Georgia" panose="02040502050405020303" pitchFamily="18" charset="0"/>
                <a:hlinkClick r:id="rId4"/>
              </a:rPr>
              <a:t>www.opencccapply.net/gateway/apply?cccMisCode=991</a:t>
            </a:r>
            <a:endParaRPr lang="en-US" sz="1600" dirty="0" smtClean="0">
              <a:latin typeface="Georgia" panose="02040502050405020303" pitchFamily="18" charset="0"/>
            </a:endParaRPr>
          </a:p>
          <a:p>
            <a:r>
              <a:rPr lang="en-US" sz="1600" dirty="0" smtClean="0">
                <a:latin typeface="Georgia" panose="02040502050405020303" pitchFamily="18" charset="0"/>
                <a:hlinkClick r:id="rId5"/>
              </a:rPr>
              <a:t>http://www.vvc.edu/offices/admissions-records/</a:t>
            </a:r>
            <a:endParaRPr lang="en-US" sz="1600" dirty="0" smtClean="0">
              <a:latin typeface="Georgia" panose="02040502050405020303" pitchFamily="18" charset="0"/>
            </a:endParaRPr>
          </a:p>
          <a:p>
            <a:r>
              <a:rPr lang="en-US" sz="1600" dirty="0" smtClean="0">
                <a:latin typeface="Georgia" panose="02040502050405020303" pitchFamily="18" charset="0"/>
                <a:hlinkClick r:id="rId6"/>
              </a:rPr>
              <a:t>http</a:t>
            </a:r>
            <a:r>
              <a:rPr lang="en-US" sz="1600" dirty="0">
                <a:latin typeface="Georgia" panose="02040502050405020303" pitchFamily="18" charset="0"/>
                <a:hlinkClick r:id="rId6"/>
              </a:rPr>
              <a:t>://www.vvc.edu/offices/disabled_student_program_services</a:t>
            </a:r>
            <a:r>
              <a:rPr lang="en-US" sz="1600" dirty="0" smtClean="0">
                <a:latin typeface="Georgia" panose="02040502050405020303" pitchFamily="18" charset="0"/>
                <a:hlinkClick r:id="rId6"/>
              </a:rPr>
              <a:t>/</a:t>
            </a:r>
            <a:endParaRPr lang="en-US" sz="1600" dirty="0" smtClean="0">
              <a:latin typeface="Georgia" panose="02040502050405020303" pitchFamily="18" charset="0"/>
            </a:endParaRPr>
          </a:p>
          <a:p>
            <a:r>
              <a:rPr lang="en-US" sz="1600" dirty="0">
                <a:latin typeface="Georgia" panose="02040502050405020303" pitchFamily="18" charset="0"/>
                <a:hlinkClick r:id="rId7"/>
              </a:rPr>
              <a:t>http://www.vvc.edu/offices/financial-aid/</a:t>
            </a:r>
            <a:endParaRPr lang="en-US" sz="1600" dirty="0" smtClean="0">
              <a:latin typeface="Georgia" panose="02040502050405020303" pitchFamily="18" charset="0"/>
            </a:endParaRPr>
          </a:p>
          <a:p>
            <a:r>
              <a:rPr lang="en-US" sz="1600" dirty="0">
                <a:latin typeface="Georgia" panose="02040502050405020303" pitchFamily="18" charset="0"/>
                <a:hlinkClick r:id="rId8"/>
              </a:rPr>
              <a:t>http://www.vvc.edu/offices/eops_and_care</a:t>
            </a:r>
            <a:r>
              <a:rPr lang="en-US" sz="1600" dirty="0" smtClean="0">
                <a:latin typeface="Georgia" panose="02040502050405020303" pitchFamily="18" charset="0"/>
                <a:hlinkClick r:id="rId8"/>
              </a:rPr>
              <a:t>/</a:t>
            </a:r>
            <a:endParaRPr lang="en-US" sz="1600" dirty="0" smtClean="0">
              <a:latin typeface="Georgia" panose="02040502050405020303" pitchFamily="18" charset="0"/>
            </a:endParaRPr>
          </a:p>
          <a:p>
            <a:r>
              <a:rPr lang="en-US" sz="1600" dirty="0">
                <a:latin typeface="Georgia" panose="02040502050405020303" pitchFamily="18" charset="0"/>
                <a:hlinkClick r:id="rId9"/>
              </a:rPr>
              <a:t>http://www.vvc.edu/offices/guidance_and_counseling</a:t>
            </a:r>
            <a:r>
              <a:rPr lang="en-US" sz="1600" dirty="0" smtClean="0">
                <a:latin typeface="Georgia" panose="02040502050405020303" pitchFamily="18" charset="0"/>
                <a:hlinkClick r:id="rId9"/>
              </a:rPr>
              <a:t>/</a:t>
            </a:r>
            <a:endParaRPr lang="en-US" sz="1600" dirty="0" smtClean="0">
              <a:latin typeface="Georgia" panose="02040502050405020303" pitchFamily="18" charset="0"/>
            </a:endParaRPr>
          </a:p>
          <a:p>
            <a:r>
              <a:rPr lang="en-US" sz="1600" u="sng" dirty="0">
                <a:latin typeface="Georgia" panose="02040502050405020303" pitchFamily="18" charset="0"/>
                <a:hlinkClick r:id="rId10"/>
              </a:rPr>
              <a:t>http://vvcforme.com/pubinfomktg/2020/08/05/fall-2020-updates-remote-resources</a:t>
            </a:r>
            <a:r>
              <a:rPr lang="en-US" sz="1600" u="sng" dirty="0" smtClean="0">
                <a:latin typeface="Georgia" panose="02040502050405020303" pitchFamily="18" charset="0"/>
                <a:hlinkClick r:id="rId10"/>
              </a:rPr>
              <a:t>/</a:t>
            </a:r>
            <a:endParaRPr lang="en-US" sz="1600" u="sng" dirty="0" smtClean="0">
              <a:latin typeface="Georgia" panose="02040502050405020303" pitchFamily="18" charset="0"/>
            </a:endParaRPr>
          </a:p>
          <a:p>
            <a:r>
              <a:rPr lang="en-US" sz="1600" dirty="0">
                <a:latin typeface="Georgia" panose="02040502050405020303" pitchFamily="18" charset="0"/>
                <a:hlinkClick r:id="rId11"/>
              </a:rPr>
              <a:t>https://</a:t>
            </a:r>
            <a:r>
              <a:rPr lang="en-US" sz="1600" dirty="0" smtClean="0">
                <a:latin typeface="Georgia" panose="02040502050405020303" pitchFamily="18" charset="0"/>
                <a:hlinkClick r:id="rId11"/>
              </a:rPr>
              <a:t>library.vvc.edu/welcome</a:t>
            </a:r>
            <a:endParaRPr lang="en-US" sz="1600" dirty="0" smtClean="0">
              <a:latin typeface="Georgia" panose="02040502050405020303" pitchFamily="18" charset="0"/>
            </a:endParaRPr>
          </a:p>
          <a:p>
            <a:r>
              <a:rPr lang="en-US" sz="1600" dirty="0">
                <a:latin typeface="Georgia" panose="02040502050405020303" pitchFamily="18" charset="0"/>
                <a:hlinkClick r:id="rId12"/>
              </a:rPr>
              <a:t>http://www.vvc.edu/offices/career-center</a:t>
            </a:r>
            <a:r>
              <a:rPr lang="en-US" sz="1600" dirty="0" smtClean="0">
                <a:latin typeface="Georgia" panose="02040502050405020303" pitchFamily="18" charset="0"/>
                <a:hlinkClick r:id="rId12"/>
              </a:rPr>
              <a:t>/</a:t>
            </a:r>
            <a:endParaRPr lang="en-US" sz="1600" dirty="0" smtClean="0">
              <a:latin typeface="Georgia" panose="02040502050405020303" pitchFamily="18" charset="0"/>
            </a:endParaRPr>
          </a:p>
          <a:p>
            <a:r>
              <a:rPr lang="en-US" sz="1600" dirty="0">
                <a:latin typeface="Georgia" panose="02040502050405020303" pitchFamily="18" charset="0"/>
                <a:hlinkClick r:id="rId13"/>
              </a:rPr>
              <a:t>http://www.vvc.edu/tutoring-services/</a:t>
            </a:r>
            <a:endParaRPr lang="en-US" sz="1600" dirty="0">
              <a:latin typeface="Georgia" panose="02040502050405020303" pitchFamily="18" charset="0"/>
            </a:endParaRPr>
          </a:p>
          <a:p>
            <a:endParaRPr lang="en-US" sz="1600" b="1" dirty="0">
              <a:latin typeface="Georgia" panose="02040502050405020303" pitchFamily="18" charset="0"/>
            </a:endParaRPr>
          </a:p>
        </p:txBody>
      </p:sp>
    </p:spTree>
    <p:extLst>
      <p:ext uri="{BB962C8B-B14F-4D97-AF65-F5344CB8AC3E}">
        <p14:creationId xmlns:p14="http://schemas.microsoft.com/office/powerpoint/2010/main" val="35741838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latin typeface="Broadway" panose="04040905080B02020502" pitchFamily="82" charset="0"/>
              </a:rPr>
              <a:t>How do I get started at VVC?</a:t>
            </a:r>
            <a:endParaRPr lang="en-US" sz="5400" dirty="0">
              <a:latin typeface="Broadway" panose="04040905080B02020502" pitchFamily="82" charset="0"/>
            </a:endParaRPr>
          </a:p>
        </p:txBody>
      </p:sp>
      <p:sp>
        <p:nvSpPr>
          <p:cNvPr id="3" name="Content Placeholder 2"/>
          <p:cNvSpPr>
            <a:spLocks noGrp="1"/>
          </p:cNvSpPr>
          <p:nvPr>
            <p:ph idx="1"/>
          </p:nvPr>
        </p:nvSpPr>
        <p:spPr/>
        <p:txBody>
          <a:bodyPr>
            <a:noAutofit/>
          </a:bodyPr>
          <a:lstStyle/>
          <a:p>
            <a:r>
              <a:rPr lang="en-US" sz="2400" dirty="0" smtClean="0">
                <a:latin typeface="Georgia" panose="02040502050405020303" pitchFamily="18" charset="0"/>
              </a:rPr>
              <a:t>The first step is to apply to the college. You can do so by going to our main school website (</a:t>
            </a:r>
            <a:r>
              <a:rPr lang="en-US" sz="2400" dirty="0" smtClean="0">
                <a:latin typeface="Georgia" panose="02040502050405020303" pitchFamily="18" charset="0"/>
                <a:hlinkClick r:id="rId2"/>
              </a:rPr>
              <a:t>www.vvc.edu</a:t>
            </a:r>
            <a:r>
              <a:rPr lang="en-US" sz="2400" dirty="0" smtClean="0">
                <a:latin typeface="Georgia" panose="02040502050405020303" pitchFamily="18" charset="0"/>
              </a:rPr>
              <a:t>) and clicking apply at the top right of the page or by clicking </a:t>
            </a:r>
            <a:r>
              <a:rPr lang="en-US" sz="2400" dirty="0" smtClean="0">
                <a:latin typeface="Georgia" panose="02040502050405020303" pitchFamily="18" charset="0"/>
                <a:hlinkClick r:id="rId3"/>
              </a:rPr>
              <a:t>https://www.opencccapply.net/gateway/apply?cccMisCode=991</a:t>
            </a:r>
            <a:endParaRPr lang="en-US" sz="2400" dirty="0" smtClean="0">
              <a:latin typeface="Georgia" panose="02040502050405020303" pitchFamily="18" charset="0"/>
            </a:endParaRPr>
          </a:p>
          <a:p>
            <a:r>
              <a:rPr lang="en-US" sz="2400" dirty="0" smtClean="0">
                <a:latin typeface="Georgia" panose="02040502050405020303" pitchFamily="18" charset="0"/>
              </a:rPr>
              <a:t>Once you apply it will take between 2-3 business days for us to process it, you will then receive a “Welcome” email with your student username and student ID</a:t>
            </a:r>
          </a:p>
          <a:p>
            <a:r>
              <a:rPr lang="en-US" sz="2400" dirty="0" smtClean="0">
                <a:latin typeface="Georgia" panose="02040502050405020303" pitchFamily="18" charset="0"/>
              </a:rPr>
              <a:t>If you have any problems with this process please contact the Student Services Lab at </a:t>
            </a:r>
            <a:r>
              <a:rPr lang="en-US" sz="2400" dirty="0" smtClean="0">
                <a:solidFill>
                  <a:srgbClr val="FFFF00"/>
                </a:solidFill>
                <a:latin typeface="Georgia" panose="02040502050405020303" pitchFamily="18" charset="0"/>
              </a:rPr>
              <a:t>760-245-4271 ext. 2453 or 2826</a:t>
            </a:r>
          </a:p>
        </p:txBody>
      </p:sp>
    </p:spTree>
    <p:extLst>
      <p:ext uri="{BB962C8B-B14F-4D97-AF65-F5344CB8AC3E}">
        <p14:creationId xmlns:p14="http://schemas.microsoft.com/office/powerpoint/2010/main" val="5137744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roadway" panose="04040905080B02020502" pitchFamily="82" charset="0"/>
              </a:rPr>
              <a:t>How do I get started at </a:t>
            </a:r>
            <a:r>
              <a:rPr lang="en-US" dirty="0" smtClean="0">
                <a:latin typeface="Broadway" panose="04040905080B02020502" pitchFamily="82" charset="0"/>
              </a:rPr>
              <a:t>VVC Cont.</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814" y="2920652"/>
            <a:ext cx="4124558" cy="1571844"/>
          </a:xfrm>
        </p:spPr>
      </p:pic>
      <p:sp>
        <p:nvSpPr>
          <p:cNvPr id="9" name="TextBox 8"/>
          <p:cNvSpPr txBox="1"/>
          <p:nvPr/>
        </p:nvSpPr>
        <p:spPr>
          <a:xfrm>
            <a:off x="417469" y="2245095"/>
            <a:ext cx="1477832" cy="461665"/>
          </a:xfrm>
          <a:prstGeom prst="rect">
            <a:avLst/>
          </a:prstGeom>
          <a:noFill/>
        </p:spPr>
        <p:txBody>
          <a:bodyPr wrap="square" rtlCol="0">
            <a:spAutoFit/>
          </a:bodyPr>
          <a:lstStyle/>
          <a:p>
            <a:pPr algn="ctr"/>
            <a:r>
              <a:rPr lang="en-US" sz="1200" dirty="0" smtClean="0">
                <a:latin typeface="Arial Black" panose="020B0A04020102020204" pitchFamily="34" charset="0"/>
              </a:rPr>
              <a:t>Step 1: </a:t>
            </a:r>
          </a:p>
          <a:p>
            <a:pPr algn="ctr"/>
            <a:r>
              <a:rPr lang="en-US" sz="1200" dirty="0" smtClean="0">
                <a:latin typeface="Arial Black" panose="020B0A04020102020204" pitchFamily="34" charset="0"/>
              </a:rPr>
              <a:t>Click Apply</a:t>
            </a:r>
            <a:endParaRPr lang="en-US" sz="1200" dirty="0">
              <a:latin typeface="Arial Black" panose="020B0A040201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460" y="5378335"/>
            <a:ext cx="4179976" cy="1352277"/>
          </a:xfrm>
          <a:prstGeom prst="rect">
            <a:avLst/>
          </a:prstGeom>
        </p:spPr>
      </p:pic>
      <p:sp>
        <p:nvSpPr>
          <p:cNvPr id="11" name="TextBox 10"/>
          <p:cNvSpPr txBox="1"/>
          <p:nvPr/>
        </p:nvSpPr>
        <p:spPr>
          <a:xfrm>
            <a:off x="718560" y="4706388"/>
            <a:ext cx="1542502" cy="646331"/>
          </a:xfrm>
          <a:prstGeom prst="rect">
            <a:avLst/>
          </a:prstGeom>
          <a:noFill/>
        </p:spPr>
        <p:txBody>
          <a:bodyPr wrap="square" rtlCol="0">
            <a:spAutoFit/>
          </a:bodyPr>
          <a:lstStyle/>
          <a:p>
            <a:pPr algn="ctr"/>
            <a:r>
              <a:rPr lang="en-US" sz="1200" dirty="0" smtClean="0">
                <a:latin typeface="Arial Black" panose="020B0A04020102020204" pitchFamily="34" charset="0"/>
              </a:rPr>
              <a:t>Step 2: Scroll down and click Apply Now</a:t>
            </a:r>
            <a:endParaRPr lang="en-US" sz="1200" dirty="0">
              <a:latin typeface="Arial Black" panose="020B0A04020102020204" pitchFamily="34" charset="0"/>
            </a:endParaRPr>
          </a:p>
        </p:txBody>
      </p:sp>
      <p:sp>
        <p:nvSpPr>
          <p:cNvPr id="13" name="TextBox 12"/>
          <p:cNvSpPr txBox="1"/>
          <p:nvPr/>
        </p:nvSpPr>
        <p:spPr>
          <a:xfrm>
            <a:off x="6267796" y="2410691"/>
            <a:ext cx="3541222" cy="769441"/>
          </a:xfrm>
          <a:prstGeom prst="rect">
            <a:avLst/>
          </a:prstGeom>
          <a:noFill/>
        </p:spPr>
        <p:txBody>
          <a:bodyPr wrap="square" rtlCol="0">
            <a:spAutoFit/>
          </a:bodyPr>
          <a:lstStyle/>
          <a:p>
            <a:r>
              <a:rPr lang="en-US" sz="1100" dirty="0" smtClean="0">
                <a:latin typeface="Arial Black" panose="020B0A04020102020204" pitchFamily="34" charset="0"/>
              </a:rPr>
              <a:t>Step 3: Click Sign in if you already have an account or create an account if you have never applied to a California community college</a:t>
            </a:r>
            <a:endParaRPr lang="en-US" sz="1100" dirty="0">
              <a:latin typeface="Arial Black" panose="020B0A04020102020204" pitchFamily="34"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9606" y="3466407"/>
            <a:ext cx="4443337" cy="2554724"/>
          </a:xfrm>
          <a:prstGeom prst="rect">
            <a:avLst/>
          </a:prstGeom>
        </p:spPr>
      </p:pic>
    </p:spTree>
    <p:extLst>
      <p:ext uri="{BB962C8B-B14F-4D97-AF65-F5344CB8AC3E}">
        <p14:creationId xmlns:p14="http://schemas.microsoft.com/office/powerpoint/2010/main" val="11251709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latin typeface="Broadway" panose="04040905080B02020502" pitchFamily="82" charset="0"/>
              </a:rPr>
              <a:t>Do I need anything to complete the application?</a:t>
            </a:r>
            <a:endParaRPr lang="en-US" sz="4800" dirty="0">
              <a:latin typeface="Broadway" panose="04040905080B02020502" pitchFamily="82" charset="0"/>
            </a:endParaRPr>
          </a:p>
        </p:txBody>
      </p:sp>
      <p:sp>
        <p:nvSpPr>
          <p:cNvPr id="3" name="Content Placeholder 2"/>
          <p:cNvSpPr>
            <a:spLocks noGrp="1"/>
          </p:cNvSpPr>
          <p:nvPr>
            <p:ph idx="1"/>
          </p:nvPr>
        </p:nvSpPr>
        <p:spPr/>
        <p:txBody>
          <a:bodyPr/>
          <a:lstStyle/>
          <a:p>
            <a:r>
              <a:rPr lang="en-US" sz="4800" dirty="0" smtClean="0">
                <a:latin typeface="Georgia" panose="02040502050405020303" pitchFamily="18" charset="0"/>
              </a:rPr>
              <a:t>You will need your social security number (if applicable)</a:t>
            </a:r>
          </a:p>
          <a:p>
            <a:r>
              <a:rPr lang="en-US" sz="4800" dirty="0" smtClean="0">
                <a:latin typeface="Georgia" panose="02040502050405020303" pitchFamily="18" charset="0"/>
              </a:rPr>
              <a:t>High school or college dates attended (can estimate if not sure)</a:t>
            </a:r>
          </a:p>
          <a:p>
            <a:endParaRPr lang="en-US" dirty="0" smtClean="0"/>
          </a:p>
        </p:txBody>
      </p:sp>
    </p:spTree>
    <p:extLst>
      <p:ext uri="{BB962C8B-B14F-4D97-AF65-F5344CB8AC3E}">
        <p14:creationId xmlns:p14="http://schemas.microsoft.com/office/powerpoint/2010/main" val="39590635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15" y="912701"/>
            <a:ext cx="10571998" cy="970450"/>
          </a:xfrm>
        </p:spPr>
        <p:txBody>
          <a:bodyPr/>
          <a:lstStyle/>
          <a:p>
            <a:pPr algn="ctr"/>
            <a:r>
              <a:rPr lang="en-US" dirty="0" smtClean="0">
                <a:latin typeface="Broadway" panose="04040905080B02020502" pitchFamily="82" charset="0"/>
              </a:rPr>
              <a:t>I tried to apply and it says that I already have an account. What do I do?</a:t>
            </a:r>
            <a:endParaRPr lang="en-US" dirty="0">
              <a:latin typeface="Broadway" panose="04040905080B02020502" pitchFamily="82" charset="0"/>
            </a:endParaRPr>
          </a:p>
        </p:txBody>
      </p:sp>
      <p:sp>
        <p:nvSpPr>
          <p:cNvPr id="3" name="Content Placeholder 2"/>
          <p:cNvSpPr>
            <a:spLocks noGrp="1"/>
          </p:cNvSpPr>
          <p:nvPr>
            <p:ph idx="1"/>
          </p:nvPr>
        </p:nvSpPr>
        <p:spPr>
          <a:xfrm>
            <a:off x="793773" y="2413479"/>
            <a:ext cx="10554574" cy="3636511"/>
          </a:xfrm>
        </p:spPr>
        <p:txBody>
          <a:bodyPr>
            <a:noAutofit/>
          </a:bodyPr>
          <a:lstStyle/>
          <a:p>
            <a:r>
              <a:rPr lang="en-US" sz="2400" dirty="0" smtClean="0">
                <a:latin typeface="Georgia" panose="02040502050405020303" pitchFamily="18" charset="0"/>
              </a:rPr>
              <a:t>Every community college in California uses the same application website. If you have applied anywhere in California you already have an account even if you never attended.</a:t>
            </a:r>
          </a:p>
          <a:p>
            <a:r>
              <a:rPr lang="en-US" sz="2400" dirty="0" smtClean="0">
                <a:latin typeface="Georgia" panose="02040502050405020303" pitchFamily="18" charset="0"/>
              </a:rPr>
              <a:t>You can retrieve your username/password by using your email or security questions. </a:t>
            </a:r>
            <a:r>
              <a:rPr lang="en-US" sz="2400" dirty="0" smtClean="0">
                <a:solidFill>
                  <a:srgbClr val="FF0000"/>
                </a:solidFill>
                <a:latin typeface="Georgia" panose="02040502050405020303" pitchFamily="18" charset="0"/>
              </a:rPr>
              <a:t>*</a:t>
            </a:r>
            <a:r>
              <a:rPr lang="en-US" sz="2400" u="sng" dirty="0" smtClean="0">
                <a:solidFill>
                  <a:srgbClr val="FF0000"/>
                </a:solidFill>
                <a:latin typeface="Georgia" panose="02040502050405020303" pitchFamily="18" charset="0"/>
              </a:rPr>
              <a:t>Remember this information will be from when you first applied, not presently*</a:t>
            </a:r>
          </a:p>
          <a:p>
            <a:r>
              <a:rPr lang="en-US" sz="2400" dirty="0" smtClean="0">
                <a:latin typeface="Georgia" panose="02040502050405020303" pitchFamily="18" charset="0"/>
              </a:rPr>
              <a:t>If that does not work then you will need to contact </a:t>
            </a:r>
            <a:r>
              <a:rPr lang="en-US" sz="2400" dirty="0" err="1" smtClean="0">
                <a:latin typeface="Georgia" panose="02040502050405020303" pitchFamily="18" charset="0"/>
              </a:rPr>
              <a:t>OpenCCC</a:t>
            </a:r>
            <a:r>
              <a:rPr lang="en-US" sz="2400" dirty="0" smtClean="0">
                <a:latin typeface="Georgia" panose="02040502050405020303" pitchFamily="18" charset="0"/>
              </a:rPr>
              <a:t> at</a:t>
            </a:r>
          </a:p>
          <a:p>
            <a:pPr marL="0" indent="0">
              <a:buNone/>
            </a:pPr>
            <a:r>
              <a:rPr lang="en-US" sz="2400" dirty="0" smtClean="0">
                <a:latin typeface="Georgia" panose="02040502050405020303" pitchFamily="18" charset="0"/>
              </a:rPr>
              <a:t> </a:t>
            </a:r>
            <a:r>
              <a:rPr lang="en-US" sz="2400" dirty="0" smtClean="0">
                <a:solidFill>
                  <a:srgbClr val="FFFF00"/>
                </a:solidFill>
                <a:latin typeface="Georgia" panose="02040502050405020303" pitchFamily="18" charset="0"/>
              </a:rPr>
              <a:t>1-877-247-4836</a:t>
            </a:r>
            <a:r>
              <a:rPr lang="en-US" sz="2400" dirty="0" smtClean="0">
                <a:latin typeface="Georgia" panose="02040502050405020303" pitchFamily="18" charset="0"/>
              </a:rPr>
              <a:t> and they can reset your information. If they are able to verify you over the phone then you can apply the same day if not then it can 1-2 days before you are able to apply. </a:t>
            </a:r>
            <a:endParaRPr lang="en-US" sz="2400" dirty="0">
              <a:latin typeface="Georgia" panose="02040502050405020303" pitchFamily="18" charset="0"/>
            </a:endParaRPr>
          </a:p>
        </p:txBody>
      </p:sp>
    </p:spTree>
    <p:extLst>
      <p:ext uri="{BB962C8B-B14F-4D97-AF65-F5344CB8AC3E}">
        <p14:creationId xmlns:p14="http://schemas.microsoft.com/office/powerpoint/2010/main" val="41632620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latin typeface="Broadway" panose="04040905080B02020502" pitchFamily="82" charset="0"/>
              </a:rPr>
              <a:t>I have applied, what are my next steps?</a:t>
            </a:r>
            <a:endParaRPr lang="en-US" sz="4800" dirty="0">
              <a:latin typeface="Broadway" panose="04040905080B02020502" pitchFamily="82" charset="0"/>
            </a:endParaRPr>
          </a:p>
        </p:txBody>
      </p:sp>
      <p:sp>
        <p:nvSpPr>
          <p:cNvPr id="3" name="Content Placeholder 2"/>
          <p:cNvSpPr>
            <a:spLocks noGrp="1"/>
          </p:cNvSpPr>
          <p:nvPr>
            <p:ph idx="1"/>
          </p:nvPr>
        </p:nvSpPr>
        <p:spPr>
          <a:xfrm>
            <a:off x="818712" y="2446731"/>
            <a:ext cx="10554574" cy="3636511"/>
          </a:xfrm>
        </p:spPr>
        <p:txBody>
          <a:bodyPr>
            <a:normAutofit fontScale="77500" lnSpcReduction="20000"/>
          </a:bodyPr>
          <a:lstStyle/>
          <a:p>
            <a:pPr marL="0" indent="0" algn="ctr">
              <a:buNone/>
            </a:pPr>
            <a:r>
              <a:rPr lang="en-US" sz="2100" b="1" dirty="0" smtClean="0">
                <a:latin typeface="Georgia" panose="02040502050405020303" pitchFamily="18" charset="0"/>
              </a:rPr>
              <a:t>Here are the steps to enrollment along with contact numbers should you need assistance with any step</a:t>
            </a:r>
          </a:p>
          <a:p>
            <a:r>
              <a:rPr lang="en-US" sz="2100" b="1" dirty="0" smtClean="0">
                <a:latin typeface="Georgia" panose="02040502050405020303" pitchFamily="18" charset="0"/>
              </a:rPr>
              <a:t>Step ONE</a:t>
            </a:r>
            <a:r>
              <a:rPr lang="en-US" sz="2100" dirty="0" smtClean="0">
                <a:latin typeface="Georgia" panose="02040502050405020303" pitchFamily="18" charset="0"/>
              </a:rPr>
              <a:t>: Apply for Admission Online </a:t>
            </a:r>
            <a:r>
              <a:rPr lang="en-US" sz="2100" dirty="0" smtClean="0">
                <a:solidFill>
                  <a:srgbClr val="FFFF00"/>
                </a:solidFill>
                <a:latin typeface="Georgia" panose="02040502050405020303" pitchFamily="18" charset="0"/>
              </a:rPr>
              <a:t>(call 760-245-4271 ext. 2453 or 2826)</a:t>
            </a:r>
          </a:p>
          <a:p>
            <a:r>
              <a:rPr lang="en-US" sz="2100" b="1" dirty="0" smtClean="0">
                <a:latin typeface="Georgia" panose="02040502050405020303" pitchFamily="18" charset="0"/>
              </a:rPr>
              <a:t>Step TWO</a:t>
            </a:r>
            <a:r>
              <a:rPr lang="en-US" sz="2100" dirty="0" smtClean="0">
                <a:latin typeface="Georgia" panose="02040502050405020303" pitchFamily="18" charset="0"/>
              </a:rPr>
              <a:t>: Financial Aid  </a:t>
            </a:r>
            <a:r>
              <a:rPr lang="en-US" sz="2100" dirty="0" smtClean="0">
                <a:solidFill>
                  <a:srgbClr val="FFFF00"/>
                </a:solidFill>
                <a:latin typeface="Georgia" panose="02040502050405020303" pitchFamily="18" charset="0"/>
              </a:rPr>
              <a:t>(call 760-245-4271 ext. 2277 or 2453)</a:t>
            </a:r>
          </a:p>
          <a:p>
            <a:r>
              <a:rPr lang="en-US" sz="2100" b="1" dirty="0" smtClean="0">
                <a:latin typeface="Georgia" panose="02040502050405020303" pitchFamily="18" charset="0"/>
              </a:rPr>
              <a:t>Step THREE</a:t>
            </a:r>
            <a:r>
              <a:rPr lang="en-US" sz="2100" dirty="0" smtClean="0">
                <a:latin typeface="Georgia" panose="02040502050405020303" pitchFamily="18" charset="0"/>
              </a:rPr>
              <a:t>: Set Up </a:t>
            </a:r>
            <a:r>
              <a:rPr lang="en-US" sz="2100" dirty="0" err="1" smtClean="0">
                <a:latin typeface="Georgia" panose="02040502050405020303" pitchFamily="18" charset="0"/>
              </a:rPr>
              <a:t>WebAdvisor</a:t>
            </a:r>
            <a:r>
              <a:rPr lang="en-US" sz="2100" dirty="0" smtClean="0">
                <a:latin typeface="Georgia" panose="02040502050405020303" pitchFamily="18" charset="0"/>
              </a:rPr>
              <a:t> Account </a:t>
            </a:r>
            <a:r>
              <a:rPr lang="en-US" sz="2100" dirty="0" smtClean="0">
                <a:solidFill>
                  <a:srgbClr val="FFFF00"/>
                </a:solidFill>
                <a:latin typeface="Georgia" panose="02040502050405020303" pitchFamily="18" charset="0"/>
              </a:rPr>
              <a:t>(call 760-245-4271 ext. 2740 or 2453 or 2826)</a:t>
            </a:r>
          </a:p>
          <a:p>
            <a:r>
              <a:rPr lang="en-US" sz="2100" b="1" dirty="0" smtClean="0">
                <a:latin typeface="Georgia" panose="02040502050405020303" pitchFamily="18" charset="0"/>
              </a:rPr>
              <a:t>Step FOUR</a:t>
            </a:r>
            <a:r>
              <a:rPr lang="en-US" sz="2100" dirty="0" smtClean="0">
                <a:latin typeface="Georgia" panose="02040502050405020303" pitchFamily="18" charset="0"/>
              </a:rPr>
              <a:t>: Student Orientation </a:t>
            </a:r>
            <a:r>
              <a:rPr lang="en-US" sz="2100" dirty="0">
                <a:solidFill>
                  <a:srgbClr val="FFFF00"/>
                </a:solidFill>
                <a:latin typeface="Georgia" panose="02040502050405020303" pitchFamily="18" charset="0"/>
              </a:rPr>
              <a:t>(call 760-245-4271 ext. 2740 or 2453 or 2826)</a:t>
            </a:r>
          </a:p>
          <a:p>
            <a:r>
              <a:rPr lang="en-US" sz="2100" b="1" dirty="0" smtClean="0">
                <a:latin typeface="Georgia" panose="02040502050405020303" pitchFamily="18" charset="0"/>
              </a:rPr>
              <a:t>Step FIVE</a:t>
            </a:r>
            <a:r>
              <a:rPr lang="en-US" sz="2100" dirty="0" smtClean="0">
                <a:latin typeface="Georgia" panose="02040502050405020303" pitchFamily="18" charset="0"/>
              </a:rPr>
              <a:t>: Complete Placement Survey </a:t>
            </a:r>
            <a:r>
              <a:rPr lang="en-US" sz="2100" dirty="0">
                <a:solidFill>
                  <a:srgbClr val="FFFF00"/>
                </a:solidFill>
                <a:latin typeface="Georgia" panose="02040502050405020303" pitchFamily="18" charset="0"/>
              </a:rPr>
              <a:t>(call 760-245-4271 ext. or 2752 or 2453)</a:t>
            </a:r>
          </a:p>
          <a:p>
            <a:r>
              <a:rPr lang="en-US" sz="2100" b="1" dirty="0" smtClean="0">
                <a:latin typeface="Georgia" panose="02040502050405020303" pitchFamily="18" charset="0"/>
              </a:rPr>
              <a:t>Step SIX</a:t>
            </a:r>
            <a:r>
              <a:rPr lang="en-US" sz="2100" dirty="0" smtClean="0">
                <a:latin typeface="Georgia" panose="02040502050405020303" pitchFamily="18" charset="0"/>
              </a:rPr>
              <a:t>: Advisement ( </a:t>
            </a:r>
            <a:r>
              <a:rPr lang="en-US" sz="2100" i="1" dirty="0" smtClean="0">
                <a:latin typeface="Georgia" panose="02040502050405020303" pitchFamily="18" charset="0"/>
              </a:rPr>
              <a:t>Educational Plan</a:t>
            </a:r>
            <a:r>
              <a:rPr lang="en-US" sz="2100" dirty="0" smtClean="0">
                <a:latin typeface="Georgia" panose="02040502050405020303" pitchFamily="18" charset="0"/>
              </a:rPr>
              <a:t> ) </a:t>
            </a:r>
            <a:r>
              <a:rPr lang="en-US" sz="2100" dirty="0">
                <a:solidFill>
                  <a:srgbClr val="FFFF00"/>
                </a:solidFill>
                <a:latin typeface="Georgia" panose="02040502050405020303" pitchFamily="18" charset="0"/>
              </a:rPr>
              <a:t>(call 760-245-4271 </a:t>
            </a:r>
            <a:r>
              <a:rPr lang="en-US" sz="2100" dirty="0" err="1">
                <a:solidFill>
                  <a:srgbClr val="FFFF00"/>
                </a:solidFill>
                <a:latin typeface="Georgia" panose="02040502050405020303" pitchFamily="18" charset="0"/>
              </a:rPr>
              <a:t>ext</a:t>
            </a:r>
            <a:r>
              <a:rPr lang="en-US" sz="2100" dirty="0">
                <a:solidFill>
                  <a:srgbClr val="FFFF00"/>
                </a:solidFill>
                <a:latin typeface="Georgia" panose="02040502050405020303" pitchFamily="18" charset="0"/>
              </a:rPr>
              <a:t> 2296 or 2531)</a:t>
            </a:r>
          </a:p>
          <a:p>
            <a:r>
              <a:rPr lang="en-US" sz="2100" b="1" dirty="0" smtClean="0">
                <a:latin typeface="Georgia" panose="02040502050405020303" pitchFamily="18" charset="0"/>
              </a:rPr>
              <a:t>Step SEVEN</a:t>
            </a:r>
            <a:r>
              <a:rPr lang="en-US" sz="2100" dirty="0" smtClean="0">
                <a:latin typeface="Georgia" panose="02040502050405020303" pitchFamily="18" charset="0"/>
              </a:rPr>
              <a:t>: Register For Classes </a:t>
            </a:r>
            <a:r>
              <a:rPr lang="en-US" sz="2100" dirty="0">
                <a:solidFill>
                  <a:srgbClr val="FFFF00"/>
                </a:solidFill>
                <a:latin typeface="Georgia" panose="02040502050405020303" pitchFamily="18" charset="0"/>
              </a:rPr>
              <a:t>(call 760-245-4271 ext. 2740 or 2453 or 2826)</a:t>
            </a:r>
          </a:p>
          <a:p>
            <a:r>
              <a:rPr lang="en-US" sz="2100" b="1" dirty="0" smtClean="0">
                <a:latin typeface="Georgia" panose="02040502050405020303" pitchFamily="18" charset="0"/>
              </a:rPr>
              <a:t>Step EIGHT</a:t>
            </a:r>
            <a:r>
              <a:rPr lang="en-US" sz="2100" dirty="0" smtClean="0">
                <a:latin typeface="Georgia" panose="02040502050405020303" pitchFamily="18" charset="0"/>
              </a:rPr>
              <a:t>: Pay Fees &amp; Get Student ID Card </a:t>
            </a:r>
            <a:r>
              <a:rPr lang="en-US" sz="2100" dirty="0" smtClean="0">
                <a:solidFill>
                  <a:srgbClr val="FFFF00"/>
                </a:solidFill>
                <a:latin typeface="Georgia" panose="02040502050405020303" pitchFamily="18" charset="0"/>
              </a:rPr>
              <a:t>(</a:t>
            </a:r>
            <a:r>
              <a:rPr lang="en-US" sz="2100" dirty="0">
                <a:solidFill>
                  <a:srgbClr val="FFFF00"/>
                </a:solidFill>
                <a:latin typeface="Georgia" panose="02040502050405020303" pitchFamily="18" charset="0"/>
              </a:rPr>
              <a:t>call 760-245-4271 ext. 2370 for fees </a:t>
            </a:r>
            <a:r>
              <a:rPr lang="en-US" sz="2100" dirty="0" smtClean="0">
                <a:solidFill>
                  <a:srgbClr val="FFFF00"/>
                </a:solidFill>
                <a:latin typeface="Georgia" panose="02040502050405020303" pitchFamily="18" charset="0"/>
              </a:rPr>
              <a:t>and</a:t>
            </a:r>
          </a:p>
          <a:p>
            <a:pPr marL="0" indent="0">
              <a:buNone/>
            </a:pPr>
            <a:r>
              <a:rPr lang="en-US" sz="2100" dirty="0" smtClean="0">
                <a:solidFill>
                  <a:srgbClr val="FFFF00"/>
                </a:solidFill>
                <a:latin typeface="Georgia" panose="02040502050405020303" pitchFamily="18" charset="0"/>
              </a:rPr>
              <a:t> </a:t>
            </a:r>
            <a:r>
              <a:rPr lang="en-US" sz="2100" dirty="0">
                <a:solidFill>
                  <a:srgbClr val="FFFF00"/>
                </a:solidFill>
                <a:latin typeface="Georgia" panose="02040502050405020303" pitchFamily="18" charset="0"/>
              </a:rPr>
              <a:t>2278 for student ID)</a:t>
            </a:r>
          </a:p>
          <a:p>
            <a:endParaRPr lang="en-US" sz="2000" dirty="0"/>
          </a:p>
        </p:txBody>
      </p:sp>
    </p:spTree>
    <p:extLst>
      <p:ext uri="{BB962C8B-B14F-4D97-AF65-F5344CB8AC3E}">
        <p14:creationId xmlns:p14="http://schemas.microsoft.com/office/powerpoint/2010/main" val="21402175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12" y="413937"/>
            <a:ext cx="10571998" cy="970450"/>
          </a:xfrm>
        </p:spPr>
        <p:txBody>
          <a:bodyPr/>
          <a:lstStyle/>
          <a:p>
            <a:pPr algn="ctr"/>
            <a:r>
              <a:rPr lang="en-US" sz="4400" dirty="0" smtClean="0">
                <a:latin typeface="Broadway" panose="04040905080B02020502" pitchFamily="82" charset="0"/>
              </a:rPr>
              <a:t>I received the welcome email but I do not know what my password is? </a:t>
            </a:r>
            <a:endParaRPr lang="en-US" sz="4400" dirty="0">
              <a:latin typeface="Broadway" panose="04040905080B02020502" pitchFamily="82" charset="0"/>
            </a:endParaRPr>
          </a:p>
        </p:txBody>
      </p:sp>
      <p:sp>
        <p:nvSpPr>
          <p:cNvPr id="3" name="Content Placeholder 2"/>
          <p:cNvSpPr>
            <a:spLocks noGrp="1"/>
          </p:cNvSpPr>
          <p:nvPr>
            <p:ph idx="1"/>
          </p:nvPr>
        </p:nvSpPr>
        <p:spPr/>
        <p:txBody>
          <a:bodyPr>
            <a:normAutofit fontScale="92500" lnSpcReduction="10000"/>
          </a:bodyPr>
          <a:lstStyle/>
          <a:p>
            <a:r>
              <a:rPr lang="en-US" sz="2800" dirty="0" smtClean="0">
                <a:latin typeface="Georgia" panose="02040502050405020303" pitchFamily="18" charset="0"/>
              </a:rPr>
              <a:t>Your password for Webadvisor, Canvas, </a:t>
            </a:r>
            <a:r>
              <a:rPr lang="en-US" sz="2800" dirty="0">
                <a:latin typeface="Georgia" panose="02040502050405020303" pitchFamily="18" charset="0"/>
              </a:rPr>
              <a:t>S</a:t>
            </a:r>
            <a:r>
              <a:rPr lang="en-US" sz="2800" dirty="0" smtClean="0">
                <a:latin typeface="Georgia" panose="02040502050405020303" pitchFamily="18" charset="0"/>
              </a:rPr>
              <a:t>tudent </a:t>
            </a:r>
            <a:r>
              <a:rPr lang="en-US" sz="2800" dirty="0">
                <a:latin typeface="Georgia" panose="02040502050405020303" pitchFamily="18" charset="0"/>
              </a:rPr>
              <a:t>E</a:t>
            </a:r>
            <a:r>
              <a:rPr lang="en-US" sz="2800" dirty="0" smtClean="0">
                <a:latin typeface="Georgia" panose="02040502050405020303" pitchFamily="18" charset="0"/>
              </a:rPr>
              <a:t>mail, Navigate and the Library login is your birthday in the following format </a:t>
            </a:r>
            <a:r>
              <a:rPr lang="en-US" sz="2800" u="sng" dirty="0" err="1" smtClean="0">
                <a:latin typeface="Georgia" panose="02040502050405020303" pitchFamily="18" charset="0"/>
              </a:rPr>
              <a:t>Mmddyyyy</a:t>
            </a:r>
            <a:r>
              <a:rPr lang="en-US" sz="2800" u="sng" dirty="0" smtClean="0">
                <a:latin typeface="Georgia" panose="02040502050405020303" pitchFamily="18" charset="0"/>
              </a:rPr>
              <a:t> (i.e. Jun011995)</a:t>
            </a:r>
          </a:p>
          <a:p>
            <a:r>
              <a:rPr lang="en-US" sz="2800" dirty="0" smtClean="0">
                <a:latin typeface="Georgia" panose="02040502050405020303" pitchFamily="18" charset="0"/>
              </a:rPr>
              <a:t>If you need assistance you can contact the helpdesk at                    </a:t>
            </a:r>
            <a:r>
              <a:rPr lang="en-US" sz="2800" dirty="0" smtClean="0">
                <a:solidFill>
                  <a:srgbClr val="FFFF00"/>
                </a:solidFill>
                <a:latin typeface="Georgia" panose="02040502050405020303" pitchFamily="18" charset="0"/>
              </a:rPr>
              <a:t>760-245-4271 ext. 2740</a:t>
            </a:r>
          </a:p>
          <a:p>
            <a:pPr marL="0" indent="0" algn="ctr">
              <a:buNone/>
            </a:pPr>
            <a:r>
              <a:rPr lang="en-US" sz="2800" dirty="0" smtClean="0">
                <a:solidFill>
                  <a:srgbClr val="FF0000"/>
                </a:solidFill>
                <a:latin typeface="Georgia" panose="02040502050405020303" pitchFamily="18" charset="0"/>
              </a:rPr>
              <a:t>*When signing in please remember that your username is all lowercase and only the first letter in your password is capitalized. Also you will need to use either google chrome or Firefox web browsers when accessing the above portals*</a:t>
            </a:r>
            <a:endParaRPr lang="en-US" sz="2800" dirty="0">
              <a:solidFill>
                <a:srgbClr val="FF0000"/>
              </a:solidFill>
              <a:latin typeface="Georgia" panose="02040502050405020303" pitchFamily="18" charset="0"/>
            </a:endParaRPr>
          </a:p>
        </p:txBody>
      </p:sp>
    </p:spTree>
    <p:extLst>
      <p:ext uri="{BB962C8B-B14F-4D97-AF65-F5344CB8AC3E}">
        <p14:creationId xmlns:p14="http://schemas.microsoft.com/office/powerpoint/2010/main" val="4602565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942" y="688257"/>
            <a:ext cx="10571998" cy="970450"/>
          </a:xfrm>
        </p:spPr>
        <p:txBody>
          <a:bodyPr/>
          <a:lstStyle/>
          <a:p>
            <a:pPr algn="ctr"/>
            <a:r>
              <a:rPr lang="en-US" sz="5400" dirty="0" smtClean="0">
                <a:latin typeface="Broadway" panose="04040905080B02020502" pitchFamily="82" charset="0"/>
              </a:rPr>
              <a:t>How do I setup my Webadvisor?</a:t>
            </a:r>
            <a:endParaRPr lang="en-US" sz="5400" dirty="0">
              <a:latin typeface="Broadway" panose="04040905080B02020502" pitchFamily="82" charset="0"/>
            </a:endParaRPr>
          </a:p>
        </p:txBody>
      </p:sp>
      <p:sp>
        <p:nvSpPr>
          <p:cNvPr id="3" name="Content Placeholder 2"/>
          <p:cNvSpPr>
            <a:spLocks noGrp="1"/>
          </p:cNvSpPr>
          <p:nvPr>
            <p:ph idx="1"/>
          </p:nvPr>
        </p:nvSpPr>
        <p:spPr>
          <a:xfrm>
            <a:off x="818712" y="2430105"/>
            <a:ext cx="10554574" cy="3636511"/>
          </a:xfrm>
        </p:spPr>
        <p:txBody>
          <a:bodyPr>
            <a:noAutofit/>
          </a:bodyPr>
          <a:lstStyle/>
          <a:p>
            <a:r>
              <a:rPr lang="en-US" sz="2400" dirty="0" smtClean="0">
                <a:latin typeface="Georgia" panose="02040502050405020303" pitchFamily="18" charset="0"/>
              </a:rPr>
              <a:t>Go to the main school website at </a:t>
            </a:r>
            <a:r>
              <a:rPr lang="en-US" sz="2400" dirty="0" smtClean="0">
                <a:latin typeface="Georgia" panose="02040502050405020303" pitchFamily="18" charset="0"/>
                <a:hlinkClick r:id="rId2"/>
              </a:rPr>
              <a:t>www.vvc.edu</a:t>
            </a:r>
            <a:r>
              <a:rPr lang="en-US" sz="2400" dirty="0" smtClean="0">
                <a:latin typeface="Georgia" panose="02040502050405020303" pitchFamily="18" charset="0"/>
              </a:rPr>
              <a:t> and click Webadvisor on the top right hand side.</a:t>
            </a:r>
          </a:p>
          <a:p>
            <a:r>
              <a:rPr lang="en-US" sz="2400" dirty="0" smtClean="0">
                <a:latin typeface="Georgia" panose="02040502050405020303" pitchFamily="18" charset="0"/>
              </a:rPr>
              <a:t>Click “login” at the top right hand side. Your username is what was sent to you in the welcome email and the password is your default password of your birthday </a:t>
            </a:r>
            <a:r>
              <a:rPr lang="en-US" sz="2400" dirty="0">
                <a:latin typeface="Georgia" panose="02040502050405020303" pitchFamily="18" charset="0"/>
              </a:rPr>
              <a:t>(i.e. Jun011995)</a:t>
            </a:r>
          </a:p>
          <a:p>
            <a:r>
              <a:rPr lang="en-US" sz="2400" dirty="0" smtClean="0">
                <a:latin typeface="Georgia" panose="02040502050405020303" pitchFamily="18" charset="0"/>
              </a:rPr>
              <a:t>Click the blue rectangle that says “students” and you will see your main Webadvisor page. </a:t>
            </a:r>
            <a:endParaRPr lang="en-US" sz="2400" dirty="0">
              <a:latin typeface="Georgia" panose="02040502050405020303" pitchFamily="18" charset="0"/>
            </a:endParaRPr>
          </a:p>
          <a:p>
            <a:r>
              <a:rPr lang="en-US" sz="2400" dirty="0" smtClean="0">
                <a:latin typeface="Georgia" panose="02040502050405020303" pitchFamily="18" charset="0"/>
              </a:rPr>
              <a:t>This is where you can check your financial aid status and pay your student fees as well as complete your placement survey (formally known as the assessment test) and your online orientation. </a:t>
            </a:r>
            <a:endParaRPr lang="en-US" sz="2400" dirty="0">
              <a:latin typeface="Georgia" panose="02040502050405020303" pitchFamily="18" charset="0"/>
            </a:endParaRPr>
          </a:p>
        </p:txBody>
      </p:sp>
    </p:spTree>
    <p:extLst>
      <p:ext uri="{BB962C8B-B14F-4D97-AF65-F5344CB8AC3E}">
        <p14:creationId xmlns:p14="http://schemas.microsoft.com/office/powerpoint/2010/main" val="34710721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1460</TotalTime>
  <Words>2149</Words>
  <Application>Microsoft Office PowerPoint</Application>
  <PresentationFormat>Widescreen</PresentationFormat>
  <Paragraphs>162</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 Black</vt:lpstr>
      <vt:lpstr>Broadway</vt:lpstr>
      <vt:lpstr>Century Gothic</vt:lpstr>
      <vt:lpstr>Georgia</vt:lpstr>
      <vt:lpstr>Wingdings 2</vt:lpstr>
      <vt:lpstr>Quotable</vt:lpstr>
      <vt:lpstr> Most Frequently Asked Questions</vt:lpstr>
      <vt:lpstr>When do classes start?</vt:lpstr>
      <vt:lpstr>How do I get started at VVC?</vt:lpstr>
      <vt:lpstr>How do I get started at VVC Cont.</vt:lpstr>
      <vt:lpstr>Do I need anything to complete the application?</vt:lpstr>
      <vt:lpstr>I tried to apply and it says that I already have an account. What do I do?</vt:lpstr>
      <vt:lpstr>I have applied, what are my next steps?</vt:lpstr>
      <vt:lpstr>I received the welcome email but I do not know what my password is? </vt:lpstr>
      <vt:lpstr>How do I setup my Webadvisor?</vt:lpstr>
      <vt:lpstr>How do I setup my Webadvisor cont.</vt:lpstr>
      <vt:lpstr>How do I access my student email?</vt:lpstr>
      <vt:lpstr>How do I apply for financial aid?</vt:lpstr>
      <vt:lpstr>How do I apply for financial aid cont.</vt:lpstr>
      <vt:lpstr>Common FAFSA questions</vt:lpstr>
      <vt:lpstr>How can I check what financial aid I am receiving?</vt:lpstr>
      <vt:lpstr>How can I check what financial aid I am receiving cont.</vt:lpstr>
      <vt:lpstr>What is the Pell Grant and the CCPG?</vt:lpstr>
      <vt:lpstr>How do I complete my placement survey and online orientation?</vt:lpstr>
      <vt:lpstr>How do I complete my placement survey and online orientation cont.</vt:lpstr>
      <vt:lpstr>How do I setup an appointment to see a counselor?</vt:lpstr>
      <vt:lpstr>How do I register for classes?</vt:lpstr>
      <vt:lpstr>How do I register for classes cont.</vt:lpstr>
      <vt:lpstr>What and how do I access Canvas?</vt:lpstr>
      <vt:lpstr>What and how do I access Canvas cont.</vt:lpstr>
      <vt:lpstr>How do I get my student ID?</vt:lpstr>
      <vt:lpstr>Helpful numbers</vt:lpstr>
      <vt:lpstr>Helpful Websites</vt:lpstr>
    </vt:vector>
  </TitlesOfParts>
  <Company>Victor Valley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Most Frequently Asked Questions</dc:title>
  <dc:creator>Hazina Williams</dc:creator>
  <cp:lastModifiedBy>Karen Engelsen</cp:lastModifiedBy>
  <cp:revision>80</cp:revision>
  <dcterms:created xsi:type="dcterms:W3CDTF">2020-07-27T15:28:42Z</dcterms:created>
  <dcterms:modified xsi:type="dcterms:W3CDTF">2020-08-18T16:38:28Z</dcterms:modified>
</cp:coreProperties>
</file>