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2"/>
  </p:sldMasterIdLst>
  <p:notesMasterIdLst>
    <p:notesMasterId r:id="rId29"/>
  </p:notesMasterIdLst>
  <p:handoutMasterIdLst>
    <p:handoutMasterId r:id="rId30"/>
  </p:handoutMasterIdLst>
  <p:sldIdLst>
    <p:sldId id="265" r:id="rId3"/>
    <p:sldId id="271" r:id="rId4"/>
    <p:sldId id="310" r:id="rId5"/>
    <p:sldId id="305" r:id="rId6"/>
    <p:sldId id="306" r:id="rId7"/>
    <p:sldId id="308" r:id="rId8"/>
    <p:sldId id="317" r:id="rId9"/>
    <p:sldId id="320" r:id="rId10"/>
    <p:sldId id="311" r:id="rId11"/>
    <p:sldId id="270" r:id="rId12"/>
    <p:sldId id="295" r:id="rId13"/>
    <p:sldId id="283" r:id="rId14"/>
    <p:sldId id="281" r:id="rId15"/>
    <p:sldId id="272" r:id="rId16"/>
    <p:sldId id="274" r:id="rId17"/>
    <p:sldId id="275" r:id="rId18"/>
    <p:sldId id="314" r:id="rId19"/>
    <p:sldId id="300" r:id="rId20"/>
    <p:sldId id="319" r:id="rId21"/>
    <p:sldId id="312" r:id="rId22"/>
    <p:sldId id="304" r:id="rId23"/>
    <p:sldId id="316" r:id="rId24"/>
    <p:sldId id="313" r:id="rId25"/>
    <p:sldId id="301" r:id="rId26"/>
    <p:sldId id="318" r:id="rId27"/>
    <p:sldId id="309" r:id="rId28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444" autoAdjust="0"/>
    <p:restoredTop sz="84901" autoAdjust="0"/>
  </p:normalViewPr>
  <p:slideViewPr>
    <p:cSldViewPr snapToGrid="0" showGuides="1">
      <p:cViewPr varScale="1">
        <p:scale>
          <a:sx n="98" d="100"/>
          <a:sy n="98" d="100"/>
        </p:scale>
        <p:origin x="474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232"/>
    </p:cViewPr>
  </p:sorterViewPr>
  <p:notesViewPr>
    <p:cSldViewPr snapToGrid="0" showGuides="1">
      <p:cViewPr varScale="1">
        <p:scale>
          <a:sx n="79" d="100"/>
          <a:sy n="79" d="100"/>
        </p:scale>
        <p:origin x="23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4"/>
            <a:ext cx="3043344" cy="467071"/>
          </a:xfrm>
          <a:prstGeom prst="rect">
            <a:avLst/>
          </a:prstGeom>
        </p:spPr>
        <p:txBody>
          <a:bodyPr vert="horz" lIns="92866" tIns="46434" rIns="92866" bIns="4643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4" y="4"/>
            <a:ext cx="3043344" cy="467071"/>
          </a:xfrm>
          <a:prstGeom prst="rect">
            <a:avLst/>
          </a:prstGeom>
        </p:spPr>
        <p:txBody>
          <a:bodyPr vert="horz" lIns="92866" tIns="46434" rIns="92866" bIns="46434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t>9/14/2021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8842031"/>
            <a:ext cx="3043344" cy="467070"/>
          </a:xfrm>
          <a:prstGeom prst="rect">
            <a:avLst/>
          </a:prstGeom>
        </p:spPr>
        <p:txBody>
          <a:bodyPr vert="horz" lIns="92866" tIns="46434" rIns="92866" bIns="4643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4" y="8842031"/>
            <a:ext cx="3043344" cy="467070"/>
          </a:xfrm>
          <a:prstGeom prst="rect">
            <a:avLst/>
          </a:prstGeom>
        </p:spPr>
        <p:txBody>
          <a:bodyPr vert="horz" lIns="92866" tIns="46434" rIns="92866" bIns="46434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4"/>
            <a:ext cx="3043344" cy="467071"/>
          </a:xfrm>
          <a:prstGeom prst="rect">
            <a:avLst/>
          </a:prstGeom>
        </p:spPr>
        <p:txBody>
          <a:bodyPr vert="horz" lIns="92866" tIns="46434" rIns="92866" bIns="4643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4" y="4"/>
            <a:ext cx="3043344" cy="467071"/>
          </a:xfrm>
          <a:prstGeom prst="rect">
            <a:avLst/>
          </a:prstGeom>
        </p:spPr>
        <p:txBody>
          <a:bodyPr vert="horz" lIns="92866" tIns="46434" rIns="92866" bIns="46434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t>9/14/2021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2050"/>
            <a:ext cx="5584825" cy="31416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66" tIns="46434" rIns="92866" bIns="4643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1" y="4480009"/>
            <a:ext cx="5618480" cy="3665460"/>
          </a:xfrm>
          <a:prstGeom prst="rect">
            <a:avLst/>
          </a:prstGeom>
        </p:spPr>
        <p:txBody>
          <a:bodyPr vert="horz" lIns="92866" tIns="46434" rIns="92866" bIns="4643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42031"/>
            <a:ext cx="3043344" cy="467070"/>
          </a:xfrm>
          <a:prstGeom prst="rect">
            <a:avLst/>
          </a:prstGeom>
        </p:spPr>
        <p:txBody>
          <a:bodyPr vert="horz" lIns="92866" tIns="46434" rIns="92866" bIns="4643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4" y="8842031"/>
            <a:ext cx="3043344" cy="467070"/>
          </a:xfrm>
          <a:prstGeom prst="rect">
            <a:avLst/>
          </a:prstGeom>
        </p:spPr>
        <p:txBody>
          <a:bodyPr vert="horz" lIns="92866" tIns="46434" rIns="92866" bIns="46434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900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0444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1638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8414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006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Needs to be updates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8019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Needs to be updated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150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8989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46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61988" y="1125538"/>
            <a:ext cx="5418137" cy="3048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2540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647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6684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4653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7468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544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492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906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904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36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002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t>9/14/2021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18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t>9/14/2021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416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t>9/14/2021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6208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t>9/14/2021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959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t>9/14/2021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806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t>9/14/2021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801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t>9/14/2021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264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09600"/>
            <a:ext cx="9144000" cy="2387600"/>
          </a:xfrm>
        </p:spPr>
        <p:txBody>
          <a:bodyPr>
            <a:normAutofit/>
          </a:bodyPr>
          <a:lstStyle/>
          <a:p>
            <a:r>
              <a:rPr lang="en-US" b="1" dirty="0" smtClean="0"/>
              <a:t>Victor Valley Community College District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56300" y="3856038"/>
            <a:ext cx="4800600" cy="165576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FY 2021 - 2022</a:t>
            </a:r>
            <a:endParaRPr lang="en-US" sz="4000" b="1" dirty="0"/>
          </a:p>
          <a:p>
            <a:r>
              <a:rPr lang="en-US" sz="4000" b="1" dirty="0" smtClean="0"/>
              <a:t>Final Budget</a:t>
            </a:r>
          </a:p>
          <a:p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1030" name="Picture 6" descr="https://www.higheredjobs.com/images/AccountImages/7153_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8700" y="3488531"/>
            <a:ext cx="2619375" cy="2619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7617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19061"/>
            <a:ext cx="10515600" cy="1325563"/>
          </a:xfrm>
          <a:noFill/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Impact of Adopted State Budget (June 2021)</a:t>
            </a:r>
            <a:br>
              <a:rPr lang="en-US" b="1" dirty="0" smtClean="0"/>
            </a:br>
            <a:r>
              <a:rPr lang="en-US" b="1" dirty="0" smtClean="0"/>
              <a:t>- Categorical -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3700" y="1562100"/>
            <a:ext cx="11410950" cy="5280024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dirty="0"/>
              <a:t>COLA – </a:t>
            </a:r>
            <a:r>
              <a:rPr lang="en-US" dirty="0" smtClean="0"/>
              <a:t>1.7%</a:t>
            </a:r>
          </a:p>
          <a:p>
            <a:r>
              <a:rPr lang="en-US" dirty="0" smtClean="0"/>
              <a:t>Retention &amp; Enrollment - $100 million, One-time funding</a:t>
            </a:r>
            <a:endParaRPr lang="en-US" dirty="0"/>
          </a:p>
          <a:p>
            <a:r>
              <a:rPr lang="en-US" dirty="0" smtClean="0"/>
              <a:t>Deferred Maintenance &amp; Instructional Equipment – $511 million</a:t>
            </a:r>
          </a:p>
          <a:p>
            <a:r>
              <a:rPr lang="en-US" dirty="0" smtClean="0"/>
              <a:t>Student Equity &amp; Achievement program – 5% increase, $499 million</a:t>
            </a:r>
          </a:p>
          <a:p>
            <a:r>
              <a:rPr lang="en-US" dirty="0" smtClean="0"/>
              <a:t>Strong Workforce program - 17.1% base adjustment, $290 million</a:t>
            </a:r>
          </a:p>
          <a:p>
            <a:r>
              <a:rPr lang="en-US" dirty="0" smtClean="0"/>
              <a:t>Student Success Completion Grant Program – 2.3% increase, $163 million</a:t>
            </a:r>
            <a:endParaRPr lang="en-US" dirty="0"/>
          </a:p>
          <a:p>
            <a:r>
              <a:rPr lang="en-US" dirty="0" smtClean="0"/>
              <a:t>California College Promise Program – 11% reduction, $73 million</a:t>
            </a:r>
          </a:p>
          <a:p>
            <a:r>
              <a:rPr lang="en-US" dirty="0" smtClean="0"/>
              <a:t>Apprenticeship – 38% increase, $60 million </a:t>
            </a:r>
          </a:p>
        </p:txBody>
      </p:sp>
    </p:spTree>
    <p:extLst>
      <p:ext uri="{BB962C8B-B14F-4D97-AF65-F5344CB8AC3E}">
        <p14:creationId xmlns:p14="http://schemas.microsoft.com/office/powerpoint/2010/main" val="2286601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119061"/>
            <a:ext cx="10515600" cy="1325563"/>
          </a:xfrm>
          <a:noFill/>
        </p:spPr>
        <p:txBody>
          <a:bodyPr/>
          <a:lstStyle/>
          <a:p>
            <a:pPr algn="ctr"/>
            <a:r>
              <a:rPr lang="en-US" b="1" dirty="0" smtClean="0"/>
              <a:t>Impact of Adopted State Budget (June 2021)</a:t>
            </a:r>
            <a:br>
              <a:rPr lang="en-US" b="1" dirty="0" smtClean="0"/>
            </a:br>
            <a:r>
              <a:rPr lang="en-US" b="1" dirty="0" smtClean="0"/>
              <a:t>- Categorical, Continued -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3700" y="1562100"/>
            <a:ext cx="11410950" cy="5280024"/>
          </a:xfrm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en-US" dirty="0" smtClean="0"/>
              <a:t>Basic Needs for Food Insecurity - $100 million, One-time</a:t>
            </a:r>
          </a:p>
          <a:p>
            <a:r>
              <a:rPr lang="en-US" dirty="0" err="1" smtClean="0"/>
              <a:t>NextUp</a:t>
            </a:r>
            <a:r>
              <a:rPr lang="en-US" dirty="0" smtClean="0"/>
              <a:t> - $20 million</a:t>
            </a:r>
          </a:p>
          <a:p>
            <a:r>
              <a:rPr lang="en-US" dirty="0" smtClean="0"/>
              <a:t>Full-time Faculty Hiring – 200% increase, $150 million</a:t>
            </a:r>
          </a:p>
          <a:p>
            <a:r>
              <a:rPr lang="en-US" dirty="0" smtClean="0"/>
              <a:t>Part-time Faculty Hiring – 819.7% increase, $112 million (90 million, One-time)</a:t>
            </a:r>
          </a:p>
          <a:p>
            <a:r>
              <a:rPr lang="en-US" dirty="0" smtClean="0"/>
              <a:t>Student Housing Program - $9 million</a:t>
            </a:r>
          </a:p>
          <a:p>
            <a:r>
              <a:rPr lang="en-US" dirty="0" smtClean="0"/>
              <a:t>Immigrant Legal Services - $10 million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95799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Impact of Adopted State Budget</a:t>
            </a:r>
            <a:br>
              <a:rPr lang="en-US" b="1" dirty="0" smtClean="0"/>
            </a:br>
            <a:r>
              <a:rPr lang="en-US" b="1" dirty="0" smtClean="0"/>
              <a:t>- Apportionment -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155824"/>
            <a:ext cx="10706100" cy="3978276"/>
          </a:xfrm>
        </p:spPr>
        <p:txBody>
          <a:bodyPr>
            <a:normAutofit/>
          </a:bodyPr>
          <a:lstStyle/>
          <a:p>
            <a:r>
              <a:rPr lang="en-US" dirty="0" smtClean="0"/>
              <a:t>Student Centered Funding Formula - $7.9 </a:t>
            </a:r>
            <a:r>
              <a:rPr lang="en-US" dirty="0"/>
              <a:t>b</a:t>
            </a:r>
            <a:r>
              <a:rPr lang="en-US" dirty="0" smtClean="0"/>
              <a:t>illion</a:t>
            </a:r>
          </a:p>
          <a:p>
            <a:r>
              <a:rPr lang="en-US" dirty="0" smtClean="0"/>
              <a:t>COLA – 5.70%</a:t>
            </a:r>
          </a:p>
          <a:p>
            <a:pPr lvl="1"/>
            <a:r>
              <a:rPr lang="en-US" dirty="0" smtClean="0"/>
              <a:t>Up from 0.00% in 2020-21</a:t>
            </a:r>
          </a:p>
          <a:p>
            <a:r>
              <a:rPr lang="en-US" dirty="0" smtClean="0"/>
              <a:t>2021 Deferrals budgeted to be paid off in full in July &amp; August 2021</a:t>
            </a:r>
          </a:p>
          <a:p>
            <a:pPr lvl="1"/>
            <a:r>
              <a:rPr lang="en-US" dirty="0" smtClean="0"/>
              <a:t>$1.4 billion</a:t>
            </a:r>
          </a:p>
          <a:p>
            <a:pPr lvl="1"/>
            <a:endParaRPr lang="en-US" b="1" dirty="0" smtClean="0"/>
          </a:p>
          <a:p>
            <a:pPr marL="457200" lvl="1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89221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en-US" b="1" dirty="0" smtClean="0"/>
              <a:t>Student Enrollment (FTES)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80056677"/>
              </p:ext>
            </p:extLst>
          </p:nvPr>
        </p:nvGraphicFramePr>
        <p:xfrm>
          <a:off x="1228824" y="2908300"/>
          <a:ext cx="5191582" cy="1083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3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60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60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6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603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603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6038">
                  <a:extLst>
                    <a:ext uri="{9D8B030D-6E8A-4147-A177-3AD203B41FA5}">
                      <a16:colId xmlns:a16="http://schemas.microsoft.com/office/drawing/2014/main" val="3216952531"/>
                    </a:ext>
                  </a:extLst>
                </a:gridCol>
              </a:tblGrid>
              <a:tr h="71310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3953" marR="5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 15/16</a:t>
                      </a:r>
                      <a:endParaRPr lang="en-US" dirty="0"/>
                    </a:p>
                  </a:txBody>
                  <a:tcPr marL="53953" marR="5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 16/17</a:t>
                      </a:r>
                      <a:endParaRPr lang="en-US" dirty="0"/>
                    </a:p>
                  </a:txBody>
                  <a:tcPr marL="53953" marR="5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 17/18</a:t>
                      </a:r>
                      <a:endParaRPr lang="en-US" dirty="0"/>
                    </a:p>
                  </a:txBody>
                  <a:tcPr marL="53953" marR="5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</a:t>
                      </a:r>
                    </a:p>
                    <a:p>
                      <a:pPr algn="ctr"/>
                      <a:r>
                        <a:rPr lang="en-US" dirty="0" smtClean="0"/>
                        <a:t>18/19</a:t>
                      </a:r>
                      <a:endParaRPr lang="en-US" dirty="0"/>
                    </a:p>
                  </a:txBody>
                  <a:tcPr marL="53953" marR="5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</a:t>
                      </a:r>
                    </a:p>
                    <a:p>
                      <a:pPr algn="ctr"/>
                      <a:r>
                        <a:rPr lang="en-US" dirty="0" smtClean="0"/>
                        <a:t>19/20</a:t>
                      </a:r>
                      <a:endParaRPr lang="en-US" dirty="0"/>
                    </a:p>
                  </a:txBody>
                  <a:tcPr marL="53953" marR="5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FY</a:t>
                      </a:r>
                    </a:p>
                    <a:p>
                      <a:pPr algn="ctr"/>
                      <a:r>
                        <a:rPr lang="en-US" dirty="0" smtClean="0"/>
                        <a:t>20/21</a:t>
                      </a:r>
                      <a:endParaRPr lang="en-US" dirty="0"/>
                    </a:p>
                  </a:txBody>
                  <a:tcPr marL="53953" marR="5395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FTES</a:t>
                      </a:r>
                      <a:endParaRPr lang="en-US" dirty="0"/>
                    </a:p>
                  </a:txBody>
                  <a:tcPr marL="53953" marR="5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9213</a:t>
                      </a:r>
                      <a:endParaRPr lang="en-US" dirty="0"/>
                    </a:p>
                  </a:txBody>
                  <a:tcPr marL="53953" marR="5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9475</a:t>
                      </a:r>
                      <a:endParaRPr lang="en-US" dirty="0"/>
                    </a:p>
                  </a:txBody>
                  <a:tcPr marL="53953" marR="5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9640</a:t>
                      </a:r>
                      <a:endParaRPr lang="en-US" dirty="0"/>
                    </a:p>
                  </a:txBody>
                  <a:tcPr marL="53953" marR="5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9190</a:t>
                      </a:r>
                      <a:endParaRPr lang="en-US" dirty="0"/>
                    </a:p>
                  </a:txBody>
                  <a:tcPr marL="53953" marR="5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9565</a:t>
                      </a:r>
                      <a:endParaRPr lang="en-US" dirty="0"/>
                    </a:p>
                  </a:txBody>
                  <a:tcPr marL="53953" marR="5395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7676*</a:t>
                      </a:r>
                      <a:endParaRPr lang="en-US" dirty="0"/>
                    </a:p>
                  </a:txBody>
                  <a:tcPr marL="53953" marR="5395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7609711" y="2243454"/>
            <a:ext cx="4252089" cy="278447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Issues to consider</a:t>
            </a:r>
          </a:p>
          <a:p>
            <a:pPr lvl="1"/>
            <a:r>
              <a:rPr lang="en-US" dirty="0" smtClean="0"/>
              <a:t>Changing economics</a:t>
            </a:r>
          </a:p>
          <a:p>
            <a:pPr lvl="1"/>
            <a:r>
              <a:rPr lang="en-US" dirty="0" smtClean="0"/>
              <a:t>Enrollment Management</a:t>
            </a:r>
          </a:p>
          <a:p>
            <a:pPr lvl="1"/>
            <a:r>
              <a:rPr lang="en-US" dirty="0" smtClean="0"/>
              <a:t>Stability Protection prevented a $2.4 million loss of revenue in 2021 </a:t>
            </a:r>
          </a:p>
          <a:p>
            <a:pPr lvl="1"/>
            <a:r>
              <a:rPr lang="en-US" dirty="0" smtClean="0"/>
              <a:t>FTES need to be recouped by 2022-23 or will impact 2023-24 Fiscal Year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228824" y="4541520"/>
            <a:ext cx="1727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*at P2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76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General Fund Assumptions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The District shall maintain legal compliance with the 50% law.</a:t>
            </a:r>
          </a:p>
          <a:p>
            <a:pPr lvl="0"/>
            <a:r>
              <a:rPr lang="en-US" dirty="0" smtClean="0"/>
              <a:t>The District will develop a budget with a minimum 10% ending fund balance (reserve).</a:t>
            </a:r>
          </a:p>
          <a:p>
            <a:pPr lvl="0"/>
            <a:r>
              <a:rPr lang="en-US" dirty="0" smtClean="0"/>
              <a:t>The Program Review, Planning, and Budget Development Process will guide the allocation of resources.</a:t>
            </a:r>
          </a:p>
          <a:p>
            <a:pPr lvl="0"/>
            <a:r>
              <a:rPr lang="en-US" dirty="0" smtClean="0"/>
              <a:t>Vacancies due to retirement or resignation will not automatically be filled.</a:t>
            </a:r>
          </a:p>
          <a:p>
            <a:r>
              <a:rPr lang="en-US" dirty="0" smtClean="0"/>
              <a:t>Based upon the State’s Adopted Budget, an Operating Budget has been prepared which includes estimated revenues and expenditures for 2021-22 fiscal year.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69200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en-US" b="1" dirty="0" smtClean="0"/>
              <a:t>Revenue Assumptions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30300" y="1879600"/>
            <a:ext cx="10223500" cy="429259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The </a:t>
            </a:r>
            <a:r>
              <a:rPr lang="en-US" dirty="0" smtClean="0"/>
              <a:t>2021-22 revenue projections are sufficient to cover projected expenses.</a:t>
            </a:r>
            <a:endParaRPr lang="en-US" dirty="0"/>
          </a:p>
          <a:p>
            <a:pPr lvl="0"/>
            <a:r>
              <a:rPr lang="en-US" dirty="0" smtClean="0"/>
              <a:t>Revenues projected from the Student Centered Funding Formula are projected at $7.9 billion system-wide. </a:t>
            </a:r>
          </a:p>
          <a:p>
            <a:pPr lvl="0"/>
            <a:r>
              <a:rPr lang="en-US" dirty="0" smtClean="0"/>
              <a:t>5.7% COLA</a:t>
            </a:r>
          </a:p>
        </p:txBody>
      </p:sp>
    </p:spTree>
    <p:extLst>
      <p:ext uri="{BB962C8B-B14F-4D97-AF65-F5344CB8AC3E}">
        <p14:creationId xmlns:p14="http://schemas.microsoft.com/office/powerpoint/2010/main" val="1749929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r>
              <a:rPr lang="en-US" b="1" dirty="0" smtClean="0"/>
              <a:t>Expense Assumptions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60875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Public Employee Retirement System (PERS) district contribution increased by 2.21% to 22.91%. This is an increase of about $56,000.</a:t>
            </a:r>
          </a:p>
          <a:p>
            <a:pPr lvl="0"/>
            <a:r>
              <a:rPr lang="en-US" dirty="0"/>
              <a:t>State Teachers Retirement System (STRS) increased by 0.77% to 16.92%. This is an increase of about $65,000.</a:t>
            </a:r>
          </a:p>
          <a:p>
            <a:pPr lvl="0"/>
            <a:r>
              <a:rPr lang="en-US" dirty="0"/>
              <a:t>Increase in health &amp; welfare premiums to the District are estimated at 6%, approximately $473,000. </a:t>
            </a:r>
          </a:p>
          <a:p>
            <a:pPr lvl="0"/>
            <a:r>
              <a:rPr lang="en-US" dirty="0"/>
              <a:t>Net savings from the Supplemental Early Retirement Program of </a:t>
            </a:r>
            <a:r>
              <a:rPr lang="en-US" dirty="0" smtClean="0">
                <a:solidFill>
                  <a:srgbClr val="00B050"/>
                </a:solidFill>
              </a:rPr>
              <a:t>$1,049,000</a:t>
            </a:r>
            <a:r>
              <a:rPr lang="en-US" dirty="0" smtClean="0"/>
              <a:t>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2620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Cautions and Concerns for 2021-22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Return to normal operations</a:t>
            </a:r>
          </a:p>
          <a:p>
            <a:pPr lvl="1"/>
            <a:r>
              <a:rPr lang="en-US" dirty="0" smtClean="0"/>
              <a:t>We will not continue to see the General Fund Savings that we experienced in 2020-21</a:t>
            </a:r>
          </a:p>
          <a:p>
            <a:r>
              <a:rPr lang="en-US" dirty="0" smtClean="0"/>
              <a:t>Revenue losses due to COVID-19 will continue to be covered using HEERF funds through 2022-23</a:t>
            </a:r>
          </a:p>
          <a:p>
            <a:pPr lvl="1"/>
            <a:r>
              <a:rPr lang="en-US" dirty="0" smtClean="0"/>
              <a:t>Exceeded $2.1 million in 2021</a:t>
            </a:r>
          </a:p>
          <a:p>
            <a:pPr lvl="1"/>
            <a:r>
              <a:rPr lang="en-US" dirty="0" smtClean="0"/>
              <a:t>Losses are due to campus closures and decreased enrollment</a:t>
            </a:r>
          </a:p>
          <a:p>
            <a:pPr lvl="1"/>
            <a:r>
              <a:rPr lang="en-US" dirty="0" smtClean="0"/>
              <a:t>We will need to recoup loss enrollment to stabilize revenue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383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"/>
          <p:cNvSpPr txBox="1"/>
          <p:nvPr/>
        </p:nvSpPr>
        <p:spPr>
          <a:xfrm>
            <a:off x="12218815" y="1610251"/>
            <a:ext cx="1271760" cy="264587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900" b="1"/>
              <a:t>6.11.2019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Unrestricted General Fund Adopted Budget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>
                <a:solidFill>
                  <a:srgbClr val="00B050"/>
                </a:solidFill>
              </a:rPr>
              <a:t>Scenario 1 – with Enrollment Recovered</a:t>
            </a:r>
            <a:endParaRPr lang="en-US" sz="2000" dirty="0">
              <a:solidFill>
                <a:srgbClr val="00B05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4436483"/>
              </p:ext>
            </p:extLst>
          </p:nvPr>
        </p:nvGraphicFramePr>
        <p:xfrm>
          <a:off x="194553" y="1610250"/>
          <a:ext cx="11517549" cy="50045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Worksheet" r:id="rId4" imgW="10467885" imgH="9506092" progId="Excel.Sheet.12">
                  <p:embed/>
                </p:oleObj>
              </mc:Choice>
              <mc:Fallback>
                <p:oleObj name="Worksheet" r:id="rId4" imgW="10467885" imgH="950609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4553" y="1610250"/>
                        <a:ext cx="11517549" cy="50045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8320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"/>
          <p:cNvSpPr txBox="1"/>
          <p:nvPr/>
        </p:nvSpPr>
        <p:spPr>
          <a:xfrm>
            <a:off x="12218815" y="1610251"/>
            <a:ext cx="1271760" cy="264587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900" b="1"/>
              <a:t>6.11.2019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Unrestricted General Fund Adopted Budget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dirty="0" smtClean="0">
                <a:solidFill>
                  <a:srgbClr val="FF0000"/>
                </a:solidFill>
              </a:rPr>
              <a:t>Scenario 1 – without Recovered Enrollment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7326831"/>
              </p:ext>
            </p:extLst>
          </p:nvPr>
        </p:nvGraphicFramePr>
        <p:xfrm>
          <a:off x="351817" y="1478604"/>
          <a:ext cx="11488366" cy="5155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Worksheet" r:id="rId4" imgW="10467885" imgH="9506092" progId="Excel.Sheet.12">
                  <p:embed/>
                </p:oleObj>
              </mc:Choice>
              <mc:Fallback>
                <p:oleObj name="Worksheet" r:id="rId4" imgW="10467885" imgH="950609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1817" y="1478604"/>
                        <a:ext cx="11488366" cy="51556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0381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0575"/>
          </a:xfrm>
        </p:spPr>
        <p:txBody>
          <a:bodyPr/>
          <a:lstStyle/>
          <a:p>
            <a:pPr algn="ctr"/>
            <a:r>
              <a:rPr lang="en-US" b="1" dirty="0" smtClean="0"/>
              <a:t>Economic Update</a:t>
            </a:r>
            <a:endParaRPr lang="en-US" b="1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4050" y="1550988"/>
            <a:ext cx="10883900" cy="5108575"/>
          </a:xfrm>
        </p:spPr>
        <p:txBody>
          <a:bodyPr>
            <a:normAutofit/>
          </a:bodyPr>
          <a:lstStyle/>
          <a:p>
            <a:r>
              <a:rPr lang="en-US" dirty="0" smtClean="0"/>
              <a:t>COVID-19 Pandemic has been disrupting our state and national economy since March 2020. The State’s enacted budget makes investments for relief and recovery.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The State of California projects total revenues of $203.6 billion and total reserves of $25.2 billion or 13% of General Fund expenditures.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This budget provides additional resources of $3.5 billion for the California Community Colleges apportionments and categorical programs.</a:t>
            </a: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3337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rgbClr val="C00000"/>
                </a:solidFill>
              </a:rPr>
              <a:t>Budget Overview of All Funds</a:t>
            </a:r>
            <a:r>
              <a:rPr lang="en-US" sz="6600" dirty="0" smtClean="0"/>
              <a:t/>
            </a:r>
            <a:br>
              <a:rPr lang="en-US" sz="6600" dirty="0" smtClean="0"/>
            </a:br>
            <a:endParaRPr lang="en-US" sz="6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392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6180544"/>
              </p:ext>
            </p:extLst>
          </p:nvPr>
        </p:nvGraphicFramePr>
        <p:xfrm>
          <a:off x="340468" y="226828"/>
          <a:ext cx="11391089" cy="6242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Worksheet" r:id="rId4" imgW="9477487" imgH="9410867" progId="Excel.Sheet.12">
                  <p:embed/>
                </p:oleObj>
              </mc:Choice>
              <mc:Fallback>
                <p:oleObj name="Worksheet" r:id="rId4" imgW="9477487" imgH="941086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0468" y="226828"/>
                        <a:ext cx="11391089" cy="62420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77346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4621" y="106089"/>
            <a:ext cx="7756634" cy="6492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65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COVID-19 Relief Funds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245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1722824"/>
              </p:ext>
            </p:extLst>
          </p:nvPr>
        </p:nvGraphicFramePr>
        <p:xfrm>
          <a:off x="3037668" y="188264"/>
          <a:ext cx="6152826" cy="6469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Worksheet" r:id="rId3" imgW="4257467" imgH="4476649" progId="Excel.Sheet.12">
                  <p:embed/>
                </p:oleObj>
              </mc:Choice>
              <mc:Fallback>
                <p:oleObj name="Worksheet" r:id="rId3" imgW="4257467" imgH="4476649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37668" y="188264"/>
                        <a:ext cx="6152826" cy="64694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25538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COVID-19 Relief Funds,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$8,332,780 </a:t>
            </a:r>
            <a:r>
              <a:rPr lang="en-US" dirty="0"/>
              <a:t>was disbursed to students through </a:t>
            </a:r>
            <a:r>
              <a:rPr lang="en-US" dirty="0" smtClean="0"/>
              <a:t>September </a:t>
            </a:r>
            <a:r>
              <a:rPr lang="en-US" dirty="0"/>
              <a:t>2021</a:t>
            </a:r>
          </a:p>
          <a:p>
            <a:r>
              <a:rPr lang="en-US" dirty="0" smtClean="0"/>
              <a:t>$5,498,811 </a:t>
            </a:r>
            <a:r>
              <a:rPr lang="en-US" dirty="0"/>
              <a:t>has been spent from the Institutional funding sources. </a:t>
            </a:r>
          </a:p>
          <a:p>
            <a:r>
              <a:rPr lang="en-US" dirty="0" smtClean="0"/>
              <a:t>We </a:t>
            </a:r>
            <a:r>
              <a:rPr lang="en-US" dirty="0"/>
              <a:t>have used the institutional funding for the following:</a:t>
            </a:r>
          </a:p>
          <a:p>
            <a:pPr lvl="1"/>
            <a:r>
              <a:rPr lang="en-US" dirty="0"/>
              <a:t>The cost of additional courses/labs due to social distancing requirements</a:t>
            </a:r>
          </a:p>
          <a:p>
            <a:pPr lvl="1"/>
            <a:r>
              <a:rPr lang="en-US" dirty="0"/>
              <a:t>Counselors for re-engagement</a:t>
            </a:r>
          </a:p>
          <a:p>
            <a:pPr lvl="1"/>
            <a:r>
              <a:rPr lang="en-US" dirty="0"/>
              <a:t>Supplemental grants for Veterans</a:t>
            </a:r>
          </a:p>
          <a:p>
            <a:pPr lvl="1"/>
            <a:r>
              <a:rPr lang="en-US" dirty="0"/>
              <a:t>Laptops and internet connections for students</a:t>
            </a:r>
          </a:p>
          <a:p>
            <a:pPr lvl="1"/>
            <a:r>
              <a:rPr lang="en-US" dirty="0"/>
              <a:t>Personal Protective </a:t>
            </a:r>
            <a:r>
              <a:rPr lang="en-US" dirty="0" smtClean="0"/>
              <a:t>Equipment</a:t>
            </a:r>
          </a:p>
          <a:p>
            <a:pPr lvl="1"/>
            <a:r>
              <a:rPr lang="en-US" dirty="0" smtClean="0"/>
              <a:t>Loss revenue for the RAMS Bookstore, Campus Police Services, Contract Education, and Auxiliary Services</a:t>
            </a:r>
            <a:endParaRPr lang="en-US" dirty="0"/>
          </a:p>
          <a:p>
            <a:r>
              <a:rPr lang="en-US" dirty="0"/>
              <a:t>Unspent funds carried forward into 2022. All funds must be expended by 2023.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8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rgbClr val="C00000"/>
                </a:solidFill>
              </a:rPr>
              <a:t>Questions?</a:t>
            </a:r>
            <a:r>
              <a:rPr lang="en-US" sz="9600" dirty="0" smtClean="0"/>
              <a:t/>
            </a:r>
            <a:br>
              <a:rPr lang="en-US" sz="9600" dirty="0" smtClean="0"/>
            </a:br>
            <a:endParaRPr lang="en-US" sz="96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029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dirty="0" smtClean="0">
                <a:solidFill>
                  <a:srgbClr val="C00000"/>
                </a:solidFill>
              </a:rPr>
              <a:t>Fiscal Year 2020 - 2021</a:t>
            </a:r>
            <a:r>
              <a:rPr lang="en-US" sz="8800" dirty="0" smtClean="0"/>
              <a:t/>
            </a:r>
            <a:br>
              <a:rPr lang="en-US" sz="8800" dirty="0" smtClean="0"/>
            </a:br>
            <a:endParaRPr lang="en-US" sz="88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597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2020-21 Revenue Recap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Total Computational Revenue (TCR) calculated from the Student Centered Funding Formula (SCFF) and reflecting available revenues.</a:t>
            </a:r>
          </a:p>
          <a:p>
            <a:r>
              <a:rPr lang="en-US" dirty="0"/>
              <a:t>Advanced Apportionment:</a:t>
            </a:r>
          </a:p>
          <a:p>
            <a:pPr lvl="1"/>
            <a:r>
              <a:rPr lang="en-US" dirty="0" smtClean="0"/>
              <a:t>$65,799,830</a:t>
            </a:r>
            <a:endParaRPr lang="en-US" dirty="0"/>
          </a:p>
          <a:p>
            <a:r>
              <a:rPr lang="en-US" dirty="0"/>
              <a:t>First Principal Apportionment:</a:t>
            </a:r>
          </a:p>
          <a:p>
            <a:pPr lvl="1"/>
            <a:r>
              <a:rPr lang="en-US" dirty="0"/>
              <a:t>$</a:t>
            </a:r>
            <a:r>
              <a:rPr lang="en-US" dirty="0" smtClean="0"/>
              <a:t>65,856,230</a:t>
            </a:r>
            <a:endParaRPr lang="en-US" dirty="0"/>
          </a:p>
          <a:p>
            <a:r>
              <a:rPr lang="en-US" dirty="0"/>
              <a:t>Second Principal </a:t>
            </a:r>
            <a:r>
              <a:rPr lang="en-US" dirty="0" smtClean="0"/>
              <a:t>Apportionment</a:t>
            </a:r>
            <a:endParaRPr lang="en-US" dirty="0"/>
          </a:p>
          <a:p>
            <a:pPr lvl="1"/>
            <a:r>
              <a:rPr lang="en-US" dirty="0" smtClean="0"/>
              <a:t>TCR: $65,856,230</a:t>
            </a:r>
            <a:endParaRPr lang="en-US" dirty="0"/>
          </a:p>
          <a:p>
            <a:pPr lvl="1"/>
            <a:r>
              <a:rPr lang="en-US" dirty="0" smtClean="0"/>
              <a:t>Available Revenue: $65,456,611</a:t>
            </a:r>
          </a:p>
          <a:p>
            <a:pPr lvl="1"/>
            <a:r>
              <a:rPr lang="en-US" dirty="0" smtClean="0"/>
              <a:t>Deficit of $399,619 (which should be funded at R1)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618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/>
              <a:t>2020-21 Second </a:t>
            </a:r>
            <a:r>
              <a:rPr lang="en-US" sz="3200" b="1" dirty="0"/>
              <a:t>Principal Apportionment Exhibit C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t>5</a:t>
            </a:fld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861699" y="1254867"/>
            <a:ext cx="8478803" cy="4922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952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962149" y="1258145"/>
            <a:ext cx="8191500" cy="70723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2020-21 Actuals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380371" y="5634457"/>
            <a:ext cx="2057400" cy="365125"/>
          </a:xfrm>
        </p:spPr>
        <p:txBody>
          <a:bodyPr/>
          <a:lstStyle/>
          <a:p>
            <a:fld id="{842422B5-12DA-40CC-AE4D-EB9F472458FF}" type="slidenum">
              <a:rPr lang="en-US" smtClean="0"/>
              <a:t>6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52650" y="1780675"/>
            <a:ext cx="7456571" cy="3332747"/>
          </a:xfrm>
        </p:spPr>
        <p:txBody>
          <a:bodyPr>
            <a:normAutofit/>
          </a:bodyPr>
          <a:lstStyle/>
          <a:p>
            <a:r>
              <a:rPr lang="en-US" dirty="0" smtClean="0"/>
              <a:t>Total Computational Revenue (TCR) of $65,856,230</a:t>
            </a:r>
          </a:p>
          <a:p>
            <a:r>
              <a:rPr lang="en-US" dirty="0" smtClean="0"/>
              <a:t>Surplus of $5,849,052</a:t>
            </a:r>
          </a:p>
          <a:p>
            <a:r>
              <a:rPr lang="en-US" dirty="0" smtClean="0"/>
              <a:t>Ending fund balance of $13 million, 18.34%</a:t>
            </a:r>
          </a:p>
          <a:p>
            <a:endParaRPr lang="en-US" dirty="0" smtClean="0"/>
          </a:p>
          <a:p>
            <a:endParaRPr lang="en-US" sz="5600" dirty="0"/>
          </a:p>
          <a:p>
            <a:endParaRPr lang="en-US" sz="5600" dirty="0"/>
          </a:p>
        </p:txBody>
      </p:sp>
    </p:spTree>
    <p:extLst>
      <p:ext uri="{BB962C8B-B14F-4D97-AF65-F5344CB8AC3E}">
        <p14:creationId xmlns:p14="http://schemas.microsoft.com/office/powerpoint/2010/main" val="3000233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General Fund Savings due to COVID-19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$1,331,357 	Additional Supplemental Retirement Plan Savings</a:t>
            </a:r>
          </a:p>
          <a:p>
            <a:r>
              <a:rPr lang="en-US" dirty="0"/>
              <a:t>$1,300,793	Benefits savings from retirees, vacancies, &amp; less 				hiring due to </a:t>
            </a:r>
            <a:r>
              <a:rPr lang="en-US" dirty="0" smtClean="0"/>
              <a:t>COVID-19</a:t>
            </a:r>
          </a:p>
          <a:p>
            <a:r>
              <a:rPr lang="en-US" dirty="0" smtClean="0"/>
              <a:t>$1,068,050	Salary savings for Adjunct Faculty &amp; Head Coach</a:t>
            </a:r>
          </a:p>
          <a:p>
            <a:r>
              <a:rPr lang="en-US" dirty="0" smtClean="0"/>
              <a:t>$700,000		Unused President’s Contingency </a:t>
            </a:r>
          </a:p>
          <a:p>
            <a:r>
              <a:rPr lang="en-US" dirty="0" smtClean="0"/>
              <a:t>$500,000		Salary savings for Classified Substitutes, Assistant 				Coaches, Professional Experts, Short-terms, and 				Students</a:t>
            </a:r>
          </a:p>
          <a:p>
            <a:r>
              <a:rPr lang="en-US" dirty="0" smtClean="0"/>
              <a:t>$500,000		Operating savings mostly due to reduced travel and 			an increase in indirect costs due to HEERF funds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404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26" y="257004"/>
            <a:ext cx="10680969" cy="5346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6445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State Adopted Budget 2021-2022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421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981</Words>
  <Application>Microsoft Office PowerPoint</Application>
  <PresentationFormat>Widescreen</PresentationFormat>
  <Paragraphs>144</Paragraphs>
  <Slides>26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Century Gothic</vt:lpstr>
      <vt:lpstr>Office Theme</vt:lpstr>
      <vt:lpstr>Worksheet</vt:lpstr>
      <vt:lpstr>Victor Valley Community College District</vt:lpstr>
      <vt:lpstr>Economic Update</vt:lpstr>
      <vt:lpstr>Fiscal Year 2020 - 2021 </vt:lpstr>
      <vt:lpstr>2020-21 Revenue Recap</vt:lpstr>
      <vt:lpstr>2020-21 Second Principal Apportionment Exhibit C</vt:lpstr>
      <vt:lpstr>2020-21 Actuals  </vt:lpstr>
      <vt:lpstr>General Fund Savings due to COVID-19</vt:lpstr>
      <vt:lpstr>PowerPoint Presentation</vt:lpstr>
      <vt:lpstr>State Adopted Budget 2021-2022 </vt:lpstr>
      <vt:lpstr>Impact of Adopted State Budget (June 2021) - Categorical -</vt:lpstr>
      <vt:lpstr>Impact of Adopted State Budget (June 2021) - Categorical, Continued -</vt:lpstr>
      <vt:lpstr>Impact of Adopted State Budget - Apportionment -</vt:lpstr>
      <vt:lpstr>Student Enrollment (FTES)</vt:lpstr>
      <vt:lpstr>General Fund Assumptions</vt:lpstr>
      <vt:lpstr>Revenue Assumptions</vt:lpstr>
      <vt:lpstr>Expense Assumptions</vt:lpstr>
      <vt:lpstr>Cautions and Concerns for 2021-22</vt:lpstr>
      <vt:lpstr>Unrestricted General Fund Adopted Budget Scenario 1 – with Enrollment Recovered</vt:lpstr>
      <vt:lpstr>Unrestricted General Fund Adopted Budget Scenario 1 – without Recovered Enrollment</vt:lpstr>
      <vt:lpstr>Budget Overview of All Funds </vt:lpstr>
      <vt:lpstr>PowerPoint Presentation</vt:lpstr>
      <vt:lpstr>PowerPoint Presentation</vt:lpstr>
      <vt:lpstr>COVID-19 Relief Funds </vt:lpstr>
      <vt:lpstr>PowerPoint Presentation</vt:lpstr>
      <vt:lpstr>COVID-19 Relief Funds, cont’d</vt:lpstr>
      <vt:lpstr>Questions? 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2015-06-08T14:22:43Z</dcterms:created>
  <dcterms:modified xsi:type="dcterms:W3CDTF">2021-09-15T00:17:44Z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