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7"/>
  </p:notesMasterIdLst>
  <p:sldIdLst>
    <p:sldId id="257" r:id="rId2"/>
    <p:sldId id="286" r:id="rId3"/>
    <p:sldId id="271" r:id="rId4"/>
    <p:sldId id="347" r:id="rId5"/>
    <p:sldId id="381" r:id="rId6"/>
    <p:sldId id="382" r:id="rId7"/>
    <p:sldId id="384" r:id="rId8"/>
    <p:sldId id="383" r:id="rId9"/>
    <p:sldId id="348" r:id="rId10"/>
    <p:sldId id="454" r:id="rId11"/>
    <p:sldId id="385" r:id="rId12"/>
    <p:sldId id="261" r:id="rId13"/>
    <p:sldId id="387" r:id="rId14"/>
    <p:sldId id="388" r:id="rId15"/>
    <p:sldId id="409" r:id="rId16"/>
    <p:sldId id="410" r:id="rId17"/>
    <p:sldId id="411" r:id="rId18"/>
    <p:sldId id="412" r:id="rId19"/>
    <p:sldId id="413" r:id="rId20"/>
    <p:sldId id="414" r:id="rId21"/>
    <p:sldId id="415" r:id="rId22"/>
    <p:sldId id="416" r:id="rId23"/>
    <p:sldId id="444" r:id="rId24"/>
    <p:sldId id="443" r:id="rId25"/>
    <p:sldId id="417" r:id="rId26"/>
    <p:sldId id="418" r:id="rId27"/>
    <p:sldId id="419" r:id="rId28"/>
    <p:sldId id="420" r:id="rId29"/>
    <p:sldId id="421" r:id="rId30"/>
    <p:sldId id="422" r:id="rId31"/>
    <p:sldId id="423" r:id="rId32"/>
    <p:sldId id="424" r:id="rId33"/>
    <p:sldId id="445" r:id="rId34"/>
    <p:sldId id="446" r:id="rId35"/>
    <p:sldId id="425" r:id="rId36"/>
    <p:sldId id="426" r:id="rId37"/>
    <p:sldId id="447" r:id="rId38"/>
    <p:sldId id="427" r:id="rId39"/>
    <p:sldId id="428" r:id="rId40"/>
    <p:sldId id="448" r:id="rId41"/>
    <p:sldId id="449" r:id="rId42"/>
    <p:sldId id="429" r:id="rId43"/>
    <p:sldId id="430" r:id="rId44"/>
    <p:sldId id="431" r:id="rId45"/>
    <p:sldId id="432" r:id="rId46"/>
    <p:sldId id="433" r:id="rId47"/>
    <p:sldId id="434" r:id="rId48"/>
    <p:sldId id="435" r:id="rId49"/>
    <p:sldId id="436" r:id="rId50"/>
    <p:sldId id="437" r:id="rId51"/>
    <p:sldId id="438" r:id="rId52"/>
    <p:sldId id="441" r:id="rId53"/>
    <p:sldId id="440" r:id="rId54"/>
    <p:sldId id="442" r:id="rId55"/>
    <p:sldId id="391" r:id="rId56"/>
    <p:sldId id="392" r:id="rId57"/>
    <p:sldId id="393" r:id="rId58"/>
    <p:sldId id="394" r:id="rId59"/>
    <p:sldId id="285" r:id="rId60"/>
    <p:sldId id="297" r:id="rId61"/>
    <p:sldId id="405" r:id="rId62"/>
    <p:sldId id="406" r:id="rId63"/>
    <p:sldId id="299" r:id="rId64"/>
    <p:sldId id="293" r:id="rId65"/>
    <p:sldId id="455" r:id="rId66"/>
    <p:sldId id="450" r:id="rId67"/>
    <p:sldId id="389" r:id="rId68"/>
    <p:sldId id="390" r:id="rId69"/>
    <p:sldId id="395" r:id="rId70"/>
    <p:sldId id="396" r:id="rId71"/>
    <p:sldId id="399" r:id="rId72"/>
    <p:sldId id="400" r:id="rId73"/>
    <p:sldId id="401" r:id="rId74"/>
    <p:sldId id="402" r:id="rId75"/>
    <p:sldId id="397" r:id="rId76"/>
    <p:sldId id="398" r:id="rId77"/>
    <p:sldId id="403" r:id="rId78"/>
    <p:sldId id="404" r:id="rId79"/>
    <p:sldId id="407" r:id="rId80"/>
    <p:sldId id="408" r:id="rId81"/>
    <p:sldId id="345" r:id="rId82"/>
    <p:sldId id="346" r:id="rId83"/>
    <p:sldId id="451" r:id="rId84"/>
    <p:sldId id="453" r:id="rId85"/>
    <p:sldId id="279" r:id="rId86"/>
    <p:sldId id="334" r:id="rId87"/>
    <p:sldId id="336" r:id="rId88"/>
    <p:sldId id="335" r:id="rId89"/>
    <p:sldId id="337" r:id="rId90"/>
    <p:sldId id="300" r:id="rId91"/>
    <p:sldId id="306" r:id="rId92"/>
    <p:sldId id="452" r:id="rId93"/>
    <p:sldId id="270" r:id="rId94"/>
    <p:sldId id="264" r:id="rId95"/>
    <p:sldId id="386"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B8150"/>
    <a:srgbClr val="B6BECC"/>
    <a:srgbClr val="FFFFFF"/>
    <a:srgbClr val="FFFF00"/>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318" autoAdjust="0"/>
  </p:normalViewPr>
  <p:slideViewPr>
    <p:cSldViewPr snapToGrid="0">
      <p:cViewPr varScale="1">
        <p:scale>
          <a:sx n="93" d="100"/>
          <a:sy n="93" d="100"/>
        </p:scale>
        <p:origin x="11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438AD-2AF3-4E10-9986-301144DFF67A}" type="datetimeFigureOut">
              <a:rPr lang="en-US" smtClean="0"/>
              <a:t>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68770-0B78-4291-88CF-4114C44D7F06}" type="slidenum">
              <a:rPr lang="en-US" smtClean="0"/>
              <a:t>‹#›</a:t>
            </a:fld>
            <a:endParaRPr lang="en-US"/>
          </a:p>
        </p:txBody>
      </p:sp>
    </p:spTree>
    <p:extLst>
      <p:ext uri="{BB962C8B-B14F-4D97-AF65-F5344CB8AC3E}">
        <p14:creationId xmlns:p14="http://schemas.microsoft.com/office/powerpoint/2010/main" val="2684208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Michael_Heller_(law_professo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Michael_Heller_(law_professor)"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eepngimg.com/png/5591-business-woman-girl-png-imag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nc/3.0/"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vvc.instructure.com/courses/1476"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pngimg.com/download/2107" TargetMode="External"/><Relationship Id="rId2" Type="http://schemas.openxmlformats.org/officeDocument/2006/relationships/slide" Target="../slides/slide90.xml"/><Relationship Id="rId1" Type="http://schemas.openxmlformats.org/officeDocument/2006/relationships/notesMaster" Target="../notesMasters/notesMaster1.xml"/><Relationship Id="rId4" Type="http://schemas.openxmlformats.org/officeDocument/2006/relationships/hyperlink" Target="https://creativecommons.org/licenses/by-nc/3.0/"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reepngimg.com/png/5591-business-woman-girl-png-imag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nc/3.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2</a:t>
            </a:fld>
            <a:endParaRPr lang="en-US"/>
          </a:p>
        </p:txBody>
      </p:sp>
    </p:spTree>
    <p:extLst>
      <p:ext uri="{BB962C8B-B14F-4D97-AF65-F5344CB8AC3E}">
        <p14:creationId xmlns:p14="http://schemas.microsoft.com/office/powerpoint/2010/main" val="135292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11</a:t>
            </a:fld>
            <a:endParaRPr lang="en-US"/>
          </a:p>
        </p:txBody>
      </p:sp>
    </p:spTree>
    <p:extLst>
      <p:ext uri="{BB962C8B-B14F-4D97-AF65-F5344CB8AC3E}">
        <p14:creationId xmlns:p14="http://schemas.microsoft.com/office/powerpoint/2010/main" val="253394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13</a:t>
            </a:fld>
            <a:endParaRPr lang="en-US"/>
          </a:p>
        </p:txBody>
      </p:sp>
    </p:spTree>
    <p:extLst>
      <p:ext uri="{BB962C8B-B14F-4D97-AF65-F5344CB8AC3E}">
        <p14:creationId xmlns:p14="http://schemas.microsoft.com/office/powerpoint/2010/main" val="358416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15</a:t>
            </a:fld>
            <a:endParaRPr lang="en-US"/>
          </a:p>
        </p:txBody>
      </p:sp>
    </p:spTree>
    <p:extLst>
      <p:ext uri="{BB962C8B-B14F-4D97-AF65-F5344CB8AC3E}">
        <p14:creationId xmlns:p14="http://schemas.microsoft.com/office/powerpoint/2010/main" val="1213517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17</a:t>
            </a:fld>
            <a:endParaRPr lang="en-US"/>
          </a:p>
        </p:txBody>
      </p:sp>
    </p:spTree>
    <p:extLst>
      <p:ext uri="{BB962C8B-B14F-4D97-AF65-F5344CB8AC3E}">
        <p14:creationId xmlns:p14="http://schemas.microsoft.com/office/powerpoint/2010/main" val="2546501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19</a:t>
            </a:fld>
            <a:endParaRPr lang="en-US"/>
          </a:p>
        </p:txBody>
      </p:sp>
    </p:spTree>
    <p:extLst>
      <p:ext uri="{BB962C8B-B14F-4D97-AF65-F5344CB8AC3E}">
        <p14:creationId xmlns:p14="http://schemas.microsoft.com/office/powerpoint/2010/main" val="177118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21</a:t>
            </a:fld>
            <a:endParaRPr lang="en-US"/>
          </a:p>
        </p:txBody>
      </p:sp>
    </p:spTree>
    <p:extLst>
      <p:ext uri="{BB962C8B-B14F-4D97-AF65-F5344CB8AC3E}">
        <p14:creationId xmlns:p14="http://schemas.microsoft.com/office/powerpoint/2010/main" val="982991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25</a:t>
            </a:fld>
            <a:endParaRPr lang="en-US"/>
          </a:p>
        </p:txBody>
      </p:sp>
    </p:spTree>
    <p:extLst>
      <p:ext uri="{BB962C8B-B14F-4D97-AF65-F5344CB8AC3E}">
        <p14:creationId xmlns:p14="http://schemas.microsoft.com/office/powerpoint/2010/main" val="3571117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27</a:t>
            </a:fld>
            <a:endParaRPr lang="en-US"/>
          </a:p>
        </p:txBody>
      </p:sp>
    </p:spTree>
    <p:extLst>
      <p:ext uri="{BB962C8B-B14F-4D97-AF65-F5344CB8AC3E}">
        <p14:creationId xmlns:p14="http://schemas.microsoft.com/office/powerpoint/2010/main" val="2489236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29</a:t>
            </a:fld>
            <a:endParaRPr lang="en-US"/>
          </a:p>
        </p:txBody>
      </p:sp>
    </p:spTree>
    <p:extLst>
      <p:ext uri="{BB962C8B-B14F-4D97-AF65-F5344CB8AC3E}">
        <p14:creationId xmlns:p14="http://schemas.microsoft.com/office/powerpoint/2010/main" val="1426329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31</a:t>
            </a:fld>
            <a:endParaRPr lang="en-US"/>
          </a:p>
        </p:txBody>
      </p:sp>
    </p:spTree>
    <p:extLst>
      <p:ext uri="{BB962C8B-B14F-4D97-AF65-F5344CB8AC3E}">
        <p14:creationId xmlns:p14="http://schemas.microsoft.com/office/powerpoint/2010/main" val="37788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en.wikipedia.org/wiki/Michael_Heller_(law_professor)"/>
              </a:rPr>
              <a:t>This Photo</a:t>
            </a:r>
            <a:r>
              <a:rPr lang="en-US" sz="1200" dirty="0"/>
              <a:t> by Unknown Author is licensed under </a:t>
            </a:r>
            <a:r>
              <a:rPr lang="en-US" sz="1200" dirty="0">
                <a:hlinkClick r:id="rId4" tooltip="https://creativecommons.org/licenses/by-sa/3.0/"/>
              </a:rPr>
              <a:t>CC BY-SA</a:t>
            </a:r>
            <a:endParaRPr lang="en-US" sz="1200" dirty="0"/>
          </a:p>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3</a:t>
            </a:fld>
            <a:endParaRPr lang="en-US"/>
          </a:p>
        </p:txBody>
      </p:sp>
    </p:spTree>
    <p:extLst>
      <p:ext uri="{BB962C8B-B14F-4D97-AF65-F5344CB8AC3E}">
        <p14:creationId xmlns:p14="http://schemas.microsoft.com/office/powerpoint/2010/main" val="2571154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35</a:t>
            </a:fld>
            <a:endParaRPr lang="en-US"/>
          </a:p>
        </p:txBody>
      </p:sp>
    </p:spTree>
    <p:extLst>
      <p:ext uri="{BB962C8B-B14F-4D97-AF65-F5344CB8AC3E}">
        <p14:creationId xmlns:p14="http://schemas.microsoft.com/office/powerpoint/2010/main" val="2512743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38</a:t>
            </a:fld>
            <a:endParaRPr lang="en-US"/>
          </a:p>
        </p:txBody>
      </p:sp>
    </p:spTree>
    <p:extLst>
      <p:ext uri="{BB962C8B-B14F-4D97-AF65-F5344CB8AC3E}">
        <p14:creationId xmlns:p14="http://schemas.microsoft.com/office/powerpoint/2010/main" val="1145789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42</a:t>
            </a:fld>
            <a:endParaRPr lang="en-US"/>
          </a:p>
        </p:txBody>
      </p:sp>
    </p:spTree>
    <p:extLst>
      <p:ext uri="{BB962C8B-B14F-4D97-AF65-F5344CB8AC3E}">
        <p14:creationId xmlns:p14="http://schemas.microsoft.com/office/powerpoint/2010/main" val="3991013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44</a:t>
            </a:fld>
            <a:endParaRPr lang="en-US"/>
          </a:p>
        </p:txBody>
      </p:sp>
    </p:spTree>
    <p:extLst>
      <p:ext uri="{BB962C8B-B14F-4D97-AF65-F5344CB8AC3E}">
        <p14:creationId xmlns:p14="http://schemas.microsoft.com/office/powerpoint/2010/main" val="1496172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46</a:t>
            </a:fld>
            <a:endParaRPr lang="en-US"/>
          </a:p>
        </p:txBody>
      </p:sp>
    </p:spTree>
    <p:extLst>
      <p:ext uri="{BB962C8B-B14F-4D97-AF65-F5344CB8AC3E}">
        <p14:creationId xmlns:p14="http://schemas.microsoft.com/office/powerpoint/2010/main" val="1771788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48</a:t>
            </a:fld>
            <a:endParaRPr lang="en-US"/>
          </a:p>
        </p:txBody>
      </p:sp>
    </p:spTree>
    <p:extLst>
      <p:ext uri="{BB962C8B-B14F-4D97-AF65-F5344CB8AC3E}">
        <p14:creationId xmlns:p14="http://schemas.microsoft.com/office/powerpoint/2010/main" val="78936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50</a:t>
            </a:fld>
            <a:endParaRPr lang="en-US"/>
          </a:p>
        </p:txBody>
      </p:sp>
    </p:spTree>
    <p:extLst>
      <p:ext uri="{BB962C8B-B14F-4D97-AF65-F5344CB8AC3E}">
        <p14:creationId xmlns:p14="http://schemas.microsoft.com/office/powerpoint/2010/main" val="1914090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55</a:t>
            </a:fld>
            <a:endParaRPr lang="en-US"/>
          </a:p>
        </p:txBody>
      </p:sp>
    </p:spTree>
    <p:extLst>
      <p:ext uri="{BB962C8B-B14F-4D97-AF65-F5344CB8AC3E}">
        <p14:creationId xmlns:p14="http://schemas.microsoft.com/office/powerpoint/2010/main" val="1550975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57</a:t>
            </a:fld>
            <a:endParaRPr lang="en-US"/>
          </a:p>
        </p:txBody>
      </p:sp>
    </p:spTree>
    <p:extLst>
      <p:ext uri="{BB962C8B-B14F-4D97-AF65-F5344CB8AC3E}">
        <p14:creationId xmlns:p14="http://schemas.microsoft.com/office/powerpoint/2010/main" val="2533944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59</a:t>
            </a:fld>
            <a:endParaRPr lang="en-US"/>
          </a:p>
        </p:txBody>
      </p:sp>
    </p:spTree>
    <p:extLst>
      <p:ext uri="{BB962C8B-B14F-4D97-AF65-F5344CB8AC3E}">
        <p14:creationId xmlns:p14="http://schemas.microsoft.com/office/powerpoint/2010/main" val="346234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en.wikipedia.org/wiki/Michael_Heller_(law_professor)"/>
              </a:rPr>
              <a:t>This Photo</a:t>
            </a:r>
            <a:r>
              <a:rPr lang="en-US" sz="1200" dirty="0"/>
              <a:t> by Unknown Author is licensed under </a:t>
            </a:r>
            <a:r>
              <a:rPr lang="en-US" sz="1200" dirty="0">
                <a:hlinkClick r:id="rId4" tooltip="https://creativecommons.org/licenses/by-sa/3.0/"/>
              </a:rPr>
              <a:t>CC BY-SA</a:t>
            </a:r>
            <a:endParaRPr lang="en-US" sz="1200" dirty="0"/>
          </a:p>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4</a:t>
            </a:fld>
            <a:endParaRPr lang="en-US"/>
          </a:p>
        </p:txBody>
      </p:sp>
    </p:spTree>
    <p:extLst>
      <p:ext uri="{BB962C8B-B14F-4D97-AF65-F5344CB8AC3E}">
        <p14:creationId xmlns:p14="http://schemas.microsoft.com/office/powerpoint/2010/main" val="469644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60</a:t>
            </a:fld>
            <a:endParaRPr lang="en-US"/>
          </a:p>
        </p:txBody>
      </p:sp>
    </p:spTree>
    <p:extLst>
      <p:ext uri="{BB962C8B-B14F-4D97-AF65-F5344CB8AC3E}">
        <p14:creationId xmlns:p14="http://schemas.microsoft.com/office/powerpoint/2010/main" val="1331370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61</a:t>
            </a:fld>
            <a:endParaRPr lang="en-US"/>
          </a:p>
        </p:txBody>
      </p:sp>
    </p:spTree>
    <p:extLst>
      <p:ext uri="{BB962C8B-B14F-4D97-AF65-F5344CB8AC3E}">
        <p14:creationId xmlns:p14="http://schemas.microsoft.com/office/powerpoint/2010/main" val="2377359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63</a:t>
            </a:fld>
            <a:endParaRPr lang="en-US"/>
          </a:p>
        </p:txBody>
      </p:sp>
    </p:spTree>
    <p:extLst>
      <p:ext uri="{BB962C8B-B14F-4D97-AF65-F5344CB8AC3E}">
        <p14:creationId xmlns:p14="http://schemas.microsoft.com/office/powerpoint/2010/main" val="1550975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67</a:t>
            </a:fld>
            <a:endParaRPr lang="en-US"/>
          </a:p>
        </p:txBody>
      </p:sp>
    </p:spTree>
    <p:extLst>
      <p:ext uri="{BB962C8B-B14F-4D97-AF65-F5344CB8AC3E}">
        <p14:creationId xmlns:p14="http://schemas.microsoft.com/office/powerpoint/2010/main" val="2533944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69</a:t>
            </a:fld>
            <a:endParaRPr lang="en-US"/>
          </a:p>
        </p:txBody>
      </p:sp>
    </p:spTree>
    <p:extLst>
      <p:ext uri="{BB962C8B-B14F-4D97-AF65-F5344CB8AC3E}">
        <p14:creationId xmlns:p14="http://schemas.microsoft.com/office/powerpoint/2010/main" val="794828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71</a:t>
            </a:fld>
            <a:endParaRPr lang="en-US"/>
          </a:p>
        </p:txBody>
      </p:sp>
    </p:spTree>
    <p:extLst>
      <p:ext uri="{BB962C8B-B14F-4D97-AF65-F5344CB8AC3E}">
        <p14:creationId xmlns:p14="http://schemas.microsoft.com/office/powerpoint/2010/main" val="397684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72</a:t>
            </a:fld>
            <a:endParaRPr lang="en-US"/>
          </a:p>
        </p:txBody>
      </p:sp>
    </p:spTree>
    <p:extLst>
      <p:ext uri="{BB962C8B-B14F-4D97-AF65-F5344CB8AC3E}">
        <p14:creationId xmlns:p14="http://schemas.microsoft.com/office/powerpoint/2010/main" val="714842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73</a:t>
            </a:fld>
            <a:endParaRPr lang="en-US"/>
          </a:p>
        </p:txBody>
      </p:sp>
    </p:spTree>
    <p:extLst>
      <p:ext uri="{BB962C8B-B14F-4D97-AF65-F5344CB8AC3E}">
        <p14:creationId xmlns:p14="http://schemas.microsoft.com/office/powerpoint/2010/main" val="2136885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 action="ppaction://noaction"/>
              </a:rPr>
              <a:t>TOTAL: 2 hours + 45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 action="ppaction://noaction"/>
              </a:rPr>
              <a:t>This Photo</a:t>
            </a:r>
            <a:r>
              <a:rPr lang="en-US" sz="1200" dirty="0"/>
              <a:t> by Unknown Author is licensed under </a:t>
            </a:r>
            <a:r>
              <a:rPr lang="en-US" sz="1200" dirty="0">
                <a:hlinkClick r:id="rId3" tooltip="https://creativecommons.org/licenses/by-sa/3.0/"/>
              </a:rPr>
              <a:t>CC BY-SA</a:t>
            </a:r>
            <a:endParaRPr lang="en-US" sz="1200" dirty="0"/>
          </a:p>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74</a:t>
            </a:fld>
            <a:endParaRPr lang="en-US"/>
          </a:p>
        </p:txBody>
      </p:sp>
    </p:spTree>
    <p:extLst>
      <p:ext uri="{BB962C8B-B14F-4D97-AF65-F5344CB8AC3E}">
        <p14:creationId xmlns:p14="http://schemas.microsoft.com/office/powerpoint/2010/main" val="2504803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Campus Processes</a:t>
            </a:r>
          </a:p>
          <a:p>
            <a:r>
              <a:rPr lang="en-US" dirty="0"/>
              <a:t>Accreditation </a:t>
            </a:r>
          </a:p>
          <a:p>
            <a:r>
              <a:rPr lang="en-US" dirty="0"/>
              <a:t>Regular and Substantive Interaction (RSI)</a:t>
            </a:r>
          </a:p>
          <a:p>
            <a:r>
              <a:rPr lang="en-US" dirty="0"/>
              <a:t>Web Accessibility</a:t>
            </a:r>
          </a:p>
          <a:p>
            <a:r>
              <a:rPr lang="en-US" dirty="0"/>
              <a:t>VVC departments &amp; what they do</a:t>
            </a:r>
          </a:p>
          <a:p>
            <a:r>
              <a:rPr lang="en-US" dirty="0"/>
              <a:t>Planning</a:t>
            </a:r>
          </a:p>
          <a:p>
            <a:r>
              <a:rPr lang="en-US" dirty="0"/>
              <a:t>Program Department Review</a:t>
            </a:r>
          </a:p>
          <a:p>
            <a:r>
              <a:rPr lang="en-US" dirty="0"/>
              <a:t>Service Area Outcomes (SAOs)</a:t>
            </a:r>
          </a:p>
          <a:p>
            <a:endParaRPr lang="en-US" dirty="0"/>
          </a:p>
          <a:p>
            <a:r>
              <a:rPr lang="en-US" dirty="0"/>
              <a:t>LEADERSHIP SKILLS</a:t>
            </a:r>
          </a:p>
          <a:p>
            <a:r>
              <a:rPr lang="en-US" dirty="0"/>
              <a:t>Conflict resolution</a:t>
            </a:r>
          </a:p>
          <a:p>
            <a:r>
              <a:rPr lang="en-US" dirty="0"/>
              <a:t>Delegation skills</a:t>
            </a:r>
          </a:p>
          <a:p>
            <a:r>
              <a:rPr lang="en-US" dirty="0"/>
              <a:t>Group meeting facilitation</a:t>
            </a:r>
          </a:p>
          <a:p>
            <a:r>
              <a:rPr lang="en-US" dirty="0"/>
              <a:t>Leadership</a:t>
            </a:r>
          </a:p>
          <a:p>
            <a:r>
              <a:rPr lang="en-US" dirty="0"/>
              <a:t>Development</a:t>
            </a:r>
          </a:p>
          <a:p>
            <a:r>
              <a:rPr lang="en-US" dirty="0"/>
              <a:t>Coaching others</a:t>
            </a:r>
          </a:p>
          <a:p>
            <a:r>
              <a:rPr lang="en-US" dirty="0"/>
              <a:t>Team building</a:t>
            </a:r>
          </a:p>
          <a:p>
            <a:r>
              <a:rPr lang="en-US" dirty="0"/>
              <a:t>Futures Thinking</a:t>
            </a:r>
          </a:p>
          <a:p>
            <a:endParaRPr lang="en-US" dirty="0"/>
          </a:p>
          <a:p>
            <a:r>
              <a:rPr lang="en-US" dirty="0"/>
              <a:t>INTER &amp; INTRA PERSONAL SKILLS</a:t>
            </a:r>
          </a:p>
          <a:p>
            <a:r>
              <a:rPr lang="en-US" dirty="0"/>
              <a:t>Equity &amp; Inclusion</a:t>
            </a:r>
          </a:p>
          <a:p>
            <a:r>
              <a:rPr lang="en-US" dirty="0"/>
              <a:t>Customer service skills</a:t>
            </a:r>
          </a:p>
          <a:p>
            <a:r>
              <a:rPr lang="en-US" dirty="0"/>
              <a:t>Effective communication</a:t>
            </a:r>
          </a:p>
          <a:p>
            <a:r>
              <a:rPr lang="en-US" dirty="0"/>
              <a:t>Goal setting</a:t>
            </a:r>
          </a:p>
          <a:p>
            <a:r>
              <a:rPr lang="en-US" dirty="0"/>
              <a:t>Managing change</a:t>
            </a:r>
          </a:p>
          <a:p>
            <a:r>
              <a:rPr lang="en-US" dirty="0"/>
              <a:t>Organizational skills</a:t>
            </a:r>
          </a:p>
          <a:p>
            <a:r>
              <a:rPr lang="en-US" dirty="0"/>
              <a:t>Public speaking/Presentation skills</a:t>
            </a:r>
          </a:p>
          <a:p>
            <a:r>
              <a:rPr lang="en-US" dirty="0"/>
              <a:t>Time management</a:t>
            </a:r>
          </a:p>
          <a:p>
            <a:r>
              <a:rPr lang="en-US" dirty="0"/>
              <a:t>Writing skills</a:t>
            </a:r>
          </a:p>
          <a:p>
            <a:endParaRPr lang="en-US" dirty="0"/>
          </a:p>
          <a:p>
            <a:r>
              <a:rPr lang="en-US" dirty="0"/>
              <a:t>TECHNOLOGY</a:t>
            </a:r>
          </a:p>
          <a:p>
            <a:r>
              <a:rPr lang="en-US" dirty="0"/>
              <a:t>Adobe Creative Suite (e.g., PDFs,</a:t>
            </a:r>
          </a:p>
          <a:p>
            <a:r>
              <a:rPr lang="en-US" dirty="0"/>
              <a:t>Acrobat, etc.)</a:t>
            </a:r>
          </a:p>
          <a:p>
            <a:r>
              <a:rPr lang="en-US" dirty="0"/>
              <a:t>Canvas</a:t>
            </a:r>
          </a:p>
          <a:p>
            <a:r>
              <a:rPr lang="en-US" dirty="0"/>
              <a:t>Class Link (My VVC)</a:t>
            </a:r>
          </a:p>
          <a:p>
            <a:r>
              <a:rPr lang="en-US" dirty="0"/>
              <a:t>Colleague</a:t>
            </a:r>
          </a:p>
          <a:p>
            <a:r>
              <a:rPr lang="en-US" dirty="0" err="1"/>
              <a:t>Curricunet</a:t>
            </a:r>
            <a:endParaRPr lang="en-US" dirty="0"/>
          </a:p>
          <a:p>
            <a:r>
              <a:rPr lang="en-US" dirty="0"/>
              <a:t>Curricular</a:t>
            </a:r>
          </a:p>
          <a:p>
            <a:r>
              <a:rPr lang="en-US" dirty="0"/>
              <a:t>Google Suite</a:t>
            </a:r>
          </a:p>
          <a:p>
            <a:r>
              <a:rPr lang="en-US" dirty="0"/>
              <a:t>Microsoft Excel</a:t>
            </a:r>
          </a:p>
          <a:p>
            <a:r>
              <a:rPr lang="en-US" dirty="0"/>
              <a:t>Microsoft Outlook</a:t>
            </a:r>
          </a:p>
          <a:p>
            <a:r>
              <a:rPr lang="en-US" dirty="0"/>
              <a:t>Microsoft </a:t>
            </a:r>
            <a:r>
              <a:rPr lang="en-US" dirty="0" err="1"/>
              <a:t>Powerpoint</a:t>
            </a:r>
            <a:endParaRPr lang="en-US" dirty="0"/>
          </a:p>
          <a:p>
            <a:r>
              <a:rPr lang="en-US" dirty="0"/>
              <a:t>Microsoft Teams</a:t>
            </a:r>
          </a:p>
          <a:p>
            <a:r>
              <a:rPr lang="en-US" dirty="0"/>
              <a:t>Microsoft Word</a:t>
            </a:r>
          </a:p>
          <a:p>
            <a:r>
              <a:rPr lang="en-US" dirty="0"/>
              <a:t>Navigate</a:t>
            </a:r>
          </a:p>
          <a:p>
            <a:r>
              <a:rPr lang="en-US" dirty="0"/>
              <a:t>Neo Gov</a:t>
            </a:r>
          </a:p>
          <a:p>
            <a:r>
              <a:rPr lang="en-US" dirty="0"/>
              <a:t>Next Gen</a:t>
            </a:r>
          </a:p>
          <a:p>
            <a:r>
              <a:rPr lang="en-US" dirty="0"/>
              <a:t>Power BI Research Dashboard</a:t>
            </a:r>
          </a:p>
          <a:p>
            <a:r>
              <a:rPr lang="en-US" dirty="0"/>
              <a:t>Reports</a:t>
            </a:r>
          </a:p>
          <a:p>
            <a:r>
              <a:rPr lang="en-US" dirty="0"/>
              <a:t>Project Management Tools</a:t>
            </a:r>
          </a:p>
          <a:p>
            <a:r>
              <a:rPr lang="en-US" dirty="0"/>
              <a:t>Zoom</a:t>
            </a:r>
          </a:p>
          <a:p>
            <a:endParaRPr lang="en-US" dirty="0"/>
          </a:p>
          <a:p>
            <a:r>
              <a:rPr lang="en-US" dirty="0"/>
              <a:t>TEACHING AND LEARNING</a:t>
            </a:r>
          </a:p>
          <a:p>
            <a:r>
              <a:rPr lang="en-US" dirty="0"/>
              <a:t>Pedagogy</a:t>
            </a:r>
          </a:p>
          <a:p>
            <a:r>
              <a:rPr lang="en-US" dirty="0"/>
              <a:t>Classroom Management</a:t>
            </a:r>
          </a:p>
          <a:p>
            <a:r>
              <a:rPr lang="en-US" dirty="0"/>
              <a:t>Conflict resolution in the classroom</a:t>
            </a:r>
          </a:p>
          <a:p>
            <a:r>
              <a:rPr lang="en-US" dirty="0"/>
              <a:t>Instructional software</a:t>
            </a:r>
          </a:p>
          <a:p>
            <a:r>
              <a:rPr lang="en-US" dirty="0"/>
              <a:t>Ram Coaching</a:t>
            </a:r>
          </a:p>
          <a:p>
            <a:r>
              <a:rPr lang="en-US" dirty="0"/>
              <a:t>Course redesign “Moving from Credit to</a:t>
            </a:r>
          </a:p>
          <a:p>
            <a:r>
              <a:rPr lang="en-US" dirty="0"/>
              <a:t>Non-Credit” Instruction</a:t>
            </a:r>
          </a:p>
          <a:p>
            <a:r>
              <a:rPr lang="en-US" dirty="0"/>
              <a:t>Curriculum</a:t>
            </a:r>
          </a:p>
          <a:p>
            <a:r>
              <a:rPr lang="en-US" dirty="0"/>
              <a:t>Student Learning Outcomes (SLOs)</a:t>
            </a:r>
          </a:p>
          <a:p>
            <a:endParaRPr lang="en-US" dirty="0"/>
          </a:p>
          <a:p>
            <a:r>
              <a:rPr lang="en-US" dirty="0"/>
              <a:t>STUDENT SUCCESS</a:t>
            </a:r>
          </a:p>
          <a:p>
            <a:r>
              <a:rPr lang="en-US" dirty="0"/>
              <a:t>Student Retention Strategies</a:t>
            </a:r>
          </a:p>
          <a:p>
            <a:r>
              <a:rPr lang="en-US" dirty="0"/>
              <a:t>Ally Training (LGBTQ, undocumented,</a:t>
            </a:r>
          </a:p>
          <a:p>
            <a:r>
              <a:rPr lang="en-US" dirty="0"/>
              <a:t>foster, veterans, etc.)</a:t>
            </a:r>
          </a:p>
          <a:p>
            <a:r>
              <a:rPr lang="en-US" dirty="0"/>
              <a:t>Student Support Services (e.g.,</a:t>
            </a:r>
          </a:p>
          <a:p>
            <a:r>
              <a:rPr lang="en-US" dirty="0"/>
              <a:t>ACCESS, Financial Aid, </a:t>
            </a:r>
            <a:r>
              <a:rPr lang="en-US" dirty="0" err="1"/>
              <a:t>NextUp</a:t>
            </a:r>
            <a:r>
              <a:rPr lang="en-US" dirty="0"/>
              <a:t>, etc.)</a:t>
            </a:r>
          </a:p>
          <a:p>
            <a:r>
              <a:rPr lang="en-US" dirty="0"/>
              <a:t>Supporting diverse student groups</a:t>
            </a:r>
          </a:p>
          <a:p>
            <a:r>
              <a:rPr lang="en-US" dirty="0"/>
              <a:t>Strategies to increase instructor</a:t>
            </a:r>
          </a:p>
          <a:p>
            <a:r>
              <a:rPr lang="en-US" dirty="0"/>
              <a:t>presence in online courses</a:t>
            </a:r>
          </a:p>
          <a:p>
            <a:r>
              <a:rPr lang="en-US" dirty="0"/>
              <a:t>Teaching 101</a:t>
            </a:r>
          </a:p>
          <a:p>
            <a:endParaRPr lang="en-US" dirty="0"/>
          </a:p>
          <a:p>
            <a:r>
              <a:rPr lang="en-US" dirty="0"/>
              <a:t>MAJOR CAMPUS INITIATIVES</a:t>
            </a:r>
          </a:p>
          <a:p>
            <a:r>
              <a:rPr lang="en-US" dirty="0"/>
              <a:t>College Vision &amp; Educational Master Plan (EMP)</a:t>
            </a:r>
          </a:p>
          <a:p>
            <a:r>
              <a:rPr lang="en-US" dirty="0"/>
              <a:t>Guided Pathways</a:t>
            </a:r>
          </a:p>
          <a:p>
            <a:r>
              <a:rPr lang="en-US" dirty="0"/>
              <a:t>Student Equity and Achievement</a:t>
            </a:r>
          </a:p>
          <a:p>
            <a:r>
              <a:rPr lang="en-US" dirty="0"/>
              <a:t>Vision for Success</a:t>
            </a:r>
          </a:p>
          <a:p>
            <a:r>
              <a:rPr lang="en-US" dirty="0"/>
              <a:t>Strategic Enrollment Management (SEM)</a:t>
            </a:r>
          </a:p>
          <a:p>
            <a:r>
              <a:rPr lang="en-US" dirty="0"/>
              <a:t>Caring Campus</a:t>
            </a:r>
          </a:p>
          <a:p>
            <a:endParaRPr lang="en-US" dirty="0"/>
          </a:p>
          <a:p>
            <a:r>
              <a:rPr lang="en-US" dirty="0"/>
              <a:t>OTHER TOPICS</a:t>
            </a:r>
          </a:p>
          <a:p>
            <a:r>
              <a:rPr lang="en-US" dirty="0"/>
              <a:t>CPR /First Aid</a:t>
            </a:r>
          </a:p>
          <a:p>
            <a:r>
              <a:rPr lang="en-US" dirty="0"/>
              <a:t>Emergency Management</a:t>
            </a:r>
          </a:p>
          <a:p>
            <a:r>
              <a:rPr lang="en-US" dirty="0"/>
              <a:t>Financial planning</a:t>
            </a:r>
          </a:p>
          <a:p>
            <a:r>
              <a:rPr lang="en-US" dirty="0"/>
              <a:t>Health and wellness</a:t>
            </a:r>
          </a:p>
          <a:p>
            <a:r>
              <a:rPr lang="en-US" dirty="0"/>
              <a:t>Retirement planning</a:t>
            </a:r>
          </a:p>
          <a:p>
            <a:endParaRPr lang="en-US" dirty="0"/>
          </a:p>
          <a:p>
            <a:r>
              <a:rPr lang="en-US" dirty="0"/>
              <a:t>Other topics:</a:t>
            </a:r>
          </a:p>
          <a:p>
            <a:r>
              <a:rPr lang="en-US" dirty="0"/>
              <a:t>Diversity training</a:t>
            </a:r>
          </a:p>
          <a:p>
            <a:r>
              <a:rPr lang="en-US" dirty="0"/>
              <a:t>Bias Awareness Training</a:t>
            </a:r>
          </a:p>
          <a:p>
            <a:r>
              <a:rPr lang="en-US" dirty="0"/>
              <a:t>Culturally Responsive Pedagogy</a:t>
            </a:r>
          </a:p>
          <a:p>
            <a:r>
              <a:rPr lang="en-US" dirty="0"/>
              <a:t>Assisting students with mental health issues</a:t>
            </a:r>
          </a:p>
          <a:p>
            <a:r>
              <a:rPr lang="en-US" dirty="0"/>
              <a:t>handle conflict in the work environment</a:t>
            </a:r>
          </a:p>
          <a:p>
            <a:r>
              <a:rPr lang="en-US" dirty="0"/>
              <a:t>Team Building Skills</a:t>
            </a:r>
          </a:p>
          <a:p>
            <a:r>
              <a:rPr lang="en-US" dirty="0"/>
              <a:t>Faculty roundtables</a:t>
            </a:r>
          </a:p>
          <a:p>
            <a:r>
              <a:rPr lang="en-US" dirty="0"/>
              <a:t>Mentorship and Professional development</a:t>
            </a:r>
          </a:p>
          <a:p>
            <a:r>
              <a:rPr lang="en-US" dirty="0"/>
              <a:t>Student discipline procedures (CCI)</a:t>
            </a:r>
          </a:p>
          <a:p>
            <a:r>
              <a:rPr lang="en-US" dirty="0"/>
              <a:t>Academic Freedom Article IX</a:t>
            </a:r>
          </a:p>
          <a:p>
            <a:r>
              <a:rPr lang="en-US" dirty="0"/>
              <a:t>Other trades we can offer here at VVC that are in high demand that our community needs. Adding more trades to VVC. For example, court reporting would be a great program to add</a:t>
            </a:r>
          </a:p>
          <a:p>
            <a:r>
              <a:rPr lang="en-US" dirty="0"/>
              <a:t>since the closest one is in Orange County.</a:t>
            </a:r>
          </a:p>
          <a:p>
            <a:r>
              <a:rPr lang="en-US" dirty="0"/>
              <a:t>Active shooter</a:t>
            </a:r>
          </a:p>
          <a:p>
            <a:r>
              <a:rPr lang="en-US" dirty="0"/>
              <a:t>Equal Opportunity training, Sexual Harassment training,</a:t>
            </a:r>
          </a:p>
          <a:p>
            <a:r>
              <a:rPr lang="en-US" dirty="0"/>
              <a:t>Discrimination Training, Integrity Training</a:t>
            </a:r>
          </a:p>
          <a:p>
            <a:r>
              <a:rPr lang="en-US" dirty="0"/>
              <a:t>Technology and support from moving from Remote Classes back to face to face classes</a:t>
            </a:r>
          </a:p>
          <a:p>
            <a:endParaRPr lang="en-US" dirty="0"/>
          </a:p>
          <a:p>
            <a:r>
              <a:rPr lang="en-US" dirty="0"/>
              <a:t>"There is a tremendous wealth of knowledge and expertise on VVC campuses. This knowledge should be happily shared for the greater good and refinement of all employees."</a:t>
            </a:r>
          </a:p>
          <a:p>
            <a:endParaRPr lang="en-US" dirty="0"/>
          </a:p>
          <a:p>
            <a:r>
              <a:rPr lang="en-US" dirty="0"/>
              <a:t>"VVC professional development activities must not require participants to be present on campus. Please plan for all such activities to be available live online and with recordings for later viewing. Please provide adequate funding for off-campus events, streamline VVC's idiotic approval process, publish and follow approval procedures, and provide semi-monthly updates on the balance of funding available."</a:t>
            </a:r>
          </a:p>
          <a:p>
            <a:endParaRPr lang="en-US" dirty="0"/>
          </a:p>
          <a:p>
            <a:r>
              <a:rPr lang="en-US" dirty="0"/>
              <a:t>"I recognize the campus' commitment to professional development and applaud the efforts to try to reach all groups to provide professional development. Thanks for your work on this."</a:t>
            </a:r>
          </a:p>
          <a:p>
            <a:endParaRPr lang="en-US" dirty="0"/>
          </a:p>
          <a:p>
            <a:r>
              <a:rPr lang="en-US" dirty="0"/>
              <a:t>"The present person, Math Chair, in charge of Professional Development has done a wonderful job. He is very respectful and kind and supportive and encouraging. I am thankful for what he has helped to bring to the college."</a:t>
            </a:r>
          </a:p>
        </p:txBody>
      </p:sp>
      <p:sp>
        <p:nvSpPr>
          <p:cNvPr id="4" name="Slide Number Placeholder 3"/>
          <p:cNvSpPr>
            <a:spLocks noGrp="1"/>
          </p:cNvSpPr>
          <p:nvPr>
            <p:ph type="sldNum" sz="quarter" idx="5"/>
          </p:nvPr>
        </p:nvSpPr>
        <p:spPr/>
        <p:txBody>
          <a:bodyPr/>
          <a:lstStyle/>
          <a:p>
            <a:fld id="{7F768770-0B78-4291-88CF-4114C44D7F06}" type="slidenum">
              <a:rPr lang="en-US" smtClean="0"/>
              <a:t>75</a:t>
            </a:fld>
            <a:endParaRPr lang="en-US"/>
          </a:p>
        </p:txBody>
      </p:sp>
    </p:spTree>
    <p:extLst>
      <p:ext uri="{BB962C8B-B14F-4D97-AF65-F5344CB8AC3E}">
        <p14:creationId xmlns:p14="http://schemas.microsoft.com/office/powerpoint/2010/main" val="327208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freepngimg.com/png/5591-business-woman-girl-png-image"/>
              </a:rPr>
              <a:t>This Photo</a:t>
            </a:r>
            <a:r>
              <a:rPr lang="en-US" sz="1200" dirty="0"/>
              <a:t> by Unknown Author is licensed under </a:t>
            </a:r>
            <a:r>
              <a:rPr lang="en-US" sz="1200" dirty="0">
                <a:hlinkClick r:id="rId4" tooltip="https://creativecommons.org/licenses/by-nc/3.0/"/>
              </a:rPr>
              <a:t>CC BY-NC</a:t>
            </a:r>
            <a:endParaRPr lang="en-US" sz="1200" dirty="0"/>
          </a:p>
          <a:p>
            <a:endParaRPr lang="en-US" dirty="0"/>
          </a:p>
        </p:txBody>
      </p:sp>
      <p:sp>
        <p:nvSpPr>
          <p:cNvPr id="4" name="Slide Number Placeholder 3"/>
          <p:cNvSpPr>
            <a:spLocks noGrp="1"/>
          </p:cNvSpPr>
          <p:nvPr>
            <p:ph type="sldNum" sz="quarter" idx="5"/>
          </p:nvPr>
        </p:nvSpPr>
        <p:spPr/>
        <p:txBody>
          <a:bodyPr/>
          <a:lstStyle/>
          <a:p>
            <a:fld id="{9AC209D7-6F2F-44AF-8A10-D9978643DFFC}" type="slidenum">
              <a:rPr lang="en-US" smtClean="0"/>
              <a:t>5</a:t>
            </a:fld>
            <a:endParaRPr lang="en-US"/>
          </a:p>
        </p:txBody>
      </p:sp>
    </p:spTree>
    <p:extLst>
      <p:ext uri="{BB962C8B-B14F-4D97-AF65-F5344CB8AC3E}">
        <p14:creationId xmlns:p14="http://schemas.microsoft.com/office/powerpoint/2010/main" val="3131962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77</a:t>
            </a:fld>
            <a:endParaRPr lang="en-US"/>
          </a:p>
        </p:txBody>
      </p:sp>
    </p:spTree>
    <p:extLst>
      <p:ext uri="{BB962C8B-B14F-4D97-AF65-F5344CB8AC3E}">
        <p14:creationId xmlns:p14="http://schemas.microsoft.com/office/powerpoint/2010/main" val="3938129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78</a:t>
            </a:fld>
            <a:endParaRPr lang="en-US"/>
          </a:p>
        </p:txBody>
      </p:sp>
    </p:spTree>
    <p:extLst>
      <p:ext uri="{BB962C8B-B14F-4D97-AF65-F5344CB8AC3E}">
        <p14:creationId xmlns:p14="http://schemas.microsoft.com/office/powerpoint/2010/main" val="2423367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Campus Processes</a:t>
            </a:r>
          </a:p>
          <a:p>
            <a:r>
              <a:rPr lang="en-US" dirty="0"/>
              <a:t>Accreditation </a:t>
            </a:r>
          </a:p>
          <a:p>
            <a:r>
              <a:rPr lang="en-US" dirty="0"/>
              <a:t>Regular and Substantive Interaction (RSI)</a:t>
            </a:r>
          </a:p>
          <a:p>
            <a:r>
              <a:rPr lang="en-US" dirty="0"/>
              <a:t>Web Accessibility</a:t>
            </a:r>
          </a:p>
          <a:p>
            <a:r>
              <a:rPr lang="en-US" dirty="0"/>
              <a:t>VVC departments &amp; what they do</a:t>
            </a:r>
          </a:p>
          <a:p>
            <a:r>
              <a:rPr lang="en-US" dirty="0"/>
              <a:t>Planning</a:t>
            </a:r>
          </a:p>
          <a:p>
            <a:r>
              <a:rPr lang="en-US" dirty="0"/>
              <a:t>Program Department Review</a:t>
            </a:r>
          </a:p>
          <a:p>
            <a:r>
              <a:rPr lang="en-US" dirty="0"/>
              <a:t>Service Area Outcomes (SAOs)</a:t>
            </a:r>
          </a:p>
          <a:p>
            <a:endParaRPr lang="en-US" dirty="0"/>
          </a:p>
          <a:p>
            <a:r>
              <a:rPr lang="en-US" dirty="0"/>
              <a:t>LEADERSHIP SKILLS</a:t>
            </a:r>
          </a:p>
          <a:p>
            <a:r>
              <a:rPr lang="en-US" dirty="0"/>
              <a:t>Conflict resolution</a:t>
            </a:r>
          </a:p>
          <a:p>
            <a:r>
              <a:rPr lang="en-US" dirty="0"/>
              <a:t>Delegation skills</a:t>
            </a:r>
          </a:p>
          <a:p>
            <a:r>
              <a:rPr lang="en-US" dirty="0"/>
              <a:t>Group meeting facilitation</a:t>
            </a:r>
          </a:p>
          <a:p>
            <a:r>
              <a:rPr lang="en-US" dirty="0"/>
              <a:t>Leadership</a:t>
            </a:r>
          </a:p>
          <a:p>
            <a:r>
              <a:rPr lang="en-US" dirty="0"/>
              <a:t>Development</a:t>
            </a:r>
          </a:p>
          <a:p>
            <a:r>
              <a:rPr lang="en-US" dirty="0"/>
              <a:t>Coaching others</a:t>
            </a:r>
          </a:p>
          <a:p>
            <a:r>
              <a:rPr lang="en-US" dirty="0"/>
              <a:t>Team building</a:t>
            </a:r>
          </a:p>
          <a:p>
            <a:r>
              <a:rPr lang="en-US" dirty="0"/>
              <a:t>Futures Thinking</a:t>
            </a:r>
          </a:p>
          <a:p>
            <a:endParaRPr lang="en-US" dirty="0"/>
          </a:p>
          <a:p>
            <a:r>
              <a:rPr lang="en-US" dirty="0"/>
              <a:t>INTER &amp; INTRA PERSONAL SKILLS</a:t>
            </a:r>
          </a:p>
          <a:p>
            <a:r>
              <a:rPr lang="en-US" dirty="0"/>
              <a:t>Equity &amp; Inclusion</a:t>
            </a:r>
          </a:p>
          <a:p>
            <a:r>
              <a:rPr lang="en-US" dirty="0"/>
              <a:t>Customer service skills</a:t>
            </a:r>
          </a:p>
          <a:p>
            <a:r>
              <a:rPr lang="en-US" dirty="0"/>
              <a:t>Effective communication</a:t>
            </a:r>
          </a:p>
          <a:p>
            <a:r>
              <a:rPr lang="en-US" dirty="0"/>
              <a:t>Goal setting</a:t>
            </a:r>
          </a:p>
          <a:p>
            <a:r>
              <a:rPr lang="en-US" dirty="0"/>
              <a:t>Managing change</a:t>
            </a:r>
          </a:p>
          <a:p>
            <a:r>
              <a:rPr lang="en-US" dirty="0"/>
              <a:t>Organizational skills</a:t>
            </a:r>
          </a:p>
          <a:p>
            <a:r>
              <a:rPr lang="en-US" dirty="0"/>
              <a:t>Public speaking/Presentation skills</a:t>
            </a:r>
          </a:p>
          <a:p>
            <a:r>
              <a:rPr lang="en-US" dirty="0"/>
              <a:t>Time management</a:t>
            </a:r>
          </a:p>
          <a:p>
            <a:r>
              <a:rPr lang="en-US" dirty="0"/>
              <a:t>Writing skills</a:t>
            </a:r>
          </a:p>
          <a:p>
            <a:endParaRPr lang="en-US" dirty="0"/>
          </a:p>
          <a:p>
            <a:r>
              <a:rPr lang="en-US" dirty="0"/>
              <a:t>TECHNOLOGY</a:t>
            </a:r>
          </a:p>
          <a:p>
            <a:r>
              <a:rPr lang="en-US" dirty="0"/>
              <a:t>Adobe Creative Suite (e.g., PDFs,</a:t>
            </a:r>
          </a:p>
          <a:p>
            <a:r>
              <a:rPr lang="en-US" dirty="0"/>
              <a:t>Acrobat, etc.)</a:t>
            </a:r>
          </a:p>
          <a:p>
            <a:r>
              <a:rPr lang="en-US" dirty="0"/>
              <a:t>Canvas</a:t>
            </a:r>
          </a:p>
          <a:p>
            <a:r>
              <a:rPr lang="en-US" dirty="0"/>
              <a:t>Class Link (My VVC)</a:t>
            </a:r>
          </a:p>
          <a:p>
            <a:r>
              <a:rPr lang="en-US" dirty="0"/>
              <a:t>Colleague</a:t>
            </a:r>
          </a:p>
          <a:p>
            <a:r>
              <a:rPr lang="en-US" dirty="0" err="1"/>
              <a:t>Curricunet</a:t>
            </a:r>
            <a:endParaRPr lang="en-US" dirty="0"/>
          </a:p>
          <a:p>
            <a:r>
              <a:rPr lang="en-US" dirty="0"/>
              <a:t>Curricular</a:t>
            </a:r>
          </a:p>
          <a:p>
            <a:r>
              <a:rPr lang="en-US" dirty="0"/>
              <a:t>Google Suite</a:t>
            </a:r>
          </a:p>
          <a:p>
            <a:r>
              <a:rPr lang="en-US" dirty="0"/>
              <a:t>Microsoft Excel</a:t>
            </a:r>
          </a:p>
          <a:p>
            <a:r>
              <a:rPr lang="en-US" dirty="0"/>
              <a:t>Microsoft Outlook</a:t>
            </a:r>
          </a:p>
          <a:p>
            <a:r>
              <a:rPr lang="en-US" dirty="0"/>
              <a:t>Microsoft </a:t>
            </a:r>
            <a:r>
              <a:rPr lang="en-US" dirty="0" err="1"/>
              <a:t>Powerpoint</a:t>
            </a:r>
            <a:endParaRPr lang="en-US" dirty="0"/>
          </a:p>
          <a:p>
            <a:r>
              <a:rPr lang="en-US" dirty="0"/>
              <a:t>Microsoft Teams</a:t>
            </a:r>
          </a:p>
          <a:p>
            <a:r>
              <a:rPr lang="en-US" dirty="0"/>
              <a:t>Microsoft Word</a:t>
            </a:r>
          </a:p>
          <a:p>
            <a:r>
              <a:rPr lang="en-US" dirty="0"/>
              <a:t>Navigate</a:t>
            </a:r>
          </a:p>
          <a:p>
            <a:r>
              <a:rPr lang="en-US" dirty="0"/>
              <a:t>Neo Gov</a:t>
            </a:r>
          </a:p>
          <a:p>
            <a:r>
              <a:rPr lang="en-US" dirty="0"/>
              <a:t>Next Gen</a:t>
            </a:r>
          </a:p>
          <a:p>
            <a:r>
              <a:rPr lang="en-US" dirty="0"/>
              <a:t>Power BI Research Dashboard</a:t>
            </a:r>
          </a:p>
          <a:p>
            <a:r>
              <a:rPr lang="en-US" dirty="0"/>
              <a:t>Reports</a:t>
            </a:r>
          </a:p>
          <a:p>
            <a:r>
              <a:rPr lang="en-US" dirty="0"/>
              <a:t>Project Management Tools</a:t>
            </a:r>
          </a:p>
          <a:p>
            <a:r>
              <a:rPr lang="en-US" dirty="0"/>
              <a:t>Zoom</a:t>
            </a:r>
          </a:p>
          <a:p>
            <a:endParaRPr lang="en-US" dirty="0"/>
          </a:p>
          <a:p>
            <a:r>
              <a:rPr lang="en-US" dirty="0"/>
              <a:t>TEACHING AND LEARNING</a:t>
            </a:r>
          </a:p>
          <a:p>
            <a:r>
              <a:rPr lang="en-US" dirty="0"/>
              <a:t>Pedagogy</a:t>
            </a:r>
          </a:p>
          <a:p>
            <a:r>
              <a:rPr lang="en-US" dirty="0"/>
              <a:t>Classroom Management</a:t>
            </a:r>
          </a:p>
          <a:p>
            <a:r>
              <a:rPr lang="en-US" dirty="0"/>
              <a:t>Conflict resolution in the classroom</a:t>
            </a:r>
          </a:p>
          <a:p>
            <a:r>
              <a:rPr lang="en-US" dirty="0"/>
              <a:t>Instructional software</a:t>
            </a:r>
          </a:p>
          <a:p>
            <a:r>
              <a:rPr lang="en-US" dirty="0"/>
              <a:t>Ram Coaching</a:t>
            </a:r>
          </a:p>
          <a:p>
            <a:r>
              <a:rPr lang="en-US" dirty="0"/>
              <a:t>Course redesign “Moving from Credit to</a:t>
            </a:r>
          </a:p>
          <a:p>
            <a:r>
              <a:rPr lang="en-US" dirty="0"/>
              <a:t>Non-Credit” Instruction</a:t>
            </a:r>
          </a:p>
          <a:p>
            <a:r>
              <a:rPr lang="en-US" dirty="0"/>
              <a:t>Curriculum</a:t>
            </a:r>
          </a:p>
          <a:p>
            <a:r>
              <a:rPr lang="en-US" dirty="0"/>
              <a:t>Student Learning Outcomes (SLOs)</a:t>
            </a:r>
          </a:p>
          <a:p>
            <a:endParaRPr lang="en-US" dirty="0"/>
          </a:p>
          <a:p>
            <a:r>
              <a:rPr lang="en-US" dirty="0"/>
              <a:t>STUDENT SUCCESS</a:t>
            </a:r>
          </a:p>
          <a:p>
            <a:r>
              <a:rPr lang="en-US" dirty="0"/>
              <a:t>Student Retention Strategies</a:t>
            </a:r>
          </a:p>
          <a:p>
            <a:r>
              <a:rPr lang="en-US" dirty="0"/>
              <a:t>Ally Training (LGBTQ, undocumented,</a:t>
            </a:r>
          </a:p>
          <a:p>
            <a:r>
              <a:rPr lang="en-US" dirty="0"/>
              <a:t>foster, veterans, etc.)</a:t>
            </a:r>
          </a:p>
          <a:p>
            <a:r>
              <a:rPr lang="en-US" dirty="0"/>
              <a:t>Student Support Services (e.g.,</a:t>
            </a:r>
          </a:p>
          <a:p>
            <a:r>
              <a:rPr lang="en-US" dirty="0"/>
              <a:t>ACCESS, Financial Aid, </a:t>
            </a:r>
            <a:r>
              <a:rPr lang="en-US" dirty="0" err="1"/>
              <a:t>NextUp</a:t>
            </a:r>
            <a:r>
              <a:rPr lang="en-US" dirty="0"/>
              <a:t>, etc.)</a:t>
            </a:r>
          </a:p>
          <a:p>
            <a:r>
              <a:rPr lang="en-US" dirty="0"/>
              <a:t>Supporting diverse student groups</a:t>
            </a:r>
          </a:p>
          <a:p>
            <a:r>
              <a:rPr lang="en-US" dirty="0"/>
              <a:t>Strategies to increase instructor</a:t>
            </a:r>
          </a:p>
          <a:p>
            <a:r>
              <a:rPr lang="en-US" dirty="0"/>
              <a:t>presence in online courses</a:t>
            </a:r>
          </a:p>
          <a:p>
            <a:r>
              <a:rPr lang="en-US" dirty="0"/>
              <a:t>Teaching 101</a:t>
            </a:r>
          </a:p>
          <a:p>
            <a:endParaRPr lang="en-US" dirty="0"/>
          </a:p>
          <a:p>
            <a:r>
              <a:rPr lang="en-US" dirty="0"/>
              <a:t>MAJOR CAMPUS INITIATIVES</a:t>
            </a:r>
          </a:p>
          <a:p>
            <a:r>
              <a:rPr lang="en-US" dirty="0"/>
              <a:t>College Vision &amp; Educational Master Plan (EMP)</a:t>
            </a:r>
          </a:p>
          <a:p>
            <a:r>
              <a:rPr lang="en-US" dirty="0"/>
              <a:t>Guided Pathways</a:t>
            </a:r>
          </a:p>
          <a:p>
            <a:r>
              <a:rPr lang="en-US" dirty="0"/>
              <a:t>Student Equity and Achievement</a:t>
            </a:r>
          </a:p>
          <a:p>
            <a:r>
              <a:rPr lang="en-US" dirty="0"/>
              <a:t>Vision for Success</a:t>
            </a:r>
          </a:p>
          <a:p>
            <a:r>
              <a:rPr lang="en-US" dirty="0"/>
              <a:t>Strategic Enrollment Management (SEM)</a:t>
            </a:r>
          </a:p>
          <a:p>
            <a:r>
              <a:rPr lang="en-US" dirty="0"/>
              <a:t>Caring Campus</a:t>
            </a:r>
          </a:p>
          <a:p>
            <a:endParaRPr lang="en-US" dirty="0"/>
          </a:p>
          <a:p>
            <a:r>
              <a:rPr lang="en-US" dirty="0"/>
              <a:t>OTHER TOPICS</a:t>
            </a:r>
          </a:p>
          <a:p>
            <a:r>
              <a:rPr lang="en-US" dirty="0"/>
              <a:t>CPR /First Aid</a:t>
            </a:r>
          </a:p>
          <a:p>
            <a:r>
              <a:rPr lang="en-US" dirty="0"/>
              <a:t>Emergency Management</a:t>
            </a:r>
          </a:p>
          <a:p>
            <a:r>
              <a:rPr lang="en-US" dirty="0"/>
              <a:t>Financial planning</a:t>
            </a:r>
          </a:p>
          <a:p>
            <a:r>
              <a:rPr lang="en-US" dirty="0"/>
              <a:t>Health and wellness</a:t>
            </a:r>
          </a:p>
          <a:p>
            <a:r>
              <a:rPr lang="en-US" dirty="0"/>
              <a:t>Retirement planning</a:t>
            </a:r>
          </a:p>
          <a:p>
            <a:endParaRPr lang="en-US" dirty="0"/>
          </a:p>
          <a:p>
            <a:r>
              <a:rPr lang="en-US" dirty="0"/>
              <a:t>Other topics:</a:t>
            </a:r>
          </a:p>
          <a:p>
            <a:r>
              <a:rPr lang="en-US" dirty="0"/>
              <a:t>Diversity training</a:t>
            </a:r>
          </a:p>
          <a:p>
            <a:r>
              <a:rPr lang="en-US" dirty="0"/>
              <a:t>Bias Awareness Training</a:t>
            </a:r>
          </a:p>
          <a:p>
            <a:r>
              <a:rPr lang="en-US" dirty="0"/>
              <a:t>Culturally Responsive Pedagogy</a:t>
            </a:r>
          </a:p>
          <a:p>
            <a:r>
              <a:rPr lang="en-US" dirty="0"/>
              <a:t>Assisting students with mental health issues</a:t>
            </a:r>
          </a:p>
          <a:p>
            <a:r>
              <a:rPr lang="en-US" dirty="0"/>
              <a:t>handle conflict in the work environment</a:t>
            </a:r>
          </a:p>
          <a:p>
            <a:r>
              <a:rPr lang="en-US" dirty="0"/>
              <a:t>Team Building Skills</a:t>
            </a:r>
          </a:p>
          <a:p>
            <a:r>
              <a:rPr lang="en-US" dirty="0"/>
              <a:t>Faculty roundtables</a:t>
            </a:r>
          </a:p>
          <a:p>
            <a:r>
              <a:rPr lang="en-US" dirty="0"/>
              <a:t>Mentorship and Professional development</a:t>
            </a:r>
          </a:p>
          <a:p>
            <a:r>
              <a:rPr lang="en-US" dirty="0"/>
              <a:t>Student discipline procedures (CCI)</a:t>
            </a:r>
          </a:p>
          <a:p>
            <a:r>
              <a:rPr lang="en-US" dirty="0"/>
              <a:t>Academic Freedom Article IX</a:t>
            </a:r>
          </a:p>
          <a:p>
            <a:r>
              <a:rPr lang="en-US" dirty="0"/>
              <a:t>Other trades we can offer here at VVC that are in high demand that our community needs. Adding more trades to VVC. For example, court reporting would be a great program to add</a:t>
            </a:r>
          </a:p>
          <a:p>
            <a:r>
              <a:rPr lang="en-US" dirty="0"/>
              <a:t>since the closest one is in Orange County.</a:t>
            </a:r>
          </a:p>
          <a:p>
            <a:r>
              <a:rPr lang="en-US" dirty="0"/>
              <a:t>Active shooter</a:t>
            </a:r>
          </a:p>
          <a:p>
            <a:r>
              <a:rPr lang="en-US" dirty="0"/>
              <a:t>Equal Opportunity training, Sexual Harassment training,</a:t>
            </a:r>
          </a:p>
          <a:p>
            <a:r>
              <a:rPr lang="en-US" dirty="0"/>
              <a:t>Discrimination Training, Integrity Training</a:t>
            </a:r>
          </a:p>
          <a:p>
            <a:r>
              <a:rPr lang="en-US" dirty="0"/>
              <a:t>Technology and support from moving from Remote Classes back to face to face classes</a:t>
            </a:r>
          </a:p>
          <a:p>
            <a:endParaRPr lang="en-US" dirty="0"/>
          </a:p>
          <a:p>
            <a:r>
              <a:rPr lang="en-US" dirty="0"/>
              <a:t>"There is a tremendous wealth of knowledge and expertise on VVC campuses. This knowledge should be happily shared for the greater good and refinement of all employees."</a:t>
            </a:r>
          </a:p>
          <a:p>
            <a:endParaRPr lang="en-US" dirty="0"/>
          </a:p>
          <a:p>
            <a:r>
              <a:rPr lang="en-US" dirty="0"/>
              <a:t>"VVC professional development activities must not require participants to be present on campus. Please plan for all such activities to be available live online and with recordings for later viewing. Please provide adequate funding for off-campus events, streamline VVC's idiotic approval process, publish and follow approval procedures, and provide semi-monthly updates on the balance of funding available."</a:t>
            </a:r>
          </a:p>
          <a:p>
            <a:endParaRPr lang="en-US" dirty="0"/>
          </a:p>
          <a:p>
            <a:r>
              <a:rPr lang="en-US" dirty="0"/>
              <a:t>"I recognize the campus' commitment to professional development and applaud the efforts to try to reach all groups to provide professional development. Thanks for your work on this."</a:t>
            </a:r>
          </a:p>
          <a:p>
            <a:endParaRPr lang="en-US" dirty="0"/>
          </a:p>
          <a:p>
            <a:r>
              <a:rPr lang="en-US" dirty="0"/>
              <a:t>"The present person, Math Chair, in charge of Professional Development has done a wonderful job. He is very respectful and kind and supportive and encouraging. I am thankful for what he has helped to bring to the college."</a:t>
            </a:r>
          </a:p>
        </p:txBody>
      </p:sp>
      <p:sp>
        <p:nvSpPr>
          <p:cNvPr id="4" name="Slide Number Placeholder 3"/>
          <p:cNvSpPr>
            <a:spLocks noGrp="1"/>
          </p:cNvSpPr>
          <p:nvPr>
            <p:ph type="sldNum" sz="quarter" idx="5"/>
          </p:nvPr>
        </p:nvSpPr>
        <p:spPr/>
        <p:txBody>
          <a:bodyPr/>
          <a:lstStyle/>
          <a:p>
            <a:fld id="{7F768770-0B78-4291-88CF-4114C44D7F06}" type="slidenum">
              <a:rPr lang="en-US" smtClean="0"/>
              <a:t>79</a:t>
            </a:fld>
            <a:endParaRPr lang="en-US"/>
          </a:p>
        </p:txBody>
      </p:sp>
    </p:spTree>
    <p:extLst>
      <p:ext uri="{BB962C8B-B14F-4D97-AF65-F5344CB8AC3E}">
        <p14:creationId xmlns:p14="http://schemas.microsoft.com/office/powerpoint/2010/main" val="270458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Campus Processes</a:t>
            </a:r>
          </a:p>
          <a:p>
            <a:r>
              <a:rPr lang="en-US" dirty="0"/>
              <a:t>Accreditation </a:t>
            </a:r>
          </a:p>
          <a:p>
            <a:r>
              <a:rPr lang="en-US" dirty="0"/>
              <a:t>Regular and Substantive Interaction (RSI)</a:t>
            </a:r>
          </a:p>
          <a:p>
            <a:r>
              <a:rPr lang="en-US" dirty="0"/>
              <a:t>Web Accessibility</a:t>
            </a:r>
          </a:p>
          <a:p>
            <a:r>
              <a:rPr lang="en-US" dirty="0"/>
              <a:t>VVC departments &amp; what they do</a:t>
            </a:r>
          </a:p>
          <a:p>
            <a:r>
              <a:rPr lang="en-US" dirty="0"/>
              <a:t>Planning</a:t>
            </a:r>
          </a:p>
          <a:p>
            <a:r>
              <a:rPr lang="en-US" dirty="0"/>
              <a:t>Program Department Review</a:t>
            </a:r>
          </a:p>
          <a:p>
            <a:r>
              <a:rPr lang="en-US" dirty="0"/>
              <a:t>Service Area Outcomes (SAOs)</a:t>
            </a:r>
          </a:p>
          <a:p>
            <a:endParaRPr lang="en-US" dirty="0"/>
          </a:p>
          <a:p>
            <a:r>
              <a:rPr lang="en-US" dirty="0"/>
              <a:t>LEADERSHIP SKILLS</a:t>
            </a:r>
          </a:p>
          <a:p>
            <a:r>
              <a:rPr lang="en-US" dirty="0"/>
              <a:t>Conflict resolution</a:t>
            </a:r>
          </a:p>
          <a:p>
            <a:r>
              <a:rPr lang="en-US" dirty="0"/>
              <a:t>Delegation skills</a:t>
            </a:r>
          </a:p>
          <a:p>
            <a:r>
              <a:rPr lang="en-US" dirty="0"/>
              <a:t>Group meeting facilitation</a:t>
            </a:r>
          </a:p>
          <a:p>
            <a:r>
              <a:rPr lang="en-US" dirty="0"/>
              <a:t>Leadership</a:t>
            </a:r>
          </a:p>
          <a:p>
            <a:r>
              <a:rPr lang="en-US" dirty="0"/>
              <a:t>Development</a:t>
            </a:r>
          </a:p>
          <a:p>
            <a:r>
              <a:rPr lang="en-US" dirty="0"/>
              <a:t>Coaching others</a:t>
            </a:r>
          </a:p>
          <a:p>
            <a:r>
              <a:rPr lang="en-US" dirty="0"/>
              <a:t>Team building</a:t>
            </a:r>
          </a:p>
          <a:p>
            <a:r>
              <a:rPr lang="en-US" dirty="0"/>
              <a:t>Futures Thinking</a:t>
            </a:r>
          </a:p>
          <a:p>
            <a:endParaRPr lang="en-US" dirty="0"/>
          </a:p>
          <a:p>
            <a:r>
              <a:rPr lang="en-US" dirty="0"/>
              <a:t>INTER &amp; INTRA PERSONAL SKILLS</a:t>
            </a:r>
          </a:p>
          <a:p>
            <a:r>
              <a:rPr lang="en-US" dirty="0"/>
              <a:t>Equity &amp; Inclusion</a:t>
            </a:r>
          </a:p>
          <a:p>
            <a:r>
              <a:rPr lang="en-US" dirty="0"/>
              <a:t>Customer service skills</a:t>
            </a:r>
          </a:p>
          <a:p>
            <a:r>
              <a:rPr lang="en-US" dirty="0"/>
              <a:t>Effective communication</a:t>
            </a:r>
          </a:p>
          <a:p>
            <a:r>
              <a:rPr lang="en-US" dirty="0"/>
              <a:t>Goal setting</a:t>
            </a:r>
          </a:p>
          <a:p>
            <a:r>
              <a:rPr lang="en-US" dirty="0"/>
              <a:t>Managing change</a:t>
            </a:r>
          </a:p>
          <a:p>
            <a:r>
              <a:rPr lang="en-US" dirty="0"/>
              <a:t>Organizational skills</a:t>
            </a:r>
          </a:p>
          <a:p>
            <a:r>
              <a:rPr lang="en-US" dirty="0"/>
              <a:t>Public speaking/Presentation skills</a:t>
            </a:r>
          </a:p>
          <a:p>
            <a:r>
              <a:rPr lang="en-US" dirty="0"/>
              <a:t>Time management</a:t>
            </a:r>
          </a:p>
          <a:p>
            <a:r>
              <a:rPr lang="en-US" dirty="0"/>
              <a:t>Writing skills</a:t>
            </a:r>
          </a:p>
          <a:p>
            <a:endParaRPr lang="en-US" dirty="0"/>
          </a:p>
          <a:p>
            <a:r>
              <a:rPr lang="en-US" dirty="0"/>
              <a:t>TECHNOLOGY</a:t>
            </a:r>
          </a:p>
          <a:p>
            <a:r>
              <a:rPr lang="en-US" dirty="0"/>
              <a:t>Adobe Creative Suite (e.g., PDFs,</a:t>
            </a:r>
          </a:p>
          <a:p>
            <a:r>
              <a:rPr lang="en-US" dirty="0"/>
              <a:t>Acrobat, etc.)</a:t>
            </a:r>
          </a:p>
          <a:p>
            <a:r>
              <a:rPr lang="en-US" dirty="0"/>
              <a:t>Canvas</a:t>
            </a:r>
          </a:p>
          <a:p>
            <a:r>
              <a:rPr lang="en-US" dirty="0"/>
              <a:t>Class Link (My VVC)</a:t>
            </a:r>
          </a:p>
          <a:p>
            <a:r>
              <a:rPr lang="en-US" dirty="0"/>
              <a:t>Colleague</a:t>
            </a:r>
          </a:p>
          <a:p>
            <a:r>
              <a:rPr lang="en-US" dirty="0" err="1"/>
              <a:t>Curricunet</a:t>
            </a:r>
            <a:endParaRPr lang="en-US" dirty="0"/>
          </a:p>
          <a:p>
            <a:r>
              <a:rPr lang="en-US" dirty="0"/>
              <a:t>Curricular</a:t>
            </a:r>
          </a:p>
          <a:p>
            <a:r>
              <a:rPr lang="en-US" dirty="0"/>
              <a:t>Google Suite</a:t>
            </a:r>
          </a:p>
          <a:p>
            <a:r>
              <a:rPr lang="en-US" dirty="0"/>
              <a:t>Microsoft Excel</a:t>
            </a:r>
          </a:p>
          <a:p>
            <a:r>
              <a:rPr lang="en-US" dirty="0"/>
              <a:t>Microsoft Outlook</a:t>
            </a:r>
          </a:p>
          <a:p>
            <a:r>
              <a:rPr lang="en-US" dirty="0"/>
              <a:t>Microsoft </a:t>
            </a:r>
            <a:r>
              <a:rPr lang="en-US" dirty="0" err="1"/>
              <a:t>Powerpoint</a:t>
            </a:r>
            <a:endParaRPr lang="en-US" dirty="0"/>
          </a:p>
          <a:p>
            <a:r>
              <a:rPr lang="en-US" dirty="0"/>
              <a:t>Microsoft Teams</a:t>
            </a:r>
          </a:p>
          <a:p>
            <a:r>
              <a:rPr lang="en-US" dirty="0"/>
              <a:t>Microsoft Word</a:t>
            </a:r>
          </a:p>
          <a:p>
            <a:r>
              <a:rPr lang="en-US" dirty="0"/>
              <a:t>Navigate</a:t>
            </a:r>
          </a:p>
          <a:p>
            <a:r>
              <a:rPr lang="en-US" dirty="0"/>
              <a:t>Neo Gov</a:t>
            </a:r>
          </a:p>
          <a:p>
            <a:r>
              <a:rPr lang="en-US" dirty="0"/>
              <a:t>Next Gen</a:t>
            </a:r>
          </a:p>
          <a:p>
            <a:r>
              <a:rPr lang="en-US" dirty="0"/>
              <a:t>Power BI Research Dashboard</a:t>
            </a:r>
          </a:p>
          <a:p>
            <a:r>
              <a:rPr lang="en-US" dirty="0"/>
              <a:t>Reports</a:t>
            </a:r>
          </a:p>
          <a:p>
            <a:r>
              <a:rPr lang="en-US" dirty="0"/>
              <a:t>Project Management Tools</a:t>
            </a:r>
          </a:p>
          <a:p>
            <a:r>
              <a:rPr lang="en-US" dirty="0"/>
              <a:t>Zoom</a:t>
            </a:r>
          </a:p>
          <a:p>
            <a:endParaRPr lang="en-US" dirty="0"/>
          </a:p>
          <a:p>
            <a:r>
              <a:rPr lang="en-US" dirty="0"/>
              <a:t>TEACHING AND LEARNING</a:t>
            </a:r>
          </a:p>
          <a:p>
            <a:r>
              <a:rPr lang="en-US" dirty="0"/>
              <a:t>Pedagogy</a:t>
            </a:r>
          </a:p>
          <a:p>
            <a:r>
              <a:rPr lang="en-US" dirty="0"/>
              <a:t>Classroom Management</a:t>
            </a:r>
          </a:p>
          <a:p>
            <a:r>
              <a:rPr lang="en-US" dirty="0"/>
              <a:t>Conflict resolution in the classroom</a:t>
            </a:r>
          </a:p>
          <a:p>
            <a:r>
              <a:rPr lang="en-US" dirty="0"/>
              <a:t>Instructional software</a:t>
            </a:r>
          </a:p>
          <a:p>
            <a:r>
              <a:rPr lang="en-US" dirty="0"/>
              <a:t>Ram Coaching</a:t>
            </a:r>
          </a:p>
          <a:p>
            <a:r>
              <a:rPr lang="en-US" dirty="0"/>
              <a:t>Course redesign “Moving from Credit to</a:t>
            </a:r>
          </a:p>
          <a:p>
            <a:r>
              <a:rPr lang="en-US" dirty="0"/>
              <a:t>Non-Credit” Instruction</a:t>
            </a:r>
          </a:p>
          <a:p>
            <a:r>
              <a:rPr lang="en-US" dirty="0"/>
              <a:t>Curriculum</a:t>
            </a:r>
          </a:p>
          <a:p>
            <a:r>
              <a:rPr lang="en-US" dirty="0"/>
              <a:t>Student Learning Outcomes (SLOs)</a:t>
            </a:r>
          </a:p>
          <a:p>
            <a:endParaRPr lang="en-US" dirty="0"/>
          </a:p>
          <a:p>
            <a:r>
              <a:rPr lang="en-US" dirty="0"/>
              <a:t>STUDENT SUCCESS</a:t>
            </a:r>
          </a:p>
          <a:p>
            <a:r>
              <a:rPr lang="en-US" dirty="0"/>
              <a:t>Student Retention Strategies</a:t>
            </a:r>
          </a:p>
          <a:p>
            <a:r>
              <a:rPr lang="en-US" dirty="0"/>
              <a:t>Ally Training (LGBTQ, undocumented,</a:t>
            </a:r>
          </a:p>
          <a:p>
            <a:r>
              <a:rPr lang="en-US" dirty="0"/>
              <a:t>foster, veterans, etc.)</a:t>
            </a:r>
          </a:p>
          <a:p>
            <a:r>
              <a:rPr lang="en-US" dirty="0"/>
              <a:t>Student Support Services (e.g.,</a:t>
            </a:r>
          </a:p>
          <a:p>
            <a:r>
              <a:rPr lang="en-US" dirty="0"/>
              <a:t>ACCESS, Financial Aid, </a:t>
            </a:r>
            <a:r>
              <a:rPr lang="en-US" dirty="0" err="1"/>
              <a:t>NextUp</a:t>
            </a:r>
            <a:r>
              <a:rPr lang="en-US" dirty="0"/>
              <a:t>, etc.)</a:t>
            </a:r>
          </a:p>
          <a:p>
            <a:r>
              <a:rPr lang="en-US" dirty="0"/>
              <a:t>Supporting diverse student groups</a:t>
            </a:r>
          </a:p>
          <a:p>
            <a:r>
              <a:rPr lang="en-US" dirty="0"/>
              <a:t>Strategies to increase instructor</a:t>
            </a:r>
          </a:p>
          <a:p>
            <a:r>
              <a:rPr lang="en-US" dirty="0"/>
              <a:t>presence in online courses</a:t>
            </a:r>
          </a:p>
          <a:p>
            <a:r>
              <a:rPr lang="en-US" dirty="0"/>
              <a:t>Teaching 101</a:t>
            </a:r>
          </a:p>
          <a:p>
            <a:endParaRPr lang="en-US" dirty="0"/>
          </a:p>
          <a:p>
            <a:r>
              <a:rPr lang="en-US" dirty="0"/>
              <a:t>MAJOR CAMPUS INITIATIVES</a:t>
            </a:r>
          </a:p>
          <a:p>
            <a:r>
              <a:rPr lang="en-US" dirty="0"/>
              <a:t>College Vision &amp; Educational Master Plan (EMP)</a:t>
            </a:r>
          </a:p>
          <a:p>
            <a:r>
              <a:rPr lang="en-US" dirty="0"/>
              <a:t>Guided Pathways</a:t>
            </a:r>
          </a:p>
          <a:p>
            <a:r>
              <a:rPr lang="en-US" dirty="0"/>
              <a:t>Student Equity and Achievement</a:t>
            </a:r>
          </a:p>
          <a:p>
            <a:r>
              <a:rPr lang="en-US" dirty="0"/>
              <a:t>Vision for Success</a:t>
            </a:r>
          </a:p>
          <a:p>
            <a:r>
              <a:rPr lang="en-US" dirty="0"/>
              <a:t>Strategic Enrollment Management (SEM)</a:t>
            </a:r>
          </a:p>
          <a:p>
            <a:r>
              <a:rPr lang="en-US" dirty="0"/>
              <a:t>Caring Campus</a:t>
            </a:r>
          </a:p>
          <a:p>
            <a:endParaRPr lang="en-US" dirty="0"/>
          </a:p>
          <a:p>
            <a:r>
              <a:rPr lang="en-US" dirty="0"/>
              <a:t>OTHER TOPICS</a:t>
            </a:r>
          </a:p>
          <a:p>
            <a:r>
              <a:rPr lang="en-US" dirty="0"/>
              <a:t>CPR /First Aid</a:t>
            </a:r>
          </a:p>
          <a:p>
            <a:r>
              <a:rPr lang="en-US" dirty="0"/>
              <a:t>Emergency Management</a:t>
            </a:r>
          </a:p>
          <a:p>
            <a:r>
              <a:rPr lang="en-US" dirty="0"/>
              <a:t>Financial planning</a:t>
            </a:r>
          </a:p>
          <a:p>
            <a:r>
              <a:rPr lang="en-US" dirty="0"/>
              <a:t>Health and wellness</a:t>
            </a:r>
          </a:p>
          <a:p>
            <a:r>
              <a:rPr lang="en-US" dirty="0"/>
              <a:t>Retirement planning</a:t>
            </a:r>
          </a:p>
          <a:p>
            <a:endParaRPr lang="en-US" dirty="0"/>
          </a:p>
          <a:p>
            <a:r>
              <a:rPr lang="en-US" dirty="0"/>
              <a:t>Other topics:</a:t>
            </a:r>
          </a:p>
          <a:p>
            <a:r>
              <a:rPr lang="en-US" dirty="0"/>
              <a:t>Diversity training</a:t>
            </a:r>
          </a:p>
          <a:p>
            <a:r>
              <a:rPr lang="en-US" dirty="0"/>
              <a:t>Bias Awareness Training</a:t>
            </a:r>
          </a:p>
          <a:p>
            <a:r>
              <a:rPr lang="en-US" dirty="0"/>
              <a:t>Culturally Responsive Pedagogy</a:t>
            </a:r>
          </a:p>
          <a:p>
            <a:r>
              <a:rPr lang="en-US" dirty="0"/>
              <a:t>Assisting students with mental health issues</a:t>
            </a:r>
          </a:p>
          <a:p>
            <a:r>
              <a:rPr lang="en-US" dirty="0"/>
              <a:t>handle conflict in the work environment</a:t>
            </a:r>
          </a:p>
          <a:p>
            <a:r>
              <a:rPr lang="en-US" dirty="0"/>
              <a:t>Team Building Skills</a:t>
            </a:r>
          </a:p>
          <a:p>
            <a:r>
              <a:rPr lang="en-US" dirty="0"/>
              <a:t>Faculty roundtables</a:t>
            </a:r>
          </a:p>
          <a:p>
            <a:r>
              <a:rPr lang="en-US" dirty="0"/>
              <a:t>Mentorship and Professional development</a:t>
            </a:r>
          </a:p>
          <a:p>
            <a:r>
              <a:rPr lang="en-US" dirty="0"/>
              <a:t>Student discipline procedures (CCI)</a:t>
            </a:r>
          </a:p>
          <a:p>
            <a:r>
              <a:rPr lang="en-US" dirty="0"/>
              <a:t>Academic Freedom Article IX</a:t>
            </a:r>
          </a:p>
          <a:p>
            <a:r>
              <a:rPr lang="en-US" dirty="0"/>
              <a:t>Other trades we can offer here at VVC that are in high demand that our community needs. Adding more trades to VVC. For example, court reporting would be a great program to add</a:t>
            </a:r>
          </a:p>
          <a:p>
            <a:r>
              <a:rPr lang="en-US" dirty="0"/>
              <a:t>since the closest one is in Orange County.</a:t>
            </a:r>
          </a:p>
          <a:p>
            <a:r>
              <a:rPr lang="en-US" dirty="0"/>
              <a:t>Active shooter</a:t>
            </a:r>
          </a:p>
          <a:p>
            <a:r>
              <a:rPr lang="en-US" dirty="0"/>
              <a:t>Equal Opportunity training, Sexual Harassment training,</a:t>
            </a:r>
          </a:p>
          <a:p>
            <a:r>
              <a:rPr lang="en-US" dirty="0"/>
              <a:t>Discrimination Training, Integrity Training</a:t>
            </a:r>
          </a:p>
          <a:p>
            <a:r>
              <a:rPr lang="en-US" dirty="0"/>
              <a:t>Technology and support from moving from Remote Classes back to face to face classes</a:t>
            </a:r>
          </a:p>
          <a:p>
            <a:endParaRPr lang="en-US" dirty="0"/>
          </a:p>
          <a:p>
            <a:r>
              <a:rPr lang="en-US" dirty="0"/>
              <a:t>"There is a tremendous wealth of knowledge and expertise on VVC campuses. This knowledge should be happily shared for the greater good and refinement of all employees."</a:t>
            </a:r>
          </a:p>
          <a:p>
            <a:endParaRPr lang="en-US" dirty="0"/>
          </a:p>
          <a:p>
            <a:r>
              <a:rPr lang="en-US" dirty="0"/>
              <a:t>"VVC professional development activities must not require participants to be present on campus. Please plan for all such activities to be available live online and with recordings for later viewing. Please provide adequate funding for off-campus events, streamline VVC's idiotic approval process, publish and follow approval procedures, and provide semi-monthly updates on the balance of funding available."</a:t>
            </a:r>
          </a:p>
          <a:p>
            <a:endParaRPr lang="en-US" dirty="0"/>
          </a:p>
          <a:p>
            <a:r>
              <a:rPr lang="en-US" dirty="0"/>
              <a:t>"I recognize the campus' commitment to professional development and applaud the efforts to try to reach all groups to provide professional development. Thanks for your work on this."</a:t>
            </a:r>
          </a:p>
          <a:p>
            <a:endParaRPr lang="en-US" dirty="0"/>
          </a:p>
          <a:p>
            <a:r>
              <a:rPr lang="en-US" dirty="0"/>
              <a:t>"The present person, Math Chair, in charge of Professional Development has done a wonderful job. He is very respectful and kind and supportive and encouraging. I am thankful for what he has helped to bring to the college."</a:t>
            </a:r>
          </a:p>
        </p:txBody>
      </p:sp>
      <p:sp>
        <p:nvSpPr>
          <p:cNvPr id="4" name="Slide Number Placeholder 3"/>
          <p:cNvSpPr>
            <a:spLocks noGrp="1"/>
          </p:cNvSpPr>
          <p:nvPr>
            <p:ph type="sldNum" sz="quarter" idx="5"/>
          </p:nvPr>
        </p:nvSpPr>
        <p:spPr/>
        <p:txBody>
          <a:bodyPr/>
          <a:lstStyle/>
          <a:p>
            <a:fld id="{7F768770-0B78-4291-88CF-4114C44D7F06}" type="slidenum">
              <a:rPr lang="en-US" smtClean="0"/>
              <a:t>81</a:t>
            </a:fld>
            <a:endParaRPr lang="en-US"/>
          </a:p>
        </p:txBody>
      </p:sp>
    </p:spTree>
    <p:extLst>
      <p:ext uri="{BB962C8B-B14F-4D97-AF65-F5344CB8AC3E}">
        <p14:creationId xmlns:p14="http://schemas.microsoft.com/office/powerpoint/2010/main" val="32969221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84</a:t>
            </a:fld>
            <a:endParaRPr lang="en-US"/>
          </a:p>
        </p:txBody>
      </p:sp>
    </p:spTree>
    <p:extLst>
      <p:ext uri="{BB962C8B-B14F-4D97-AF65-F5344CB8AC3E}">
        <p14:creationId xmlns:p14="http://schemas.microsoft.com/office/powerpoint/2010/main" val="3814316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masis MT Pro Medium" panose="02040604050005020304" pitchFamily="18" charset="0"/>
                <a:hlinkClick r:id="rId3"/>
              </a:rPr>
              <a:t>https://vvc.instructure.com/courses/1476</a:t>
            </a:r>
            <a:endParaRPr lang="en-US" dirty="0">
              <a:latin typeface="Amasis MT Pro Medium" panose="02040604050005020304" pitchFamily="18" charset="0"/>
            </a:endParaRPr>
          </a:p>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85</a:t>
            </a:fld>
            <a:endParaRPr lang="en-US"/>
          </a:p>
        </p:txBody>
      </p:sp>
    </p:spTree>
    <p:extLst>
      <p:ext uri="{BB962C8B-B14F-4D97-AF65-F5344CB8AC3E}">
        <p14:creationId xmlns:p14="http://schemas.microsoft.com/office/powerpoint/2010/main" val="3536605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pngimg.com/download/2107"/>
              </a:rPr>
              <a:t>This Photo</a:t>
            </a:r>
            <a:r>
              <a:rPr lang="en-US" sz="1200" dirty="0"/>
              <a:t> by Unknown Author is licensed under </a:t>
            </a:r>
            <a:r>
              <a:rPr lang="en-US" sz="1200" dirty="0">
                <a:hlinkClick r:id="rId4" tooltip="https://creativecommons.org/licenses/by-nc/3.0/"/>
              </a:rPr>
              <a:t>CC BY-NC</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DA54603-252C-44FC-9B50-C8ACBFACDDC5}" type="slidenum">
              <a:rPr lang="en-US" smtClean="0"/>
              <a:t>90</a:t>
            </a:fld>
            <a:endParaRPr lang="en-US"/>
          </a:p>
        </p:txBody>
      </p:sp>
    </p:spTree>
    <p:extLst>
      <p:ext uri="{BB962C8B-B14F-4D97-AF65-F5344CB8AC3E}">
        <p14:creationId xmlns:p14="http://schemas.microsoft.com/office/powerpoint/2010/main" val="41318958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91</a:t>
            </a:fld>
            <a:endParaRPr lang="en-US"/>
          </a:p>
        </p:txBody>
      </p:sp>
    </p:spTree>
    <p:extLst>
      <p:ext uri="{BB962C8B-B14F-4D97-AF65-F5344CB8AC3E}">
        <p14:creationId xmlns:p14="http://schemas.microsoft.com/office/powerpoint/2010/main" val="7521853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92</a:t>
            </a:fld>
            <a:endParaRPr lang="en-US"/>
          </a:p>
        </p:txBody>
      </p:sp>
    </p:spTree>
    <p:extLst>
      <p:ext uri="{BB962C8B-B14F-4D97-AF65-F5344CB8AC3E}">
        <p14:creationId xmlns:p14="http://schemas.microsoft.com/office/powerpoint/2010/main" val="179393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6</a:t>
            </a:fld>
            <a:endParaRPr lang="en-US"/>
          </a:p>
        </p:txBody>
      </p:sp>
    </p:spTree>
    <p:extLst>
      <p:ext uri="{BB962C8B-B14F-4D97-AF65-F5344CB8AC3E}">
        <p14:creationId xmlns:p14="http://schemas.microsoft.com/office/powerpoint/2010/main" val="252306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7</a:t>
            </a:fld>
            <a:endParaRPr lang="en-US"/>
          </a:p>
        </p:txBody>
      </p:sp>
    </p:spTree>
    <p:extLst>
      <p:ext uri="{BB962C8B-B14F-4D97-AF65-F5344CB8AC3E}">
        <p14:creationId xmlns:p14="http://schemas.microsoft.com/office/powerpoint/2010/main" val="73902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8</a:t>
            </a:fld>
            <a:endParaRPr lang="en-US"/>
          </a:p>
        </p:txBody>
      </p:sp>
    </p:spTree>
    <p:extLst>
      <p:ext uri="{BB962C8B-B14F-4D97-AF65-F5344CB8AC3E}">
        <p14:creationId xmlns:p14="http://schemas.microsoft.com/office/powerpoint/2010/main" val="615254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68770-0B78-4291-88CF-4114C44D7F06}" type="slidenum">
              <a:rPr lang="en-US" smtClean="0"/>
              <a:t>9</a:t>
            </a:fld>
            <a:endParaRPr lang="en-US"/>
          </a:p>
        </p:txBody>
      </p:sp>
    </p:spTree>
    <p:extLst>
      <p:ext uri="{BB962C8B-B14F-4D97-AF65-F5344CB8AC3E}">
        <p14:creationId xmlns:p14="http://schemas.microsoft.com/office/powerpoint/2010/main" val="371341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freepngimg.com/png/5591-business-woman-girl-png-image"/>
              </a:rPr>
              <a:t>This Photo</a:t>
            </a:r>
            <a:r>
              <a:rPr lang="en-US" sz="1200" dirty="0"/>
              <a:t> by Unknown Author is licensed under </a:t>
            </a:r>
            <a:r>
              <a:rPr lang="en-US" sz="1200" dirty="0">
                <a:hlinkClick r:id="rId4" tooltip="https://creativecommons.org/licenses/by-nc/3.0/"/>
              </a:rPr>
              <a:t>CC BY-NC</a:t>
            </a:r>
            <a:endParaRPr lang="en-US" sz="1200" dirty="0"/>
          </a:p>
          <a:p>
            <a:endParaRPr lang="en-US" dirty="0"/>
          </a:p>
        </p:txBody>
      </p:sp>
      <p:sp>
        <p:nvSpPr>
          <p:cNvPr id="4" name="Slide Number Placeholder 3"/>
          <p:cNvSpPr>
            <a:spLocks noGrp="1"/>
          </p:cNvSpPr>
          <p:nvPr>
            <p:ph type="sldNum" sz="quarter" idx="5"/>
          </p:nvPr>
        </p:nvSpPr>
        <p:spPr/>
        <p:txBody>
          <a:bodyPr/>
          <a:lstStyle/>
          <a:p>
            <a:fld id="{9AC209D7-6F2F-44AF-8A10-D9978643DFFC}" type="slidenum">
              <a:rPr lang="en-US" smtClean="0"/>
              <a:t>10</a:t>
            </a:fld>
            <a:endParaRPr lang="en-US"/>
          </a:p>
        </p:txBody>
      </p:sp>
    </p:spTree>
    <p:extLst>
      <p:ext uri="{BB962C8B-B14F-4D97-AF65-F5344CB8AC3E}">
        <p14:creationId xmlns:p14="http://schemas.microsoft.com/office/powerpoint/2010/main" val="34704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5654-DF04-4026-A21B-B20C970700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15D01A-7710-4369-BDE2-2C1E6568C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D4F58F-B5F0-4066-B338-B2EEE00D2BD0}"/>
              </a:ext>
            </a:extLst>
          </p:cNvPr>
          <p:cNvSpPr>
            <a:spLocks noGrp="1"/>
          </p:cNvSpPr>
          <p:nvPr>
            <p:ph type="dt" sz="half" idx="10"/>
          </p:nvPr>
        </p:nvSpPr>
        <p:spPr/>
        <p:txBody>
          <a:bodyPr/>
          <a:lstStyle/>
          <a:p>
            <a:r>
              <a:rPr lang="en-US"/>
              <a:t>Faculty PD Guide 2021-22 AY</a:t>
            </a:r>
          </a:p>
        </p:txBody>
      </p:sp>
      <p:sp>
        <p:nvSpPr>
          <p:cNvPr id="5" name="Footer Placeholder 4">
            <a:extLst>
              <a:ext uri="{FF2B5EF4-FFF2-40B4-BE49-F238E27FC236}">
                <a16:creationId xmlns:a16="http://schemas.microsoft.com/office/drawing/2014/main" id="{8CA6D2BD-5507-49EE-B7E7-C900E5F67E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BC294-4FDD-4B82-BAC8-6B73F03414C8}"/>
              </a:ext>
            </a:extLst>
          </p:cNvPr>
          <p:cNvSpPr>
            <a:spLocks noGrp="1"/>
          </p:cNvSpPr>
          <p:nvPr>
            <p:ph type="sldNum" sz="quarter" idx="12"/>
          </p:nvPr>
        </p:nvSpPr>
        <p:spPr/>
        <p:txBody>
          <a:bodyPr/>
          <a:lstStyle/>
          <a:p>
            <a:fld id="{EDB2F8A8-82D5-463A-A886-540A648AB6CE}" type="slidenum">
              <a:rPr lang="en-US" smtClean="0"/>
              <a:t>‹#›</a:t>
            </a:fld>
            <a:endParaRPr lang="en-US"/>
          </a:p>
        </p:txBody>
      </p:sp>
    </p:spTree>
    <p:extLst>
      <p:ext uri="{BB962C8B-B14F-4D97-AF65-F5344CB8AC3E}">
        <p14:creationId xmlns:p14="http://schemas.microsoft.com/office/powerpoint/2010/main" val="4276096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BC2AC-8228-4581-88A4-3F971F3C83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4EDFE3-F767-4691-BA30-83B32E32DA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7A251-FF36-4407-9910-B00404773183}"/>
              </a:ext>
            </a:extLst>
          </p:cNvPr>
          <p:cNvSpPr>
            <a:spLocks noGrp="1"/>
          </p:cNvSpPr>
          <p:nvPr>
            <p:ph type="dt" sz="half" idx="10"/>
          </p:nvPr>
        </p:nvSpPr>
        <p:spPr/>
        <p:txBody>
          <a:bodyPr/>
          <a:lstStyle/>
          <a:p>
            <a:r>
              <a:rPr lang="en-US"/>
              <a:t>Faculty PD Guide 2021-22 AY</a:t>
            </a:r>
          </a:p>
        </p:txBody>
      </p:sp>
      <p:sp>
        <p:nvSpPr>
          <p:cNvPr id="5" name="Footer Placeholder 4">
            <a:extLst>
              <a:ext uri="{FF2B5EF4-FFF2-40B4-BE49-F238E27FC236}">
                <a16:creationId xmlns:a16="http://schemas.microsoft.com/office/drawing/2014/main" id="{D5C82C40-DA08-4839-BE44-99755F4C7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B7397-8A1F-4D2D-9089-2A8FB50F92AD}"/>
              </a:ext>
            </a:extLst>
          </p:cNvPr>
          <p:cNvSpPr>
            <a:spLocks noGrp="1"/>
          </p:cNvSpPr>
          <p:nvPr>
            <p:ph type="sldNum" sz="quarter" idx="12"/>
          </p:nvPr>
        </p:nvSpPr>
        <p:spPr/>
        <p:txBody>
          <a:bodyPr/>
          <a:lstStyle/>
          <a:p>
            <a:fld id="{EDB2F8A8-82D5-463A-A886-540A648AB6CE}" type="slidenum">
              <a:rPr lang="en-US" smtClean="0"/>
              <a:t>‹#›</a:t>
            </a:fld>
            <a:endParaRPr lang="en-US"/>
          </a:p>
        </p:txBody>
      </p:sp>
    </p:spTree>
    <p:extLst>
      <p:ext uri="{BB962C8B-B14F-4D97-AF65-F5344CB8AC3E}">
        <p14:creationId xmlns:p14="http://schemas.microsoft.com/office/powerpoint/2010/main" val="3620867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CBCAB-63FF-43C6-A7E8-7C1003BA5F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A904AD-1D85-46B7-A647-0139B621ED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6C86-09D0-465B-B324-BBE448858B90}"/>
              </a:ext>
            </a:extLst>
          </p:cNvPr>
          <p:cNvSpPr>
            <a:spLocks noGrp="1"/>
          </p:cNvSpPr>
          <p:nvPr>
            <p:ph type="dt" sz="half" idx="10"/>
          </p:nvPr>
        </p:nvSpPr>
        <p:spPr/>
        <p:txBody>
          <a:bodyPr/>
          <a:lstStyle/>
          <a:p>
            <a:r>
              <a:rPr lang="en-US"/>
              <a:t>Faculty PD Guide 2021-22 AY</a:t>
            </a:r>
          </a:p>
        </p:txBody>
      </p:sp>
      <p:sp>
        <p:nvSpPr>
          <p:cNvPr id="5" name="Footer Placeholder 4">
            <a:extLst>
              <a:ext uri="{FF2B5EF4-FFF2-40B4-BE49-F238E27FC236}">
                <a16:creationId xmlns:a16="http://schemas.microsoft.com/office/drawing/2014/main" id="{08DA3FB0-DF89-4B3E-847B-28E33DA82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900EF-802D-462D-A888-1E87D6E3CFC9}"/>
              </a:ext>
            </a:extLst>
          </p:cNvPr>
          <p:cNvSpPr>
            <a:spLocks noGrp="1"/>
          </p:cNvSpPr>
          <p:nvPr>
            <p:ph type="sldNum" sz="quarter" idx="12"/>
          </p:nvPr>
        </p:nvSpPr>
        <p:spPr/>
        <p:txBody>
          <a:bodyPr/>
          <a:lstStyle/>
          <a:p>
            <a:fld id="{EDB2F8A8-82D5-463A-A886-540A648AB6CE}" type="slidenum">
              <a:rPr lang="en-US" smtClean="0"/>
              <a:t>‹#›</a:t>
            </a:fld>
            <a:endParaRPr lang="en-US"/>
          </a:p>
        </p:txBody>
      </p:sp>
    </p:spTree>
    <p:extLst>
      <p:ext uri="{BB962C8B-B14F-4D97-AF65-F5344CB8AC3E}">
        <p14:creationId xmlns:p14="http://schemas.microsoft.com/office/powerpoint/2010/main" val="283731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C47D-C355-4F03-B72F-70B6A2584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D7712A-8DED-4680-9785-D29706BDB2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3D827-5015-4FFD-A4BB-A84EB635438F}"/>
              </a:ext>
            </a:extLst>
          </p:cNvPr>
          <p:cNvSpPr>
            <a:spLocks noGrp="1"/>
          </p:cNvSpPr>
          <p:nvPr>
            <p:ph type="dt" sz="half" idx="10"/>
          </p:nvPr>
        </p:nvSpPr>
        <p:spPr/>
        <p:txBody>
          <a:bodyPr/>
          <a:lstStyle>
            <a:lvl1pPr>
              <a:defRPr>
                <a:solidFill>
                  <a:srgbClr val="800000"/>
                </a:solidFill>
              </a:defRPr>
            </a:lvl1pPr>
          </a:lstStyle>
          <a:p>
            <a:r>
              <a:rPr lang="en-US"/>
              <a:t>Faculty PD Guide 2021-22 AY</a:t>
            </a:r>
            <a:endParaRPr lang="en-US" dirty="0"/>
          </a:p>
        </p:txBody>
      </p:sp>
      <p:sp>
        <p:nvSpPr>
          <p:cNvPr id="5" name="Footer Placeholder 4">
            <a:extLst>
              <a:ext uri="{FF2B5EF4-FFF2-40B4-BE49-F238E27FC236}">
                <a16:creationId xmlns:a16="http://schemas.microsoft.com/office/drawing/2014/main" id="{298B337D-6917-4DA2-A28A-0DC232CAF2DF}"/>
              </a:ext>
            </a:extLst>
          </p:cNvPr>
          <p:cNvSpPr>
            <a:spLocks noGrp="1"/>
          </p:cNvSpPr>
          <p:nvPr>
            <p:ph type="ftr" sz="quarter" idx="11"/>
          </p:nvPr>
        </p:nvSpPr>
        <p:spPr/>
        <p:txBody>
          <a:bodyPr/>
          <a:lstStyle>
            <a:lvl1pPr>
              <a:defRPr>
                <a:solidFill>
                  <a:srgbClr val="800000"/>
                </a:solidFill>
              </a:defRPr>
            </a:lvl1pPr>
          </a:lstStyle>
          <a:p>
            <a:endParaRPr lang="en-US" dirty="0"/>
          </a:p>
        </p:txBody>
      </p:sp>
      <p:sp>
        <p:nvSpPr>
          <p:cNvPr id="7" name="Oval 6">
            <a:extLst>
              <a:ext uri="{FF2B5EF4-FFF2-40B4-BE49-F238E27FC236}">
                <a16:creationId xmlns:a16="http://schemas.microsoft.com/office/drawing/2014/main" id="{BE68BB8C-07B9-4064-BCFE-C9FD9A7B8E78}"/>
              </a:ext>
            </a:extLst>
          </p:cNvPr>
          <p:cNvSpPr/>
          <p:nvPr userDrawn="1"/>
        </p:nvSpPr>
        <p:spPr>
          <a:xfrm>
            <a:off x="10922312" y="6356350"/>
            <a:ext cx="431488" cy="365125"/>
          </a:xfrm>
          <a:prstGeom prst="ellipse">
            <a:avLst/>
          </a:prstGeom>
          <a:solidFill>
            <a:srgbClr val="9B8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725441B-C22F-449C-B40D-CF5D98C7471E}"/>
              </a:ext>
            </a:extLst>
          </p:cNvPr>
          <p:cNvSpPr>
            <a:spLocks noGrp="1"/>
          </p:cNvSpPr>
          <p:nvPr>
            <p:ph type="sldNum" sz="quarter" idx="12"/>
          </p:nvPr>
        </p:nvSpPr>
        <p:spPr>
          <a:xfrm>
            <a:off x="10922312" y="6350312"/>
            <a:ext cx="431488" cy="371163"/>
          </a:xfrm>
        </p:spPr>
        <p:txBody>
          <a:bodyPr/>
          <a:lstStyle>
            <a:lvl1pPr algn="ctr">
              <a:defRPr>
                <a:solidFill>
                  <a:srgbClr val="800000"/>
                </a:solidFill>
              </a:defRPr>
            </a:lvl1pPr>
          </a:lstStyle>
          <a:p>
            <a:fld id="{EDB2F8A8-82D5-463A-A886-540A648AB6CE}" type="slidenum">
              <a:rPr lang="en-US" smtClean="0"/>
              <a:pPr/>
              <a:t>‹#›</a:t>
            </a:fld>
            <a:endParaRPr lang="en-US" dirty="0"/>
          </a:p>
        </p:txBody>
      </p:sp>
    </p:spTree>
    <p:extLst>
      <p:ext uri="{BB962C8B-B14F-4D97-AF65-F5344CB8AC3E}">
        <p14:creationId xmlns:p14="http://schemas.microsoft.com/office/powerpoint/2010/main" val="8521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F9AF-525F-43C4-9213-DF3BA714CE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BA9A79-4C22-4C8B-9D0A-2EA8FA91F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9625BE-A5C4-4C14-A099-3C62222CB18F}"/>
              </a:ext>
            </a:extLst>
          </p:cNvPr>
          <p:cNvSpPr>
            <a:spLocks noGrp="1"/>
          </p:cNvSpPr>
          <p:nvPr>
            <p:ph type="dt" sz="half" idx="10"/>
          </p:nvPr>
        </p:nvSpPr>
        <p:spPr/>
        <p:txBody>
          <a:bodyPr/>
          <a:lstStyle/>
          <a:p>
            <a:r>
              <a:rPr lang="en-US"/>
              <a:t>Faculty PD Guide 2021-22 AY</a:t>
            </a:r>
          </a:p>
        </p:txBody>
      </p:sp>
      <p:sp>
        <p:nvSpPr>
          <p:cNvPr id="5" name="Footer Placeholder 4">
            <a:extLst>
              <a:ext uri="{FF2B5EF4-FFF2-40B4-BE49-F238E27FC236}">
                <a16:creationId xmlns:a16="http://schemas.microsoft.com/office/drawing/2014/main" id="{3625E2A5-9B61-4BD4-B8D1-C34097201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A5A61-B4E0-424D-9AF3-8211747CFA67}"/>
              </a:ext>
            </a:extLst>
          </p:cNvPr>
          <p:cNvSpPr>
            <a:spLocks noGrp="1"/>
          </p:cNvSpPr>
          <p:nvPr>
            <p:ph type="sldNum" sz="quarter" idx="12"/>
          </p:nvPr>
        </p:nvSpPr>
        <p:spPr/>
        <p:txBody>
          <a:bodyPr/>
          <a:lstStyle/>
          <a:p>
            <a:fld id="{EDB2F8A8-82D5-463A-A886-540A648AB6CE}" type="slidenum">
              <a:rPr lang="en-US" smtClean="0"/>
              <a:t>‹#›</a:t>
            </a:fld>
            <a:endParaRPr lang="en-US"/>
          </a:p>
        </p:txBody>
      </p:sp>
    </p:spTree>
    <p:extLst>
      <p:ext uri="{BB962C8B-B14F-4D97-AF65-F5344CB8AC3E}">
        <p14:creationId xmlns:p14="http://schemas.microsoft.com/office/powerpoint/2010/main" val="116107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90A9-071C-43DB-BF1A-F9BA07FF7F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60499-FEBC-4465-82E1-D31013D6C0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1B9A04-0F62-45ED-8140-4669488155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4C763-EFF7-4D37-A8AF-166DEB7A58B8}"/>
              </a:ext>
            </a:extLst>
          </p:cNvPr>
          <p:cNvSpPr>
            <a:spLocks noGrp="1"/>
          </p:cNvSpPr>
          <p:nvPr>
            <p:ph type="dt" sz="half" idx="10"/>
          </p:nvPr>
        </p:nvSpPr>
        <p:spPr/>
        <p:txBody>
          <a:bodyPr/>
          <a:lstStyle/>
          <a:p>
            <a:r>
              <a:rPr lang="en-US"/>
              <a:t>Faculty PD Guide 2021-22 AY</a:t>
            </a:r>
          </a:p>
        </p:txBody>
      </p:sp>
      <p:sp>
        <p:nvSpPr>
          <p:cNvPr id="6" name="Footer Placeholder 5">
            <a:extLst>
              <a:ext uri="{FF2B5EF4-FFF2-40B4-BE49-F238E27FC236}">
                <a16:creationId xmlns:a16="http://schemas.microsoft.com/office/drawing/2014/main" id="{FA55CBFC-727B-4492-B802-03DA79D8FC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8F83AE-F541-4961-AB63-5EC10FA68E8D}"/>
              </a:ext>
            </a:extLst>
          </p:cNvPr>
          <p:cNvSpPr>
            <a:spLocks noGrp="1"/>
          </p:cNvSpPr>
          <p:nvPr>
            <p:ph type="sldNum" sz="quarter" idx="12"/>
          </p:nvPr>
        </p:nvSpPr>
        <p:spPr/>
        <p:txBody>
          <a:bodyPr/>
          <a:lstStyle/>
          <a:p>
            <a:fld id="{EDB2F8A8-82D5-463A-A886-540A648AB6CE}" type="slidenum">
              <a:rPr lang="en-US" smtClean="0"/>
              <a:t>‹#›</a:t>
            </a:fld>
            <a:endParaRPr lang="en-US"/>
          </a:p>
        </p:txBody>
      </p:sp>
    </p:spTree>
    <p:extLst>
      <p:ext uri="{BB962C8B-B14F-4D97-AF65-F5344CB8AC3E}">
        <p14:creationId xmlns:p14="http://schemas.microsoft.com/office/powerpoint/2010/main" val="59602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FEA8-4C88-4C90-ADC9-4C88FEC914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122D9B-2574-4FF7-B636-7A77C30CA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4A157-B07D-4834-9BF8-64370EDB92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E71F6F-946D-47B1-85F8-0E8550AEAC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3F6A90-46D5-43DC-AAAF-B3906C11FF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8A403-37F0-45CA-9C28-0AF171D75624}"/>
              </a:ext>
            </a:extLst>
          </p:cNvPr>
          <p:cNvSpPr>
            <a:spLocks noGrp="1"/>
          </p:cNvSpPr>
          <p:nvPr>
            <p:ph type="dt" sz="half" idx="10"/>
          </p:nvPr>
        </p:nvSpPr>
        <p:spPr/>
        <p:txBody>
          <a:bodyPr/>
          <a:lstStyle/>
          <a:p>
            <a:r>
              <a:rPr lang="en-US"/>
              <a:t>Faculty PD Guide 2021-22 AY</a:t>
            </a:r>
          </a:p>
        </p:txBody>
      </p:sp>
      <p:sp>
        <p:nvSpPr>
          <p:cNvPr id="8" name="Footer Placeholder 7">
            <a:extLst>
              <a:ext uri="{FF2B5EF4-FFF2-40B4-BE49-F238E27FC236}">
                <a16:creationId xmlns:a16="http://schemas.microsoft.com/office/drawing/2014/main" id="{97ED73ED-6E98-40AC-8DC4-F3CE886A82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1DF0C7-5254-42E3-B91A-352B2B603F0C}"/>
              </a:ext>
            </a:extLst>
          </p:cNvPr>
          <p:cNvSpPr>
            <a:spLocks noGrp="1"/>
          </p:cNvSpPr>
          <p:nvPr>
            <p:ph type="sldNum" sz="quarter" idx="12"/>
          </p:nvPr>
        </p:nvSpPr>
        <p:spPr/>
        <p:txBody>
          <a:bodyPr/>
          <a:lstStyle/>
          <a:p>
            <a:fld id="{EDB2F8A8-82D5-463A-A886-540A648AB6CE}" type="slidenum">
              <a:rPr lang="en-US" smtClean="0"/>
              <a:t>‹#›</a:t>
            </a:fld>
            <a:endParaRPr lang="en-US"/>
          </a:p>
        </p:txBody>
      </p:sp>
    </p:spTree>
    <p:extLst>
      <p:ext uri="{BB962C8B-B14F-4D97-AF65-F5344CB8AC3E}">
        <p14:creationId xmlns:p14="http://schemas.microsoft.com/office/powerpoint/2010/main" val="141613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1A83-A781-4D41-A16C-FE3D9ADAF9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C49BCB-9D45-40BC-8357-ACC732869B80}"/>
              </a:ext>
            </a:extLst>
          </p:cNvPr>
          <p:cNvSpPr>
            <a:spLocks noGrp="1"/>
          </p:cNvSpPr>
          <p:nvPr>
            <p:ph type="dt" sz="half" idx="10"/>
          </p:nvPr>
        </p:nvSpPr>
        <p:spPr/>
        <p:txBody>
          <a:bodyPr/>
          <a:lstStyle/>
          <a:p>
            <a:r>
              <a:rPr lang="en-US"/>
              <a:t>Faculty PD Guide 2021-22 AY</a:t>
            </a:r>
          </a:p>
        </p:txBody>
      </p:sp>
      <p:sp>
        <p:nvSpPr>
          <p:cNvPr id="4" name="Footer Placeholder 3">
            <a:extLst>
              <a:ext uri="{FF2B5EF4-FFF2-40B4-BE49-F238E27FC236}">
                <a16:creationId xmlns:a16="http://schemas.microsoft.com/office/drawing/2014/main" id="{29499C43-7FE2-44CF-8FA4-789036D815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AA317E-22B8-4672-8C93-D7022C74E985}"/>
              </a:ext>
            </a:extLst>
          </p:cNvPr>
          <p:cNvSpPr>
            <a:spLocks noGrp="1"/>
          </p:cNvSpPr>
          <p:nvPr>
            <p:ph type="sldNum" sz="quarter" idx="12"/>
          </p:nvPr>
        </p:nvSpPr>
        <p:spPr/>
        <p:txBody>
          <a:bodyPr/>
          <a:lstStyle/>
          <a:p>
            <a:fld id="{EDB2F8A8-82D5-463A-A886-540A648AB6CE}" type="slidenum">
              <a:rPr lang="en-US" smtClean="0"/>
              <a:t>‹#›</a:t>
            </a:fld>
            <a:endParaRPr lang="en-US"/>
          </a:p>
        </p:txBody>
      </p:sp>
    </p:spTree>
    <p:extLst>
      <p:ext uri="{BB962C8B-B14F-4D97-AF65-F5344CB8AC3E}">
        <p14:creationId xmlns:p14="http://schemas.microsoft.com/office/powerpoint/2010/main" val="139297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29D9C7-E0E7-4107-8756-9F769687256F}"/>
              </a:ext>
            </a:extLst>
          </p:cNvPr>
          <p:cNvSpPr>
            <a:spLocks noGrp="1"/>
          </p:cNvSpPr>
          <p:nvPr>
            <p:ph type="dt" sz="half" idx="10"/>
          </p:nvPr>
        </p:nvSpPr>
        <p:spPr/>
        <p:txBody>
          <a:bodyPr/>
          <a:lstStyle/>
          <a:p>
            <a:r>
              <a:rPr lang="en-US"/>
              <a:t>Faculty PD Guide 2021-22 AY</a:t>
            </a:r>
          </a:p>
        </p:txBody>
      </p:sp>
      <p:sp>
        <p:nvSpPr>
          <p:cNvPr id="3" name="Footer Placeholder 2">
            <a:extLst>
              <a:ext uri="{FF2B5EF4-FFF2-40B4-BE49-F238E27FC236}">
                <a16:creationId xmlns:a16="http://schemas.microsoft.com/office/drawing/2014/main" id="{E0AEABCA-8ACF-4A39-825A-026E7519AE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318E81-4E05-4FAE-89DF-86995E34B89F}"/>
              </a:ext>
            </a:extLst>
          </p:cNvPr>
          <p:cNvSpPr>
            <a:spLocks noGrp="1"/>
          </p:cNvSpPr>
          <p:nvPr>
            <p:ph type="sldNum" sz="quarter" idx="12"/>
          </p:nvPr>
        </p:nvSpPr>
        <p:spPr/>
        <p:txBody>
          <a:bodyPr/>
          <a:lstStyle/>
          <a:p>
            <a:fld id="{EDB2F8A8-82D5-463A-A886-540A648AB6CE}" type="slidenum">
              <a:rPr lang="en-US" smtClean="0"/>
              <a:t>‹#›</a:t>
            </a:fld>
            <a:endParaRPr lang="en-US"/>
          </a:p>
        </p:txBody>
      </p:sp>
    </p:spTree>
    <p:extLst>
      <p:ext uri="{BB962C8B-B14F-4D97-AF65-F5344CB8AC3E}">
        <p14:creationId xmlns:p14="http://schemas.microsoft.com/office/powerpoint/2010/main" val="368285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987D-7500-4F36-A1CC-BB7556483C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58A1E9-E3D0-46E3-A6AC-8D8C2BF65A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BB250F-EFCB-45E4-8C68-C52B875D66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F989E-724A-49ED-813B-702B54404A73}"/>
              </a:ext>
            </a:extLst>
          </p:cNvPr>
          <p:cNvSpPr>
            <a:spLocks noGrp="1"/>
          </p:cNvSpPr>
          <p:nvPr>
            <p:ph type="dt" sz="half" idx="10"/>
          </p:nvPr>
        </p:nvSpPr>
        <p:spPr/>
        <p:txBody>
          <a:bodyPr/>
          <a:lstStyle/>
          <a:p>
            <a:r>
              <a:rPr lang="en-US"/>
              <a:t>Faculty PD Guide 2021-22 AY</a:t>
            </a:r>
          </a:p>
        </p:txBody>
      </p:sp>
      <p:sp>
        <p:nvSpPr>
          <p:cNvPr id="6" name="Footer Placeholder 5">
            <a:extLst>
              <a:ext uri="{FF2B5EF4-FFF2-40B4-BE49-F238E27FC236}">
                <a16:creationId xmlns:a16="http://schemas.microsoft.com/office/drawing/2014/main" id="{FDAFE045-942D-43AA-A3A0-30F8B57BA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C4141D-C08E-4982-99D4-6BD7E2AE00A7}"/>
              </a:ext>
            </a:extLst>
          </p:cNvPr>
          <p:cNvSpPr>
            <a:spLocks noGrp="1"/>
          </p:cNvSpPr>
          <p:nvPr>
            <p:ph type="sldNum" sz="quarter" idx="12"/>
          </p:nvPr>
        </p:nvSpPr>
        <p:spPr/>
        <p:txBody>
          <a:bodyPr/>
          <a:lstStyle/>
          <a:p>
            <a:fld id="{EDB2F8A8-82D5-463A-A886-540A648AB6CE}" type="slidenum">
              <a:rPr lang="en-US" smtClean="0"/>
              <a:t>‹#›</a:t>
            </a:fld>
            <a:endParaRPr lang="en-US"/>
          </a:p>
        </p:txBody>
      </p:sp>
    </p:spTree>
    <p:extLst>
      <p:ext uri="{BB962C8B-B14F-4D97-AF65-F5344CB8AC3E}">
        <p14:creationId xmlns:p14="http://schemas.microsoft.com/office/powerpoint/2010/main" val="336346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D371-1D94-4D95-9E1E-179A20D30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0863C3-91E2-4213-8662-2128EA1A94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7D0882-F0C8-43BA-961F-839677AEF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7A2DE-365D-4F0E-BC04-35B1916A0CB2}"/>
              </a:ext>
            </a:extLst>
          </p:cNvPr>
          <p:cNvSpPr>
            <a:spLocks noGrp="1"/>
          </p:cNvSpPr>
          <p:nvPr>
            <p:ph type="dt" sz="half" idx="10"/>
          </p:nvPr>
        </p:nvSpPr>
        <p:spPr/>
        <p:txBody>
          <a:bodyPr/>
          <a:lstStyle/>
          <a:p>
            <a:r>
              <a:rPr lang="en-US"/>
              <a:t>Faculty PD Guide 2021-22 AY</a:t>
            </a:r>
          </a:p>
        </p:txBody>
      </p:sp>
      <p:sp>
        <p:nvSpPr>
          <p:cNvPr id="6" name="Footer Placeholder 5">
            <a:extLst>
              <a:ext uri="{FF2B5EF4-FFF2-40B4-BE49-F238E27FC236}">
                <a16:creationId xmlns:a16="http://schemas.microsoft.com/office/drawing/2014/main" id="{34468552-9E2A-455C-8486-7E631B87CC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9AF024-78D4-42CA-A0DB-9921E17E0E61}"/>
              </a:ext>
            </a:extLst>
          </p:cNvPr>
          <p:cNvSpPr>
            <a:spLocks noGrp="1"/>
          </p:cNvSpPr>
          <p:nvPr>
            <p:ph type="sldNum" sz="quarter" idx="12"/>
          </p:nvPr>
        </p:nvSpPr>
        <p:spPr/>
        <p:txBody>
          <a:bodyPr/>
          <a:lstStyle/>
          <a:p>
            <a:fld id="{EDB2F8A8-82D5-463A-A886-540A648AB6CE}" type="slidenum">
              <a:rPr lang="en-US" smtClean="0"/>
              <a:t>‹#›</a:t>
            </a:fld>
            <a:endParaRPr lang="en-US"/>
          </a:p>
        </p:txBody>
      </p:sp>
    </p:spTree>
    <p:extLst>
      <p:ext uri="{BB962C8B-B14F-4D97-AF65-F5344CB8AC3E}">
        <p14:creationId xmlns:p14="http://schemas.microsoft.com/office/powerpoint/2010/main" val="253628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A23CDD-97CA-4395-8D10-E718FD8B3A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F3CEBE-DB77-470F-87B6-39D5F5D29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5442C-FFB0-48E0-BDA6-412E2742706A}"/>
              </a:ext>
            </a:extLst>
          </p:cNvPr>
          <p:cNvSpPr>
            <a:spLocks noGrp="1"/>
          </p:cNvSpPr>
          <p:nvPr>
            <p:ph type="dt" sz="half" idx="2"/>
          </p:nvPr>
        </p:nvSpPr>
        <p:spPr>
          <a:xfrm>
            <a:off x="838199" y="6356350"/>
            <a:ext cx="3958193" cy="365125"/>
          </a:xfrm>
          <a:prstGeom prst="rect">
            <a:avLst/>
          </a:prstGeom>
        </p:spPr>
        <p:txBody>
          <a:bodyPr vert="horz" lIns="91440" tIns="45720" rIns="91440" bIns="45720" rtlCol="0" anchor="ctr"/>
          <a:lstStyle>
            <a:lvl1pPr algn="l">
              <a:defRPr sz="1200">
                <a:solidFill>
                  <a:schemeClr val="tx1">
                    <a:tint val="75000"/>
                  </a:schemeClr>
                </a:solidFill>
                <a:latin typeface="Aharoni" panose="02010803020104030203" pitchFamily="2" charset="-79"/>
                <a:cs typeface="Aharoni" panose="02010803020104030203" pitchFamily="2" charset="-79"/>
              </a:defRPr>
            </a:lvl1pPr>
          </a:lstStyle>
          <a:p>
            <a:r>
              <a:rPr lang="en-US"/>
              <a:t>Faculty PD Guide 2021-22 AY</a:t>
            </a:r>
            <a:endParaRPr lang="en-US" dirty="0"/>
          </a:p>
        </p:txBody>
      </p:sp>
      <p:sp>
        <p:nvSpPr>
          <p:cNvPr id="5" name="Footer Placeholder 4">
            <a:extLst>
              <a:ext uri="{FF2B5EF4-FFF2-40B4-BE49-F238E27FC236}">
                <a16:creationId xmlns:a16="http://schemas.microsoft.com/office/drawing/2014/main" id="{38D2250B-1778-43E6-B1D4-90460354BA1C}"/>
              </a:ext>
            </a:extLst>
          </p:cNvPr>
          <p:cNvSpPr>
            <a:spLocks noGrp="1"/>
          </p:cNvSpPr>
          <p:nvPr>
            <p:ph type="ftr" sz="quarter" idx="3"/>
          </p:nvPr>
        </p:nvSpPr>
        <p:spPr>
          <a:xfrm>
            <a:off x="5071274" y="6356350"/>
            <a:ext cx="3082126" cy="365125"/>
          </a:xfrm>
          <a:prstGeom prst="rect">
            <a:avLst/>
          </a:prstGeom>
        </p:spPr>
        <p:txBody>
          <a:bodyPr vert="horz" lIns="91440" tIns="45720" rIns="91440" bIns="45720" rtlCol="0" anchor="ctr"/>
          <a:lstStyle>
            <a:lvl1pPr algn="ctr">
              <a:defRPr sz="1200">
                <a:solidFill>
                  <a:schemeClr val="tx1">
                    <a:tint val="75000"/>
                  </a:schemeClr>
                </a:solidFill>
                <a:latin typeface="Aharoni" panose="02010803020104030203" pitchFamily="2" charset="-79"/>
                <a:cs typeface="Aharoni" panose="02010803020104030203" pitchFamily="2" charset="-79"/>
              </a:defRPr>
            </a:lvl1pPr>
          </a:lstStyle>
          <a:p>
            <a:endParaRPr lang="en-US" dirty="0"/>
          </a:p>
        </p:txBody>
      </p:sp>
      <p:sp>
        <p:nvSpPr>
          <p:cNvPr id="6" name="Slide Number Placeholder 5">
            <a:extLst>
              <a:ext uri="{FF2B5EF4-FFF2-40B4-BE49-F238E27FC236}">
                <a16:creationId xmlns:a16="http://schemas.microsoft.com/office/drawing/2014/main" id="{77182F76-1FEE-4201-8917-8C1287CA62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chemeClr val="tx1">
                    <a:tint val="75000"/>
                  </a:schemeClr>
                </a:solidFill>
                <a:latin typeface="Aharoni" panose="02010803020104030203" pitchFamily="2" charset="-79"/>
                <a:cs typeface="Aharoni" panose="02010803020104030203" pitchFamily="2" charset="-79"/>
              </a:defRPr>
            </a:lvl1pPr>
          </a:lstStyle>
          <a:p>
            <a:fld id="{EDB2F8A8-82D5-463A-A886-540A648AB6CE}" type="slidenum">
              <a:rPr lang="en-US" smtClean="0"/>
              <a:pPr/>
              <a:t>‹#›</a:t>
            </a:fld>
            <a:endParaRPr lang="en-US" dirty="0"/>
          </a:p>
        </p:txBody>
      </p:sp>
    </p:spTree>
    <p:extLst>
      <p:ext uri="{BB962C8B-B14F-4D97-AF65-F5344CB8AC3E}">
        <p14:creationId xmlns:p14="http://schemas.microsoft.com/office/powerpoint/2010/main" val="3715579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vc.instructure.com/courses/147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regina.brown@vvc.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2YnCIqJKZ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ibrary.vvc.edu/support/faculty" TargetMode="External"/><Relationship Id="rId2" Type="http://schemas.openxmlformats.org/officeDocument/2006/relationships/hyperlink" Target="https://library.vvc.edu/welcom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OVz1EjPisu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5wufcRNPc6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2Jj0p587bG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t45bwlBdAx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pngimg.com/download/84605"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amazon.com/gp/product/195107565X" TargetMode="External"/><Relationship Id="rId7" Type="http://schemas.openxmlformats.org/officeDocument/2006/relationships/hyperlink" Target="https://www.amazon.com/HEART-Professional-Teaching-Profession-Effective-dp-1943874433/dp/1943874433" TargetMode="External"/><Relationship Id="rId2" Type="http://schemas.openxmlformats.org/officeDocument/2006/relationships/hyperlink" Target="https://www.amazon.com/Self-Care-Educators-36-Week-Low-Cost-Teachers/dp/194953927X" TargetMode="External"/><Relationship Id="rId1" Type="http://schemas.openxmlformats.org/officeDocument/2006/relationships/slideLayout" Target="../slideLayouts/slideLayout2.xml"/><Relationship Id="rId6" Type="http://schemas.openxmlformats.org/officeDocument/2006/relationships/hyperlink" Target="https://www.amazon.com/Onward-Workbook-Activities-Cultivate-Resilience/dp/1119367387" TargetMode="External"/><Relationship Id="rId5" Type="http://schemas.openxmlformats.org/officeDocument/2006/relationships/hyperlink" Target="https://www.amazon.com/Onward-Cultivating-Emotional-Resilience-Educators/dp/1119364892" TargetMode="External"/><Relationship Id="rId4" Type="http://schemas.openxmlformats.org/officeDocument/2006/relationships/hyperlink" Target="https://www.amazon.com/Take-Time-You-Self-Care-Psychology/dp/1945349719"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dlZO7MypLw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mazon.com/dp/0998587516" TargetMode="External"/><Relationship Id="rId2" Type="http://schemas.openxmlformats.org/officeDocument/2006/relationships/hyperlink" Target="https://www.amazon.com/Relationship-Rich-Education-Connections-Success-College/dp/1421439360"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amazon.com/Fifty-Strategies-Boost-Cognitive-Engagement/dp/1947604775"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amazon.com/Teacher%E2%80%B2s-Guide-Leading-Student-Centered-Discussions/dp/1412906350" TargetMode="External"/><Relationship Id="rId2" Type="http://schemas.openxmlformats.org/officeDocument/2006/relationships/hyperlink" Target="https://www.amazon.com/Creating-Engaging-Discussions-Strategies-Classroom/dp/162036560X"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amazon.com/Teaching-Learning-through-Discussion-Trouble-Shooting/dp/158107161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file/d/1vl-StTlWB7_UztnoD0QgjWEMU5lXB_wo/view" TargetMode="External"/><Relationship Id="rId2" Type="http://schemas.openxmlformats.org/officeDocument/2006/relationships/hyperlink" Target="https://drive.google.com/file/d/1w1X5GfTTBAKzyn0RV0s4PBW8XLcydnXY/view?usp=sharing"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insidehighered.podbean.com/e/ep-52-preparing-for-a-fall-of-caring-for-students" TargetMode="External"/><Relationship Id="rId4" Type="http://schemas.openxmlformats.org/officeDocument/2006/relationships/hyperlink" Target="https://docs.google.com/presentation/d/13bDKiFHUWcanX2zD_lwkU17cDY1aYgGVyJGcH7PTBcs/edit#slide=id.gbd0c5c1bb3_0_22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ZfscpkDac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tguides.humboldt.edu/m/canvas_instructor_guides/l/768704-how-do-i-create-tabs-in-my-canvas-pag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kAk7jeDh8r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mazon.com/Learner-Centered-Instructional-Designer-Processes-Practicalities/dp/1642670413" TargetMode="External"/><Relationship Id="rId2" Type="http://schemas.openxmlformats.org/officeDocument/2006/relationships/hyperlink" Target="https://www.amazon.com/Reach-Everyone-Teach-Universal-Education/dp/1946684600"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https://youtu.be/o3HumIX47p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DbjDnUKfHp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sterygrading.com/resourc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mazon.com/Ungrading-Students-Undermines-Learning-Education/dp/1949199827" TargetMode="External"/><Relationship Id="rId2" Type="http://schemas.openxmlformats.org/officeDocument/2006/relationships/hyperlink" Target="https://www.amazon.com/Specifications-Grading-Restoring-Motivating-Students/dp/1620362422"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amazon.com/dp/1943360715" TargetMode="External"/><Relationship Id="rId4" Type="http://schemas.openxmlformats.org/officeDocument/2006/relationships/hyperlink" Target="https://www.amazon.com/Grading-Equity-Matters-Transform-Classrooms/dp/1506391575"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amazon.com/Standards-Based-Classroom-Make-Learning-Goal/dp/1544324200" TargetMode="External"/><Relationship Id="rId2" Type="http://schemas.openxmlformats.org/officeDocument/2006/relationships/hyperlink" Target="https://www.amazon.com/Teachers-Standards-Based-Learning-Instruction-Curriculum/dp/1943360251"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amazon.com/Standards-Based-Learning-Action-Implementing-Instruction/dp/1945349018" TargetMode="External"/><Relationship Id="rId4" Type="http://schemas.openxmlformats.org/officeDocument/2006/relationships/hyperlink" Target="https://www.amazon.com/Standardizing-Curriculum-Multicultural-Standards-Based-Classroom/dp/0807758078"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iEFQDxeEtZ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mazon.com/Flipped-Learning-Higher-Education-Faculty/dp/1620364328" TargetMode="External"/><Relationship Id="rId2" Type="http://schemas.openxmlformats.org/officeDocument/2006/relationships/hyperlink" Target="https://www.amazon.com/Flipping-College-Classroom-Practical-Faculty/dp/0912150289"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amazon.com/Flipped-Classrooms-Diverse-Learners-International/dp/9811541701"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amazon.com/Flipping-College-Classroom-Evidence-Based-Guide-dp-331988770X/dp/331988770X" TargetMode="External"/><Relationship Id="rId2" Type="http://schemas.openxmlformats.org/officeDocument/2006/relationships/hyperlink" Target="https://www.amazon.com/Differentiated-Flipped-Classroom-Practical-Essentials/dp/1506302963"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amazon.com/Practices-Flipping-Classroom-Teaching-Learning/dp/1138021733"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YdOIk4MFed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ocrative.com/" TargetMode="External"/><Relationship Id="rId2" Type="http://schemas.openxmlformats.org/officeDocument/2006/relationships/hyperlink" Target="https://www.polleverywhere.com/"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padlet.com/" TargetMode="External"/><Relationship Id="rId4" Type="http://schemas.openxmlformats.org/officeDocument/2006/relationships/hyperlink" Target="https://kahoot.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pngall.com/calendar-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www.amazon.com/Peer-Feedback-Classroom-Empowering-Students/dp/1416623663" TargetMode="External"/><Relationship Id="rId2" Type="http://schemas.openxmlformats.org/officeDocument/2006/relationships/hyperlink" Target="https://www.amazon.com/gp/product/1942496680"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amazon.com/dp/0998587516"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amazon.com/Fifty-Strategies-Boost-Cognitive-Engagement/dp/1947604775" TargetMode="External"/><Relationship Id="rId2" Type="http://schemas.openxmlformats.org/officeDocument/2006/relationships/hyperlink" Target="https://www.amazon.com/Student-Engagement-Techniques-Handbook-College/dp/1119686776"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amazon.com/Distracted-Students-Cant-Focus-About/dp/1541699807"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y9w4mNxYET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vvc.edu/career-educatio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fjEsHoc18W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vvcfoundation.com/vvcf-scholarships" TargetMode="External"/><Relationship Id="rId2" Type="http://schemas.openxmlformats.org/officeDocument/2006/relationships/hyperlink" Target="https://vvcfoundation.com/scholarships"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ocs.google.com/forms/d/e/1FAIpQLSfoQGB_dD2t596ZoJEJIED_ICSb9S6wzSIvZ0cqNk9T9ZwP5A/viewform" TargetMode="External"/><Relationship Id="rId4" Type="http://schemas.openxmlformats.org/officeDocument/2006/relationships/hyperlink" Target="https://www.vvc.edu/scholarship-opportunitie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V6wMST4pfG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padlet.com/brettodlearn/vvc_asset1" TargetMode="External"/><Relationship Id="rId2" Type="http://schemas.openxmlformats.org/officeDocument/2006/relationships/hyperlink" Target="https://answergarden.ch/2362696"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padlet.com/brettodlearn/vvc_asset2"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youtu.be/1y7xcMikKl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vvc.edu/admissions-and-records-faculty-resour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freepngimg.com/png/5591-business-woman-girl-png-image"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youtu.be/tqxEMZfUWS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odlearn.com/empathy-mapping" TargetMode="External"/><Relationship Id="rId2" Type="http://schemas.openxmlformats.org/officeDocument/2006/relationships/hyperlink" Target="https://youtu.be/HoL0QJ8tQQs"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vimeo.com/533628885?embedded=true&amp;source=vimeo_logo&amp;owner=120929032" TargetMode="External"/><Relationship Id="rId4" Type="http://schemas.openxmlformats.org/officeDocument/2006/relationships/hyperlink" Target="https://www.odlearn.com/purposeful-learnin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flipgrid.com/" TargetMode="External"/><Relationship Id="rId7" Type="http://schemas.openxmlformats.org/officeDocument/2006/relationships/image" Target="../media/image2.png"/><Relationship Id="rId2" Type="http://schemas.openxmlformats.org/officeDocument/2006/relationships/hyperlink" Target="https://padlet.com/brettodlearn/vvc_humanize1" TargetMode="External"/><Relationship Id="rId1" Type="http://schemas.openxmlformats.org/officeDocument/2006/relationships/slideLayout" Target="../slideLayouts/slideLayout2.xml"/><Relationship Id="rId6" Type="http://schemas.openxmlformats.org/officeDocument/2006/relationships/hyperlink" Target="https://www.odlearn.com/un-welcome-syllabus" TargetMode="External"/><Relationship Id="rId5" Type="http://schemas.openxmlformats.org/officeDocument/2006/relationships/hyperlink" Target="https://journals.shareok.org/jcscore/article/view/87/58" TargetMode="External"/><Relationship Id="rId4" Type="http://schemas.openxmlformats.org/officeDocument/2006/relationships/hyperlink" Target="https://drive.google.com/file/d/1SMSFzZ8XwC2cdrJfxa4k_ud8a1MvWVOS/view"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enact.sonoma.edu/c.php?g=789377&amp;p=5650618" TargetMode="External"/><Relationship Id="rId7" Type="http://schemas.openxmlformats.org/officeDocument/2006/relationships/image" Target="../media/image2.png"/><Relationship Id="rId2" Type="http://schemas.openxmlformats.org/officeDocument/2006/relationships/hyperlink" Target="https://www.odlearn.com/enhanced-syllabus-checklist" TargetMode="External"/><Relationship Id="rId1" Type="http://schemas.openxmlformats.org/officeDocument/2006/relationships/slideLayout" Target="../slideLayouts/slideLayout2.xml"/><Relationship Id="rId6" Type="http://schemas.openxmlformats.org/officeDocument/2006/relationships/hyperlink" Target="https://www.odlearn.com/techniques-for-remote-active-learning" TargetMode="External"/><Relationship Id="rId5" Type="http://schemas.openxmlformats.org/officeDocument/2006/relationships/hyperlink" Target="https://youtu.be/s0lQJvBC_1I" TargetMode="External"/><Relationship Id="rId4" Type="http://schemas.openxmlformats.org/officeDocument/2006/relationships/hyperlink" Target="http://tiny.cc/odl-inclusivity-survey"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perchance.org/object" TargetMode="External"/><Relationship Id="rId3" Type="http://schemas.openxmlformats.org/officeDocument/2006/relationships/hyperlink" Target="https://ccconlineed.instructure.com/courses/6771" TargetMode="External"/><Relationship Id="rId7" Type="http://schemas.openxmlformats.org/officeDocument/2006/relationships/hyperlink" Target="http://www.canva.com/" TargetMode="External"/><Relationship Id="rId2" Type="http://schemas.openxmlformats.org/officeDocument/2006/relationships/hyperlink" Target="https://padlet.com/brettodlearn/vvc_humanize2" TargetMode="External"/><Relationship Id="rId1" Type="http://schemas.openxmlformats.org/officeDocument/2006/relationships/slideLayout" Target="../slideLayouts/slideLayout2.xml"/><Relationship Id="rId6" Type="http://schemas.openxmlformats.org/officeDocument/2006/relationships/hyperlink" Target="https://hybridpedagogy.org/pedagogy-of-kindness" TargetMode="External"/><Relationship Id="rId5" Type="http://schemas.openxmlformats.org/officeDocument/2006/relationships/hyperlink" Target="https://www.youtube.com/user/mpacanskybrock" TargetMode="External"/><Relationship Id="rId10" Type="http://schemas.openxmlformats.org/officeDocument/2006/relationships/image" Target="../media/image2.png"/><Relationship Id="rId4" Type="http://schemas.openxmlformats.org/officeDocument/2006/relationships/hyperlink" Target="https://sites.google.com/view/earthsciencesbyjameycooper/home" TargetMode="External"/><Relationship Id="rId9" Type="http://schemas.openxmlformats.org/officeDocument/2006/relationships/hyperlink" Target="http://www.bubbl.u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youtu.be/x8R5wT_Ujh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youtu.be/isV1ndxnew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vvc.edu/offices/Board_of_Trustees/Board_Policy_Manual/BP%205500.pdf" TargetMode="External"/><Relationship Id="rId7" Type="http://schemas.openxmlformats.org/officeDocument/2006/relationships/hyperlink" Target="https://www.amazon.com/gp/product/1452271895" TargetMode="External"/><Relationship Id="rId2" Type="http://schemas.openxmlformats.org/officeDocument/2006/relationships/hyperlink" Target="https://canvas.vvc.edu/" TargetMode="External"/><Relationship Id="rId1" Type="http://schemas.openxmlformats.org/officeDocument/2006/relationships/slideLayout" Target="../slideLayouts/slideLayout2.xml"/><Relationship Id="rId6" Type="http://schemas.openxmlformats.org/officeDocument/2006/relationships/hyperlink" Target="https://www.amazon.com/Developing-Learning-Classroom-Management-Relationships/dp/1452203881" TargetMode="External"/><Relationship Id="rId5" Type="http://schemas.openxmlformats.org/officeDocument/2006/relationships/hyperlink" Target="http://www.vvc.edu/offices/president/docs/ap/AP%203720.pdf" TargetMode="External"/><Relationship Id="rId4" Type="http://schemas.openxmlformats.org/officeDocument/2006/relationships/hyperlink" Target="http://www.vvc.edu/offices/Board_of_Trustees/Board_Policy_Manual/AP%205520(a).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youtu.be/41Ql_k6uPd8"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hyperlink" Target="https://youtu.be/-tEQ4Kw9Fp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amazon.com/Plagiarism-Higher-Education-Tackling-Integrity/dp/1440874379" TargetMode="External"/><Relationship Id="rId7" Type="http://schemas.openxmlformats.org/officeDocument/2006/relationships/image" Target="../media/image2.png"/><Relationship Id="rId2" Type="http://schemas.openxmlformats.org/officeDocument/2006/relationships/hyperlink" Target="https://www.amazon.com/Cheating-School-What-Know-Can-dp-1405178043/dp/1405178043" TargetMode="External"/><Relationship Id="rId1" Type="http://schemas.openxmlformats.org/officeDocument/2006/relationships/slideLayout" Target="../slideLayouts/slideLayout2.xml"/><Relationship Id="rId6" Type="http://schemas.openxmlformats.org/officeDocument/2006/relationships/hyperlink" Target="https://www.amazon.com/Cheating-Academic-Integrity-Lessons-Research/dp/1119868173" TargetMode="External"/><Relationship Id="rId5" Type="http://schemas.openxmlformats.org/officeDocument/2006/relationships/hyperlink" Target="https://www.amazon.com/Cheating-College-Students-Educators-about/dp/1421424010" TargetMode="External"/><Relationship Id="rId4" Type="http://schemas.openxmlformats.org/officeDocument/2006/relationships/hyperlink" Target="https://www.amazon.com/Cheating-Lessons-Learning-Academic-Dishonesty/dp/0674724631"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youtu.be/3fLGLNquAc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resge.org/resource/increasing-the-enrollment-retention-and-success-of-men-of-color-in-community-college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amazon.com/Culturally-Sustaining-Pedagogies-Teaching-Learning/dp/0807758337" TargetMode="External"/><Relationship Id="rId2" Type="http://schemas.openxmlformats.org/officeDocument/2006/relationships/hyperlink" Target="https://www.amazon.com/Making-Excellence-Inclusive-Framework-Advancing/dp/1119237912"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hyperlink" Target="https://www.amazon.com/Culturally-Responsive-Teaching-Brain-Linguistically/dp/1483308014" TargetMode="External"/><Relationship Id="rId2" Type="http://schemas.openxmlformats.org/officeDocument/2006/relationships/hyperlink" Target="https://www.amazon.com/Bandwidth-Recovery-Cognitive-Resources-Marginalization/dp/1620366053"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amazon.com/Reaching-Teaching-Students-Poverty-Multicultural/dp/0807758795"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youtu.be/LwnyIAz0TcI"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catalog.vvc.edu/about-vvc/learning-outcomes" TargetMode="External"/><Relationship Id="rId2" Type="http://schemas.openxmlformats.org/officeDocument/2006/relationships/hyperlink" Target="https://www.vvc.edu/learning-outcomes-slos-plos-and-ilo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hyperlink" Target="https://youtu.be/txGaee3HNO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youtu.be/dlZO7MypLwM" TargetMode="External"/><Relationship Id="rId3" Type="http://schemas.openxmlformats.org/officeDocument/2006/relationships/hyperlink" Target="https://youtu.be/-2YnCIqJKZA" TargetMode="External"/><Relationship Id="rId7" Type="http://schemas.openxmlformats.org/officeDocument/2006/relationships/hyperlink" Target="https://youtu.be/t45bwlBdAxw" TargetMode="External"/><Relationship Id="rId12" Type="http://schemas.openxmlformats.org/officeDocument/2006/relationships/hyperlink" Target="https://youtu.be/DbjDnUKfHp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youtu.be/2Jj0p587bGM" TargetMode="External"/><Relationship Id="rId11" Type="http://schemas.openxmlformats.org/officeDocument/2006/relationships/hyperlink" Target="https://youtu.be/o3HumIX47pc" TargetMode="External"/><Relationship Id="rId5" Type="http://schemas.openxmlformats.org/officeDocument/2006/relationships/hyperlink" Target="https://youtu.be/5wufcRNPc68" TargetMode="External"/><Relationship Id="rId10" Type="http://schemas.openxmlformats.org/officeDocument/2006/relationships/hyperlink" Target="https://youtu.be/kAk7jeDh8rs" TargetMode="External"/><Relationship Id="rId4" Type="http://schemas.openxmlformats.org/officeDocument/2006/relationships/hyperlink" Target="https://youtu.be/OVz1EjPisuA" TargetMode="External"/><Relationship Id="rId9" Type="http://schemas.openxmlformats.org/officeDocument/2006/relationships/hyperlink" Target="https://youtu.be/-ZfscpkDacc" TargetMode="External"/></Relationships>
</file>

<file path=ppt/slides/_rels/slide70.xml.rels><?xml version="1.0" encoding="UTF-8" standalone="yes"?>
<Relationships xmlns="http://schemas.openxmlformats.org/package/2006/relationships"><Relationship Id="rId8" Type="http://schemas.openxmlformats.org/officeDocument/2006/relationships/hyperlink" Target="https://ccconlineed.instructure.com/courses/6771" TargetMode="External"/><Relationship Id="rId3" Type="http://schemas.openxmlformats.org/officeDocument/2006/relationships/hyperlink" Target="https://sites.google.com/view/earthsciencesbyjameycooper/home" TargetMode="External"/><Relationship Id="rId7" Type="http://schemas.openxmlformats.org/officeDocument/2006/relationships/hyperlink" Target="https://sites.google.com/view/math-1a-student-faq" TargetMode="External"/><Relationship Id="rId2" Type="http://schemas.openxmlformats.org/officeDocument/2006/relationships/hyperlink" Target="https://docs.google.com/presentation/d/1jFgK5Dw9hv0iSwaQ5o-63HeI3I382ERgGWwzretp2_Q/view" TargetMode="External"/><Relationship Id="rId1" Type="http://schemas.openxmlformats.org/officeDocument/2006/relationships/slideLayout" Target="../slideLayouts/slideLayout2.xml"/><Relationship Id="rId6" Type="http://schemas.openxmlformats.org/officeDocument/2006/relationships/hyperlink" Target="https://sites.google.com/view/csci270-welcome/home" TargetMode="External"/><Relationship Id="rId5" Type="http://schemas.openxmlformats.org/officeDocument/2006/relationships/hyperlink" Target="https://sites.google.com/view/ethnicstudiesbyfabiolatorres" TargetMode="External"/><Relationship Id="rId10" Type="http://schemas.openxmlformats.org/officeDocument/2006/relationships/image" Target="../media/image2.png"/><Relationship Id="rId4" Type="http://schemas.openxmlformats.org/officeDocument/2006/relationships/hyperlink" Target="https://sites.google.com/view/hosp-welcome/home" TargetMode="External"/><Relationship Id="rId9" Type="http://schemas.openxmlformats.org/officeDocument/2006/relationships/hyperlink" Target="mailto:Jamey.cooper@vvc.edu"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youtu.be/DxTMVoGs-D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library.vvc.edu/support/OER" TargetMode="External"/><Relationship Id="rId7"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library.vvc.edu/welcome" TargetMode="External"/><Relationship Id="rId5" Type="http://schemas.openxmlformats.org/officeDocument/2006/relationships/hyperlink" Target="https://asccc-oeri.org/oeri-resources-in-canvas-commons" TargetMode="External"/><Relationship Id="rId4" Type="http://schemas.openxmlformats.org/officeDocument/2006/relationships/hyperlink" Target="https://library.vvc.edu/c.php?g=1199673&amp;p=8773900"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youtu.be/nEi4RuXHwJ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vvc.edu/slo-assessment-tutorial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vvc.edu/learning-outcomes-slos-plos-and-ilos"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youtu.be/UcJFFTP-CRk"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youtu.be/ISf_vTshQo0"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https://edublogs.org/" TargetMode="External"/><Relationship Id="rId3" Type="http://schemas.openxmlformats.org/officeDocument/2006/relationships/hyperlink" Target="https://docs.google.com/presentation/d/1LtxVoFcFAo5a2AnW8zngskHfGZVNcCfiBRy457Ly_2A" TargetMode="External"/><Relationship Id="rId7" Type="http://schemas.openxmlformats.org/officeDocument/2006/relationships/hyperlink" Target="https://www.wix.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sites.google.com/new" TargetMode="External"/><Relationship Id="rId5" Type="http://schemas.openxmlformats.org/officeDocument/2006/relationships/hyperlink" Target="https://youtu.be/Ir0R-_IQQKY" TargetMode="External"/><Relationship Id="rId10" Type="http://schemas.openxmlformats.org/officeDocument/2006/relationships/image" Target="../media/image2.png"/><Relationship Id="rId4" Type="http://schemas.openxmlformats.org/officeDocument/2006/relationships/hyperlink" Target="https://youtu.be/DiQc5X7yyd0" TargetMode="External"/><Relationship Id="rId9" Type="http://schemas.openxmlformats.org/officeDocument/2006/relationships/hyperlink" Target="https://teaching.berkeley.edu/resources/assessment-and-evaluation/design-assessment/e-portfolio"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youtu.be/7Pqe4ojndto"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youtu.be/1y7xcMikKlw" TargetMode="External"/><Relationship Id="rId3" Type="http://schemas.openxmlformats.org/officeDocument/2006/relationships/hyperlink" Target="https://youtu.be/iEFQDxeEtZ0" TargetMode="External"/><Relationship Id="rId7" Type="http://schemas.openxmlformats.org/officeDocument/2006/relationships/hyperlink" Target="https://youtu.be/V6wMST4pfGY" TargetMode="External"/><Relationship Id="rId12" Type="http://schemas.openxmlformats.org/officeDocument/2006/relationships/hyperlink" Target="https://youtu.be/41Ql_k6uPd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youtu.be/fjEsHoc18WY" TargetMode="External"/><Relationship Id="rId11" Type="http://schemas.openxmlformats.org/officeDocument/2006/relationships/hyperlink" Target="https://youtu.be/isV1ndxnewM" TargetMode="External"/><Relationship Id="rId5" Type="http://schemas.openxmlformats.org/officeDocument/2006/relationships/hyperlink" Target="https://youtu.be/y9w4mNxYET0" TargetMode="External"/><Relationship Id="rId10" Type="http://schemas.openxmlformats.org/officeDocument/2006/relationships/hyperlink" Target="https://youtu.be/x8R5wT_UjhE" TargetMode="External"/><Relationship Id="rId4" Type="http://schemas.openxmlformats.org/officeDocument/2006/relationships/hyperlink" Target="https://youtu.be/YdOIk4MFed0" TargetMode="External"/><Relationship Id="rId9" Type="http://schemas.openxmlformats.org/officeDocument/2006/relationships/hyperlink" Target="https://youtu.be/tqxEMZfUWSk"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youtu.be/lOPxtN9Q7vc"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amazon.com/Plagiarism-Higher-Education-Tackling-Integrity/dp/1440874379" TargetMode="External"/><Relationship Id="rId7" Type="http://schemas.openxmlformats.org/officeDocument/2006/relationships/image" Target="../media/image2.png"/><Relationship Id="rId2" Type="http://schemas.openxmlformats.org/officeDocument/2006/relationships/hyperlink" Target="https://www.amazon.com/Cheating-School-What-Know-Can-dp-1405178043/dp/1405178043" TargetMode="External"/><Relationship Id="rId1" Type="http://schemas.openxmlformats.org/officeDocument/2006/relationships/slideLayout" Target="../slideLayouts/slideLayout2.xml"/><Relationship Id="rId6" Type="http://schemas.openxmlformats.org/officeDocument/2006/relationships/hyperlink" Target="https://www.amazon.com/Cheating-Academic-Integrity-Lessons-Research/dp/1119868173" TargetMode="External"/><Relationship Id="rId5" Type="http://schemas.openxmlformats.org/officeDocument/2006/relationships/hyperlink" Target="https://www.amazon.com/Cheating-College-Students-Educators-about/dp/1421424010" TargetMode="External"/><Relationship Id="rId4" Type="http://schemas.openxmlformats.org/officeDocument/2006/relationships/hyperlink" Target="https://www.amazon.com/Cheating-Lessons-Learning-Academic-Dishonesty/dp/0674724631"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ebookcentral.proquest.com/lib/vvc/showSharedBookshelfFolder.action?sKey=945c4007117c42098f4d2bad0c48d433&amp;tm=1653192192619" TargetMode="External"/><Relationship Id="rId2" Type="http://schemas.openxmlformats.org/officeDocument/2006/relationships/hyperlink" Target="https://ebookcentral.proquest.com/lib/vvc/reader.action?docID=3301325&amp;query="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accl-victorvalley.primo.exlibrisgroup.com/discovery/search?vid=01CACCL_VICTORVALLEY:VICTORVALLEY" TargetMode="External"/><Relationship Id="rId4" Type="http://schemas.openxmlformats.org/officeDocument/2006/relationships/hyperlink" Target="https://library.vvc.edu/support/faculty"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vvc.instructure.com/courses/1476"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vvc.instructure.com/enroll/6HGDKC"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vvc.instructure.com/enroll/6HGDKC23" TargetMode="External"/><Relationship Id="rId2" Type="http://schemas.openxmlformats.org/officeDocument/2006/relationships/hyperlink" Target="https://vvc.instructure.com/courses/1476"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8.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commons.wikimedia.org/wiki/File:Hello_my_name_is_sticker.svg"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youtu.be/nEi4RuXHwJY" TargetMode="External"/><Relationship Id="rId3" Type="http://schemas.openxmlformats.org/officeDocument/2006/relationships/hyperlink" Target="https://youtu.be/-tEQ4Kw9FpE" TargetMode="External"/><Relationship Id="rId7" Type="http://schemas.openxmlformats.org/officeDocument/2006/relationships/hyperlink" Target="https://youtu.be/DxTMVoGs-DY" TargetMode="External"/><Relationship Id="rId12" Type="http://schemas.openxmlformats.org/officeDocument/2006/relationships/hyperlink" Target="https://youtu.be/lOPxtN9Q7v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youtu.be/txGaee3HNOE" TargetMode="External"/><Relationship Id="rId11" Type="http://schemas.openxmlformats.org/officeDocument/2006/relationships/hyperlink" Target="https://youtu.be/7Pqe4ojndto" TargetMode="External"/><Relationship Id="rId5" Type="http://schemas.openxmlformats.org/officeDocument/2006/relationships/hyperlink" Target="https://youtu.be/LwnyIAz0TcI" TargetMode="External"/><Relationship Id="rId10" Type="http://schemas.openxmlformats.org/officeDocument/2006/relationships/hyperlink" Target="https://youtu.be/ISf_vTshQo0" TargetMode="External"/><Relationship Id="rId4" Type="http://schemas.openxmlformats.org/officeDocument/2006/relationships/hyperlink" Target="https://youtu.be/3fLGLNquAcA" TargetMode="External"/><Relationship Id="rId9" Type="http://schemas.openxmlformats.org/officeDocument/2006/relationships/hyperlink" Target="https://youtu.be/UcJFFTP-CRk"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vvc.instructure.com/courses/1476/pages/faculty-recommended-book-list" TargetMode="External"/><Relationship Id="rId4" Type="http://schemas.openxmlformats.org/officeDocument/2006/relationships/hyperlink" Target="https://pngimg.com/download/2107"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pixabay.com/en/thank-you-text-message-note-394180/"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regina.brown@vvc.edu"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18F8595-3DBB-471F-8913-624CD543D723}"/>
              </a:ext>
            </a:extLst>
          </p:cNvPr>
          <p:cNvSpPr/>
          <p:nvPr/>
        </p:nvSpPr>
        <p:spPr>
          <a:xfrm>
            <a:off x="0" y="-4354"/>
            <a:ext cx="12192000" cy="6862354"/>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92E4ACA-7A2A-4384-B6E1-A037D9E28284}"/>
              </a:ext>
            </a:extLst>
          </p:cNvPr>
          <p:cNvPicPr>
            <a:picLocks noChangeAspect="1"/>
          </p:cNvPicPr>
          <p:nvPr/>
        </p:nvPicPr>
        <p:blipFill>
          <a:blip r:embed="rId2">
            <a:extLst>
              <a:ext uri="{28A0092B-C50C-407E-A947-70E740481C1C}">
                <a14:useLocalDpi xmlns:a14="http://schemas.microsoft.com/office/drawing/2010/main" val="0"/>
              </a:ext>
            </a:extLst>
          </a:blip>
          <a:srcRect l="7464" r="7464"/>
          <a:stretch/>
        </p:blipFill>
        <p:spPr>
          <a:xfrm>
            <a:off x="261257" y="0"/>
            <a:ext cx="11669486" cy="6869238"/>
          </a:xfrm>
          <a:prstGeom prst="roundRect">
            <a:avLst>
              <a:gd name="adj" fmla="val 20263"/>
            </a:avLst>
          </a:prstGeom>
          <a:ln>
            <a:noFill/>
          </a:ln>
          <a:effectLst>
            <a:softEdge rad="190500"/>
          </a:effectLst>
          <a:scene3d>
            <a:camera prst="orthographicFront"/>
            <a:lightRig rig="contrasting" dir="t">
              <a:rot lat="0" lon="0" rev="4200000"/>
            </a:lightRig>
          </a:scene3d>
          <a:sp3d prstMaterial="plastic">
            <a:contourClr>
              <a:srgbClr val="969696"/>
            </a:contourClr>
          </a:sp3d>
        </p:spPr>
      </p:pic>
      <p:sp>
        <p:nvSpPr>
          <p:cNvPr id="13" name="Rectangle 12">
            <a:extLst>
              <a:ext uri="{FF2B5EF4-FFF2-40B4-BE49-F238E27FC236}">
                <a16:creationId xmlns:a16="http://schemas.microsoft.com/office/drawing/2014/main" id="{6AF06BC7-6186-45BC-B18C-3309B848FA03}"/>
              </a:ext>
            </a:extLst>
          </p:cNvPr>
          <p:cNvSpPr/>
          <p:nvPr/>
        </p:nvSpPr>
        <p:spPr>
          <a:xfrm>
            <a:off x="0" y="-15592"/>
            <a:ext cx="12191999" cy="6862354"/>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179EB3-ECF5-4C75-ABA1-7AB42718C2D0}"/>
              </a:ext>
            </a:extLst>
          </p:cNvPr>
          <p:cNvSpPr>
            <a:spLocks noGrp="1"/>
          </p:cNvSpPr>
          <p:nvPr>
            <p:ph type="ctrTitle"/>
          </p:nvPr>
        </p:nvSpPr>
        <p:spPr>
          <a:xfrm>
            <a:off x="1830043" y="2896300"/>
            <a:ext cx="8186641" cy="1953250"/>
          </a:xfrm>
          <a:effectLst>
            <a:glow rad="101600">
              <a:schemeClr val="bg1">
                <a:alpha val="40000"/>
              </a:schemeClr>
            </a:glow>
            <a:outerShdw blurRad="50800" dist="38100" dir="2700000" algn="tl" rotWithShape="0">
              <a:prstClr val="black">
                <a:alpha val="40000"/>
              </a:prstClr>
            </a:outerShdw>
          </a:effectLst>
        </p:spPr>
        <p:txBody>
          <a:bodyPr anchor="ctr">
            <a:normAutofit/>
          </a:bodyPr>
          <a:lstStyle/>
          <a:p>
            <a:r>
              <a:rPr lang="en-US" sz="4000" dirty="0">
                <a:effectLst>
                  <a:glow rad="190500">
                    <a:schemeClr val="bg1">
                      <a:alpha val="40000"/>
                    </a:schemeClr>
                  </a:glow>
                </a:effectLst>
                <a:latin typeface="Aharoni" panose="02010803020104030203" pitchFamily="2" charset="-79"/>
                <a:cs typeface="Aharoni" panose="02010803020104030203" pitchFamily="2" charset="-79"/>
              </a:rPr>
              <a:t>Faculty PD Events</a:t>
            </a:r>
            <a:br>
              <a:rPr lang="en-US" sz="4000" dirty="0">
                <a:effectLst>
                  <a:glow rad="190500">
                    <a:schemeClr val="bg1">
                      <a:alpha val="40000"/>
                    </a:schemeClr>
                  </a:glow>
                </a:effectLst>
                <a:latin typeface="Aharoni" panose="02010803020104030203" pitchFamily="2" charset="-79"/>
                <a:cs typeface="Aharoni" panose="02010803020104030203" pitchFamily="2" charset="-79"/>
              </a:rPr>
            </a:br>
            <a:r>
              <a:rPr lang="en-US" sz="4000" dirty="0">
                <a:effectLst>
                  <a:glow rad="190500">
                    <a:schemeClr val="bg1">
                      <a:alpha val="40000"/>
                    </a:schemeClr>
                  </a:glow>
                </a:effectLst>
                <a:latin typeface="Aharoni" panose="02010803020104030203" pitchFamily="2" charset="-79"/>
                <a:cs typeface="Aharoni" panose="02010803020104030203" pitchFamily="2" charset="-79"/>
              </a:rPr>
              <a:t>Comprehensive Guide</a:t>
            </a:r>
          </a:p>
        </p:txBody>
      </p:sp>
      <p:sp>
        <p:nvSpPr>
          <p:cNvPr id="3" name="Subtitle 2">
            <a:extLst>
              <a:ext uri="{FF2B5EF4-FFF2-40B4-BE49-F238E27FC236}">
                <a16:creationId xmlns:a16="http://schemas.microsoft.com/office/drawing/2014/main" id="{DCC00CE9-509A-4E05-9B05-E6F4C1B92C8E}"/>
              </a:ext>
            </a:extLst>
          </p:cNvPr>
          <p:cNvSpPr>
            <a:spLocks noGrp="1"/>
          </p:cNvSpPr>
          <p:nvPr>
            <p:ph type="subTitle" idx="1"/>
          </p:nvPr>
        </p:nvSpPr>
        <p:spPr>
          <a:xfrm>
            <a:off x="261257" y="60351"/>
            <a:ext cx="4207524" cy="1727351"/>
          </a:xfrm>
        </p:spPr>
        <p:txBody>
          <a:bodyPr>
            <a:normAutofit/>
          </a:bodyPr>
          <a:lstStyle/>
          <a:p>
            <a:br>
              <a:rPr lang="en-US" sz="3600" b="1" dirty="0">
                <a:solidFill>
                  <a:srgbClr val="9B8150"/>
                </a:solidFill>
                <a:effectLst>
                  <a:glow rad="101600">
                    <a:schemeClr val="bg1">
                      <a:alpha val="40000"/>
                    </a:schemeClr>
                  </a:glow>
                  <a:outerShdw blurRad="50800" dist="38100" dir="2700000" algn="tl" rotWithShape="0">
                    <a:prstClr val="black">
                      <a:alpha val="40000"/>
                    </a:prstClr>
                  </a:outerShdw>
                </a:effectLst>
                <a:latin typeface="Amasis MT Pro Medium" panose="020B0604020202020204" pitchFamily="18" charset="0"/>
                <a:cs typeface="Aharoni" panose="02010803020104030203" pitchFamily="2" charset="-79"/>
              </a:rPr>
            </a:br>
            <a:r>
              <a:rPr lang="en-US" sz="3600" b="1" dirty="0">
                <a:solidFill>
                  <a:srgbClr val="9B8150"/>
                </a:solidFill>
                <a:effectLst>
                  <a:glow rad="101600">
                    <a:schemeClr val="bg1">
                      <a:alpha val="40000"/>
                    </a:schemeClr>
                  </a:glow>
                  <a:outerShdw blurRad="50800" dist="38100" dir="2700000" algn="tl" rotWithShape="0">
                    <a:prstClr val="black">
                      <a:alpha val="40000"/>
                    </a:prstClr>
                  </a:outerShdw>
                </a:effectLst>
                <a:latin typeface="Amasis MT Pro Medium" panose="020B0604020202020204" pitchFamily="18" charset="0"/>
                <a:cs typeface="Aharoni" panose="02010803020104030203" pitchFamily="2" charset="-79"/>
              </a:rPr>
              <a:t>2021 – 2022 AY</a:t>
            </a:r>
          </a:p>
        </p:txBody>
      </p:sp>
      <p:sp>
        <p:nvSpPr>
          <p:cNvPr id="4" name="TextBox 3">
            <a:extLst>
              <a:ext uri="{FF2B5EF4-FFF2-40B4-BE49-F238E27FC236}">
                <a16:creationId xmlns:a16="http://schemas.microsoft.com/office/drawing/2014/main" id="{AF589513-0E3D-4CD1-815A-CD3413AA5BF4}"/>
              </a:ext>
            </a:extLst>
          </p:cNvPr>
          <p:cNvSpPr txBox="1"/>
          <p:nvPr/>
        </p:nvSpPr>
        <p:spPr>
          <a:xfrm>
            <a:off x="8835969" y="319496"/>
            <a:ext cx="2361431" cy="830997"/>
          </a:xfrm>
          <a:prstGeom prst="rect">
            <a:avLst/>
          </a:prstGeom>
          <a:noFill/>
        </p:spPr>
        <p:txBody>
          <a:bodyPr wrap="square" rtlCol="0">
            <a:spAutoFit/>
          </a:bodyPr>
          <a:lstStyle/>
          <a:p>
            <a:r>
              <a:rPr lang="en-US" sz="2400" b="1" dirty="0">
                <a:solidFill>
                  <a:srgbClr val="8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Victor Valley </a:t>
            </a:r>
            <a:br>
              <a:rPr lang="en-US" sz="2400" b="1" dirty="0">
                <a:solidFill>
                  <a:srgbClr val="8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a:solidFill>
                  <a:srgbClr val="8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College</a:t>
            </a:r>
          </a:p>
        </p:txBody>
      </p:sp>
      <p:cxnSp>
        <p:nvCxnSpPr>
          <p:cNvPr id="6" name="Straight Connector 5">
            <a:extLst>
              <a:ext uri="{FF2B5EF4-FFF2-40B4-BE49-F238E27FC236}">
                <a16:creationId xmlns:a16="http://schemas.microsoft.com/office/drawing/2014/main" id="{70D8844A-A8DC-4AE6-9620-DA71196A6FD0}"/>
              </a:ext>
            </a:extLst>
          </p:cNvPr>
          <p:cNvCxnSpPr>
            <a:cxnSpLocks/>
          </p:cNvCxnSpPr>
          <p:nvPr/>
        </p:nvCxnSpPr>
        <p:spPr>
          <a:xfrm>
            <a:off x="8431426" y="291410"/>
            <a:ext cx="0" cy="903014"/>
          </a:xfrm>
          <a:prstGeom prst="line">
            <a:avLst/>
          </a:prstGeom>
          <a:ln w="19050"/>
        </p:spPr>
        <p:style>
          <a:lnRef idx="1">
            <a:schemeClr val="dk1"/>
          </a:lnRef>
          <a:fillRef idx="0">
            <a:schemeClr val="dk1"/>
          </a:fillRef>
          <a:effectRef idx="0">
            <a:schemeClr val="dk1"/>
          </a:effectRef>
          <a:fontRef idx="minor">
            <a:schemeClr val="tx1"/>
          </a:fontRef>
        </p:style>
      </p:cxnSp>
      <p:pic>
        <p:nvPicPr>
          <p:cNvPr id="8" name="Picture 7" descr="A picture containing text, outdoor, sign&#10;&#10;Description automatically generated">
            <a:extLst>
              <a:ext uri="{FF2B5EF4-FFF2-40B4-BE49-F238E27FC236}">
                <a16:creationId xmlns:a16="http://schemas.microsoft.com/office/drawing/2014/main" id="{8E22BDD8-54EE-424E-8640-F37876A13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027" y="27556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a:extLst>
              <a:ext uri="{FF2B5EF4-FFF2-40B4-BE49-F238E27FC236}">
                <a16:creationId xmlns:a16="http://schemas.microsoft.com/office/drawing/2014/main" id="{CF552509-7859-4F42-9221-4D7AA95ABB08}"/>
              </a:ext>
            </a:extLst>
          </p:cNvPr>
          <p:cNvSpPr txBox="1"/>
          <p:nvPr/>
        </p:nvSpPr>
        <p:spPr>
          <a:xfrm>
            <a:off x="2992359" y="6551427"/>
            <a:ext cx="4496744" cy="246221"/>
          </a:xfrm>
          <a:prstGeom prst="rect">
            <a:avLst/>
          </a:prstGeom>
          <a:noFill/>
        </p:spPr>
        <p:txBody>
          <a:bodyPr wrap="none" rtlCol="0">
            <a:spAutoFit/>
          </a:bodyPr>
          <a:lstStyle/>
          <a:p>
            <a:r>
              <a:rPr lang="en-US" sz="1000" dirty="0">
                <a:latin typeface="Aharoni" panose="02010803020104030203" pitchFamily="2" charset="-79"/>
                <a:cs typeface="Aharoni" panose="02010803020104030203" pitchFamily="2" charset="-79"/>
              </a:rPr>
              <a:t>Victor Valley College Proprietary &amp; Confidential – for Internal Use Only</a:t>
            </a:r>
          </a:p>
        </p:txBody>
      </p:sp>
    </p:spTree>
    <p:extLst>
      <p:ext uri="{BB962C8B-B14F-4D97-AF65-F5344CB8AC3E}">
        <p14:creationId xmlns:p14="http://schemas.microsoft.com/office/powerpoint/2010/main" val="1562871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7093F8-A065-40C6-9804-4CC6181E4B28}"/>
              </a:ext>
            </a:extLst>
          </p:cNvPr>
          <p:cNvSpPr/>
          <p:nvPr/>
        </p:nvSpPr>
        <p:spPr>
          <a:xfrm>
            <a:off x="0" y="0"/>
            <a:ext cx="12192000" cy="6858000"/>
          </a:xfrm>
          <a:prstGeom prst="roundRect">
            <a:avLst>
              <a:gd name="adj" fmla="val 14877"/>
            </a:avLst>
          </a:prstGeom>
          <a:solidFill>
            <a:srgbClr val="9B815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305AA8-92FA-4B7D-98FD-9861DD86DC89}"/>
              </a:ext>
            </a:extLst>
          </p:cNvPr>
          <p:cNvSpPr/>
          <p:nvPr/>
        </p:nvSpPr>
        <p:spPr>
          <a:xfrm>
            <a:off x="0" y="4472"/>
            <a:ext cx="1219200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386D0F-DC63-4CB6-BB15-64EB927739E0}"/>
              </a:ext>
            </a:extLst>
          </p:cNvPr>
          <p:cNvSpPr>
            <a:spLocks noGrp="1"/>
          </p:cNvSpPr>
          <p:nvPr>
            <p:ph type="title"/>
          </p:nvPr>
        </p:nvSpPr>
        <p:spPr>
          <a:xfrm>
            <a:off x="729465" y="1324948"/>
            <a:ext cx="10624335" cy="2634666"/>
          </a:xfrm>
        </p:spPr>
        <p:txBody>
          <a:bodyPr>
            <a:normAutofit/>
          </a:bodyPr>
          <a:lstStyle/>
          <a:p>
            <a:pPr algn="ctr"/>
            <a:r>
              <a:rPr lang="en-US" sz="6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Instructors Supporting Instructors</a:t>
            </a:r>
            <a:endParaRPr lang="en-US" sz="8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8" name="Date Placeholder 7">
            <a:extLst>
              <a:ext uri="{FF2B5EF4-FFF2-40B4-BE49-F238E27FC236}">
                <a16:creationId xmlns:a16="http://schemas.microsoft.com/office/drawing/2014/main" id="{DDE082E0-E5CC-457B-A520-E4A8ADC9742E}"/>
              </a:ext>
            </a:extLst>
          </p:cNvPr>
          <p:cNvSpPr>
            <a:spLocks noGrp="1"/>
          </p:cNvSpPr>
          <p:nvPr>
            <p:ph type="dt" sz="half" idx="10"/>
          </p:nvPr>
        </p:nvSpPr>
        <p:spPr/>
        <p:txBody>
          <a:bodyPr/>
          <a:lstStyle/>
          <a:p>
            <a:r>
              <a:rPr lang="en-US"/>
              <a:t>Faculty PD Guide 2021-22 AY</a:t>
            </a:r>
          </a:p>
        </p:txBody>
      </p:sp>
      <p:sp>
        <p:nvSpPr>
          <p:cNvPr id="9" name="Slide Number Placeholder 8">
            <a:extLst>
              <a:ext uri="{FF2B5EF4-FFF2-40B4-BE49-F238E27FC236}">
                <a16:creationId xmlns:a16="http://schemas.microsoft.com/office/drawing/2014/main" id="{9329CFC9-B128-4446-955B-66EF5AE67514}"/>
              </a:ext>
            </a:extLst>
          </p:cNvPr>
          <p:cNvSpPr>
            <a:spLocks noGrp="1"/>
          </p:cNvSpPr>
          <p:nvPr>
            <p:ph type="sldNum" sz="quarter" idx="12"/>
          </p:nvPr>
        </p:nvSpPr>
        <p:spPr/>
        <p:txBody>
          <a:bodyPr/>
          <a:lstStyle/>
          <a:p>
            <a:fld id="{EDB2F8A8-82D5-463A-A886-540A648AB6CE}" type="slidenum">
              <a:rPr lang="en-US" smtClean="0"/>
              <a:t>10</a:t>
            </a:fld>
            <a:endParaRPr lang="en-US"/>
          </a:p>
        </p:txBody>
      </p:sp>
      <p:sp>
        <p:nvSpPr>
          <p:cNvPr id="10" name="Content Placeholder 2">
            <a:extLst>
              <a:ext uri="{FF2B5EF4-FFF2-40B4-BE49-F238E27FC236}">
                <a16:creationId xmlns:a16="http://schemas.microsoft.com/office/drawing/2014/main" id="{A46A90E9-6BAC-4E06-8399-B6DD5D19D6C1}"/>
              </a:ext>
            </a:extLst>
          </p:cNvPr>
          <p:cNvSpPr>
            <a:spLocks noGrp="1"/>
          </p:cNvSpPr>
          <p:nvPr>
            <p:ph idx="1"/>
          </p:nvPr>
        </p:nvSpPr>
        <p:spPr>
          <a:xfrm>
            <a:off x="838199" y="4096139"/>
            <a:ext cx="10515601" cy="2080824"/>
          </a:xfrm>
        </p:spPr>
        <p:txBody>
          <a:bodyPr anchor="ctr">
            <a:normAutofit/>
          </a:bodyPr>
          <a:lstStyle/>
          <a:p>
            <a:pPr marL="0" indent="0" algn="ctr">
              <a:lnSpc>
                <a:spcPct val="100000"/>
              </a:lnSpc>
              <a:spcBef>
                <a:spcPts val="0"/>
              </a:spcBef>
              <a:buNone/>
            </a:pPr>
            <a:r>
              <a:rPr lang="en-US" i="1" dirty="0">
                <a:solidFill>
                  <a:schemeClr val="bg1"/>
                </a:solidFill>
                <a:effectLst>
                  <a:outerShdw blurRad="50800" dist="38100" dir="2700000" algn="tl" rotWithShape="0">
                    <a:prstClr val="black">
                      <a:alpha val="40000"/>
                    </a:prstClr>
                  </a:outerShdw>
                </a:effectLst>
                <a:latin typeface="Amasis MT Pro Medium" panose="02040604050005020304" pitchFamily="18" charset="0"/>
              </a:rPr>
              <a:t>Visit our Canvas site: </a:t>
            </a:r>
            <a:r>
              <a:rPr lang="en-US" i="1" dirty="0">
                <a:solidFill>
                  <a:schemeClr val="bg1"/>
                </a:solidFill>
                <a:effectLst>
                  <a:outerShdw blurRad="50800" dist="38100" dir="2700000" algn="tl" rotWithShape="0">
                    <a:prstClr val="black">
                      <a:alpha val="40000"/>
                    </a:prstClr>
                  </a:outerShdw>
                </a:effectLst>
                <a:latin typeface="Amasis MT Pro Medium" panose="02040604050005020304" pitchFamily="18" charset="0"/>
                <a:hlinkClick r:id="rId3"/>
              </a:rPr>
              <a:t>https://vvc.instructure.com/courses/1476</a:t>
            </a:r>
            <a:r>
              <a:rPr lang="en-US" i="1" dirty="0">
                <a:solidFill>
                  <a:schemeClr val="bg1"/>
                </a:solidFill>
                <a:effectLst>
                  <a:outerShdw blurRad="50800" dist="38100" dir="2700000" algn="tl" rotWithShape="0">
                    <a:prstClr val="black">
                      <a:alpha val="40000"/>
                    </a:prstClr>
                  </a:outerShdw>
                </a:effectLst>
                <a:latin typeface="Amasis MT Pro Medium" panose="02040604050005020304" pitchFamily="18" charset="0"/>
              </a:rPr>
              <a:t> </a:t>
            </a:r>
          </a:p>
          <a:p>
            <a:pPr marL="0" indent="0" algn="ctr">
              <a:lnSpc>
                <a:spcPct val="100000"/>
              </a:lnSpc>
              <a:spcBef>
                <a:spcPts val="0"/>
              </a:spcBef>
              <a:buNone/>
            </a:pPr>
            <a:r>
              <a:rPr lang="en-US" i="1" dirty="0">
                <a:solidFill>
                  <a:schemeClr val="bg1"/>
                </a:solidFill>
                <a:effectLst>
                  <a:outerShdw blurRad="50800" dist="38100" dir="2700000" algn="tl" rotWithShape="0">
                    <a:prstClr val="black">
                      <a:alpha val="40000"/>
                    </a:prstClr>
                  </a:outerShdw>
                </a:effectLst>
                <a:latin typeface="Amasis MT Pro Medium" panose="02040604050005020304" pitchFamily="18" charset="0"/>
              </a:rPr>
              <a:t>Need access?  Email </a:t>
            </a:r>
            <a:r>
              <a:rPr lang="en-US" i="1" dirty="0">
                <a:solidFill>
                  <a:schemeClr val="bg1"/>
                </a:solidFill>
                <a:effectLst>
                  <a:outerShdw blurRad="50800" dist="38100" dir="2700000" algn="tl" rotWithShape="0">
                    <a:prstClr val="black">
                      <a:alpha val="40000"/>
                    </a:prstClr>
                  </a:outerShdw>
                </a:effectLst>
                <a:latin typeface="Amasis MT Pro Medium" panose="02040604050005020304" pitchFamily="18" charset="0"/>
                <a:hlinkClick r:id="rId4"/>
              </a:rPr>
              <a:t>regina.brown@vvc.edu</a:t>
            </a:r>
            <a:r>
              <a:rPr lang="en-US" i="1" dirty="0">
                <a:solidFill>
                  <a:schemeClr val="bg1"/>
                </a:solidFill>
                <a:effectLst>
                  <a:outerShdw blurRad="50800" dist="38100" dir="2700000" algn="tl" rotWithShape="0">
                    <a:prstClr val="black">
                      <a:alpha val="40000"/>
                    </a:prstClr>
                  </a:outerShdw>
                </a:effectLst>
                <a:latin typeface="Amasis MT Pro Medium" panose="02040604050005020304" pitchFamily="18" charset="0"/>
              </a:rPr>
              <a:t> </a:t>
            </a:r>
          </a:p>
        </p:txBody>
      </p:sp>
    </p:spTree>
    <p:extLst>
      <p:ext uri="{BB962C8B-B14F-4D97-AF65-F5344CB8AC3E}">
        <p14:creationId xmlns:p14="http://schemas.microsoft.com/office/powerpoint/2010/main" val="3030744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1.</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VVC Library Resources for Faculty: </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Leslie </a:t>
            </a:r>
            <a:r>
              <a:rPr lang="en-US" sz="7200" dirty="0" err="1">
                <a:latin typeface="Aharoni" panose="02010803020104030203" pitchFamily="2" charset="-79"/>
                <a:cs typeface="Aharoni" panose="02010803020104030203" pitchFamily="2" charset="-79"/>
              </a:rPr>
              <a:t>Huiner</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https://youtu.be/-2YnCIqJKZA</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11</a:t>
            </a:fld>
            <a:endParaRPr lang="en-US" dirty="0"/>
          </a:p>
        </p:txBody>
      </p:sp>
    </p:spTree>
    <p:extLst>
      <p:ext uri="{BB962C8B-B14F-4D97-AF65-F5344CB8AC3E}">
        <p14:creationId xmlns:p14="http://schemas.microsoft.com/office/powerpoint/2010/main" val="82592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1" y="4472"/>
            <a:ext cx="12191999"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2162317"/>
          </a:xfrm>
        </p:spPr>
        <p:txBody>
          <a:bodyPr>
            <a:normAutofit/>
          </a:bodyPr>
          <a:lstStyle/>
          <a:p>
            <a:r>
              <a:rPr lang="en-US" dirty="0">
                <a:solidFill>
                  <a:srgbClr val="800000"/>
                </a:solidFill>
                <a:latin typeface="Aharoni" panose="02010803020104030203" pitchFamily="2" charset="-79"/>
                <a:cs typeface="Aharoni" panose="02010803020104030203" pitchFamily="2" charset="-79"/>
              </a:rPr>
              <a:t>VVC Library Resources for Faculty </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by Leslie </a:t>
            </a:r>
            <a:r>
              <a:rPr lang="en-US" dirty="0" err="1">
                <a:solidFill>
                  <a:srgbClr val="800000"/>
                </a:solidFill>
                <a:latin typeface="Aharoni" panose="02010803020104030203" pitchFamily="2" charset="-79"/>
                <a:cs typeface="Aharoni" panose="02010803020104030203" pitchFamily="2" charset="-79"/>
              </a:rPr>
              <a:t>Huiner</a:t>
            </a:r>
            <a:endParaRPr lang="en-US" dirty="0">
              <a:solidFill>
                <a:srgbClr val="80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2250039"/>
            <a:ext cx="10515600" cy="3926923"/>
          </a:xfrm>
        </p:spPr>
        <p:txBody>
          <a:bodyPr anchor="ctr">
            <a:normAutofit/>
          </a:bodyPr>
          <a:lstStyle/>
          <a:p>
            <a:pPr marL="0" indent="0">
              <a:lnSpc>
                <a:spcPct val="110000"/>
              </a:lnSpc>
              <a:spcAft>
                <a:spcPts val="1000"/>
              </a:spcAft>
              <a:buNone/>
            </a:pPr>
            <a:r>
              <a:rPr lang="en-US" dirty="0">
                <a:latin typeface="Amasis MT Pro Medium" panose="02040604050005020304" pitchFamily="18" charset="0"/>
              </a:rPr>
              <a:t>Leslie will share VVC Library resources to support your curriculum and student learning, including the library website, catalog and databases.</a:t>
            </a:r>
          </a:p>
          <a:p>
            <a:pPr>
              <a:lnSpc>
                <a:spcPct val="110000"/>
              </a:lnSpc>
              <a:spcAft>
                <a:spcPts val="1000"/>
              </a:spcAft>
            </a:pPr>
            <a:r>
              <a:rPr lang="en-US" dirty="0">
                <a:latin typeface="Amasis MT Pro Medium" panose="02040604050005020304" pitchFamily="18" charset="0"/>
                <a:hlinkClick r:id="rId2"/>
              </a:rPr>
              <a:t>https://library.vvc.edu/welcome</a:t>
            </a:r>
            <a:r>
              <a:rPr lang="en-US" dirty="0">
                <a:latin typeface="Amasis MT Pro Medium" panose="02040604050005020304" pitchFamily="18" charset="0"/>
              </a:rPr>
              <a:t> </a:t>
            </a:r>
          </a:p>
          <a:p>
            <a:pPr>
              <a:lnSpc>
                <a:spcPct val="110000"/>
              </a:lnSpc>
              <a:spcAft>
                <a:spcPts val="1000"/>
              </a:spcAft>
            </a:pPr>
            <a:r>
              <a:rPr lang="en-US" dirty="0">
                <a:latin typeface="Amasis MT Pro Medium" panose="02040604050005020304" pitchFamily="18" charset="0"/>
                <a:hlinkClick r:id="rId3"/>
              </a:rPr>
              <a:t>https://library.vvc.edu/support/faculty</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12</a:t>
            </a:fld>
            <a:endParaRPr lang="en-US"/>
          </a:p>
        </p:txBody>
      </p:sp>
    </p:spTree>
    <p:extLst>
      <p:ext uri="{BB962C8B-B14F-4D97-AF65-F5344CB8AC3E}">
        <p14:creationId xmlns:p14="http://schemas.microsoft.com/office/powerpoint/2010/main" val="1510338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2.</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Lorena Ochoa: </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Transfer Center Updates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https://youtu.be/OVz1EjPisuA</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13</a:t>
            </a:fld>
            <a:endParaRPr lang="en-US" dirty="0"/>
          </a:p>
        </p:txBody>
      </p:sp>
    </p:spTree>
    <p:extLst>
      <p:ext uri="{BB962C8B-B14F-4D97-AF65-F5344CB8AC3E}">
        <p14:creationId xmlns:p14="http://schemas.microsoft.com/office/powerpoint/2010/main" val="38796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0" y="4472"/>
            <a:ext cx="12191999"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2162317"/>
          </a:xfrm>
        </p:spPr>
        <p:txBody>
          <a:bodyPr>
            <a:normAutofit/>
          </a:bodyPr>
          <a:lstStyle/>
          <a:p>
            <a:r>
              <a:rPr lang="en-US" dirty="0">
                <a:solidFill>
                  <a:srgbClr val="800000"/>
                </a:solidFill>
                <a:latin typeface="Aharoni" panose="02010803020104030203" pitchFamily="2" charset="-79"/>
                <a:cs typeface="Aharoni" panose="02010803020104030203" pitchFamily="2" charset="-79"/>
              </a:rPr>
              <a:t>Transfer Center Updates by </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Lorena Ochoa</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1767155"/>
            <a:ext cx="10515599" cy="4409808"/>
          </a:xfrm>
        </p:spPr>
        <p:txBody>
          <a:bodyPr anchor="ctr">
            <a:normAutofit fontScale="62500" lnSpcReduction="20000"/>
          </a:bodyPr>
          <a:lstStyle/>
          <a:p>
            <a:pPr marL="0" indent="0">
              <a:lnSpc>
                <a:spcPct val="150000"/>
              </a:lnSpc>
              <a:spcBef>
                <a:spcPts val="2000"/>
              </a:spcBef>
              <a:spcAft>
                <a:spcPts val="2000"/>
              </a:spcAft>
              <a:buNone/>
            </a:pPr>
            <a:r>
              <a:rPr lang="en-US" dirty="0">
                <a:latin typeface="Amasis MT Pro Medium" panose="02040604050005020304" pitchFamily="18" charset="0"/>
              </a:rPr>
              <a:t>Lorena Ochoa has worked at VVC since August 2007 as a Bilingual Counselor. Her primary role was working with ESL students and the general student population. In April 2011, she took over the role of Transfer Counselor as she continued to work with ESL students. As a Transfer Counselors, Lorena's work involved counseling transfer-bound students, coordinating events, workshops, writing reports, building collaborations with universities, and hosting the annual University Transfer Fair and end-of-year Transfer Celebration! In September 2022, Lorena began to assist in the Health Sciences Pathway. She is looking forward to continuing to help our Health Sciences pathways students who plan to receive degrees at VVC or transfer to other institutions and continue to help the ESL population! It has been a rewarding experience working at VVC and she looks forward to the many opportunities the future holds!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14</a:t>
            </a:fld>
            <a:endParaRPr lang="en-US"/>
          </a:p>
        </p:txBody>
      </p:sp>
    </p:spTree>
    <p:extLst>
      <p:ext uri="{BB962C8B-B14F-4D97-AF65-F5344CB8AC3E}">
        <p14:creationId xmlns:p14="http://schemas.microsoft.com/office/powerpoint/2010/main" val="1074097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3.</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Canvas Videos by </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Joe Pendleton</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https://youtu.be/5wufcRNPc68</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15</a:t>
            </a:fld>
            <a:endParaRPr lang="en-US" dirty="0"/>
          </a:p>
        </p:txBody>
      </p:sp>
    </p:spTree>
    <p:extLst>
      <p:ext uri="{BB962C8B-B14F-4D97-AF65-F5344CB8AC3E}">
        <p14:creationId xmlns:p14="http://schemas.microsoft.com/office/powerpoint/2010/main" val="564954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2162317"/>
          </a:xfrm>
        </p:spPr>
        <p:txBody>
          <a:bodyPr>
            <a:normAutofit/>
          </a:bodyPr>
          <a:lstStyle/>
          <a:p>
            <a:r>
              <a:rPr lang="en-US" dirty="0">
                <a:solidFill>
                  <a:srgbClr val="800000"/>
                </a:solidFill>
                <a:latin typeface="Aharoni" panose="02010803020104030203" pitchFamily="2" charset="-79"/>
                <a:cs typeface="Aharoni" panose="02010803020104030203" pitchFamily="2" charset="-79"/>
              </a:rPr>
              <a:t>Canvas Videos by </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Joe Pendleton</a:t>
            </a:r>
          </a:p>
        </p:txBody>
      </p:sp>
      <p:sp>
        <p:nvSpPr>
          <p:cNvPr id="12" name="Rectangle 11">
            <a:extLst>
              <a:ext uri="{FF2B5EF4-FFF2-40B4-BE49-F238E27FC236}">
                <a16:creationId xmlns:a16="http://schemas.microsoft.com/office/drawing/2014/main" id="{D59392F5-06BE-458A-AB62-69642E557F80}"/>
              </a:ext>
            </a:extLst>
          </p:cNvPr>
          <p:cNvSpPr/>
          <p:nvPr/>
        </p:nvSpPr>
        <p:spPr>
          <a:xfrm>
            <a:off x="2434975" y="2763748"/>
            <a:ext cx="7397394" cy="20856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Logo&#10;&#10;Description automatically generated">
            <a:extLst>
              <a:ext uri="{FF2B5EF4-FFF2-40B4-BE49-F238E27FC236}">
                <a16:creationId xmlns:a16="http://schemas.microsoft.com/office/drawing/2014/main" id="{8FE5F7C5-F5C4-C88B-108C-88619D5497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2835" y="2976915"/>
            <a:ext cx="7146329" cy="1687554"/>
          </a:xfrm>
        </p:spPr>
      </p:pic>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16</a:t>
            </a:fld>
            <a:endParaRPr lang="en-US"/>
          </a:p>
        </p:txBody>
      </p:sp>
    </p:spTree>
    <p:extLst>
      <p:ext uri="{BB962C8B-B14F-4D97-AF65-F5344CB8AC3E}">
        <p14:creationId xmlns:p14="http://schemas.microsoft.com/office/powerpoint/2010/main" val="1327242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fontScale="90000"/>
          </a:bodyPr>
          <a:lstStyle/>
          <a:p>
            <a:pPr algn="ctr"/>
            <a:r>
              <a:rPr lang="en-US" sz="7200" dirty="0">
                <a:latin typeface="Aharoni" panose="02010803020104030203" pitchFamily="2" charset="-79"/>
                <a:cs typeface="Aharoni" panose="02010803020104030203" pitchFamily="2" charset="-79"/>
              </a:rPr>
              <a:t>4.</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OEI Presentation (Online Education Initiative):</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Gene Tashima</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https://youtu.be/2Jj0p587bGM</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17</a:t>
            </a:fld>
            <a:endParaRPr lang="en-US" dirty="0"/>
          </a:p>
        </p:txBody>
      </p:sp>
    </p:spTree>
    <p:extLst>
      <p:ext uri="{BB962C8B-B14F-4D97-AF65-F5344CB8AC3E}">
        <p14:creationId xmlns:p14="http://schemas.microsoft.com/office/powerpoint/2010/main" val="868057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2162317"/>
          </a:xfrm>
        </p:spPr>
        <p:txBody>
          <a:bodyPr>
            <a:normAutofit/>
          </a:bodyPr>
          <a:lstStyle/>
          <a:p>
            <a:r>
              <a:rPr lang="en-US" dirty="0">
                <a:solidFill>
                  <a:srgbClr val="800000"/>
                </a:solidFill>
                <a:latin typeface="Aharoni" panose="02010803020104030203" pitchFamily="2" charset="-79"/>
                <a:cs typeface="Aharoni" panose="02010803020104030203" pitchFamily="2" charset="-79"/>
              </a:rPr>
              <a:t>OEI Presentation (Online Education Initiative) by Gene Tashima</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2095927"/>
            <a:ext cx="10515599" cy="4081035"/>
          </a:xfrm>
        </p:spPr>
        <p:txBody>
          <a:bodyPr anchor="ctr">
            <a:normAutofit fontScale="62500" lnSpcReduction="20000"/>
          </a:bodyPr>
          <a:lstStyle/>
          <a:p>
            <a:pPr marL="0" indent="0">
              <a:lnSpc>
                <a:spcPct val="120000"/>
              </a:lnSpc>
              <a:spcBef>
                <a:spcPts val="600"/>
              </a:spcBef>
              <a:spcAft>
                <a:spcPts val="600"/>
              </a:spcAft>
              <a:buNone/>
            </a:pPr>
            <a:r>
              <a:rPr lang="en-US" dirty="0">
                <a:latin typeface="Amasis MT Pro Medium" panose="02040604050005020304" pitchFamily="18" charset="0"/>
              </a:rPr>
              <a:t>Today's classrooms have changed drastically from the pre-COVID traditional face-to-face instruction with which we have been familiar.  Come join our VVC instructor Gene Tashima as he shares experienced thoughts and new techniques for student success.  He will cover:</a:t>
            </a:r>
          </a:p>
          <a:p>
            <a:pPr>
              <a:lnSpc>
                <a:spcPct val="120000"/>
              </a:lnSpc>
              <a:spcBef>
                <a:spcPts val="600"/>
              </a:spcBef>
              <a:spcAft>
                <a:spcPts val="600"/>
              </a:spcAft>
            </a:pPr>
            <a:r>
              <a:rPr lang="en-US" dirty="0">
                <a:latin typeface="Amasis MT Pro Medium" panose="02040604050005020304" pitchFamily="18" charset="0"/>
              </a:rPr>
              <a:t>Implementing OEI (online educational initiative) rubrics / course development</a:t>
            </a:r>
          </a:p>
          <a:p>
            <a:pPr>
              <a:lnSpc>
                <a:spcPct val="120000"/>
              </a:lnSpc>
              <a:spcBef>
                <a:spcPts val="600"/>
              </a:spcBef>
              <a:spcAft>
                <a:spcPts val="600"/>
              </a:spcAft>
            </a:pPr>
            <a:r>
              <a:rPr lang="en-US" dirty="0">
                <a:latin typeface="Amasis MT Pro Medium" panose="02040604050005020304" pitchFamily="18" charset="0"/>
              </a:rPr>
              <a:t>Using Canvas features to manage your face-to-face classes</a:t>
            </a:r>
          </a:p>
          <a:p>
            <a:pPr>
              <a:lnSpc>
                <a:spcPct val="120000"/>
              </a:lnSpc>
              <a:spcBef>
                <a:spcPts val="600"/>
              </a:spcBef>
              <a:spcAft>
                <a:spcPts val="600"/>
              </a:spcAft>
            </a:pPr>
            <a:r>
              <a:rPr lang="en-US" dirty="0">
                <a:latin typeface="Amasis MT Pro Medium" panose="02040604050005020304" pitchFamily="18" charset="0"/>
              </a:rPr>
              <a:t>Striving for high student engagement, connection, and interaction</a:t>
            </a:r>
          </a:p>
          <a:p>
            <a:pPr>
              <a:lnSpc>
                <a:spcPct val="120000"/>
              </a:lnSpc>
              <a:spcBef>
                <a:spcPts val="600"/>
              </a:spcBef>
              <a:spcAft>
                <a:spcPts val="600"/>
              </a:spcAft>
            </a:pPr>
            <a:r>
              <a:rPr lang="en-US" dirty="0">
                <a:latin typeface="Amasis MT Pro Medium" panose="02040604050005020304" pitchFamily="18" charset="0"/>
              </a:rPr>
              <a:t>Viewing learning assignments as opportunities for repetition and success</a:t>
            </a:r>
          </a:p>
          <a:p>
            <a:pPr marL="0" indent="0">
              <a:lnSpc>
                <a:spcPct val="120000"/>
              </a:lnSpc>
              <a:spcBef>
                <a:spcPts val="600"/>
              </a:spcBef>
              <a:spcAft>
                <a:spcPts val="600"/>
              </a:spcAft>
              <a:buNone/>
            </a:pPr>
            <a:r>
              <a:rPr lang="en-US" dirty="0">
                <a:latin typeface="Amasis MT Pro Medium" panose="02040604050005020304" pitchFamily="18" charset="0"/>
              </a:rPr>
              <a:t>Gene recently implemented these methods to improve the course completion rate in his SOC courses with one Spring class reporting at 100% completion rate!  Come and find out how you can incorporate his tips, tricks, and techniques into your classes and raise your student success rate.</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18</a:t>
            </a:fld>
            <a:endParaRPr lang="en-US"/>
          </a:p>
        </p:txBody>
      </p:sp>
    </p:spTree>
    <p:extLst>
      <p:ext uri="{BB962C8B-B14F-4D97-AF65-F5344CB8AC3E}">
        <p14:creationId xmlns:p14="http://schemas.microsoft.com/office/powerpoint/2010/main" val="67717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5.</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Instructor Self-Care: Tracy Davis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https://youtu.be/t45bwlBdAxw</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19</a:t>
            </a:fld>
            <a:endParaRPr lang="en-US" dirty="0"/>
          </a:p>
        </p:txBody>
      </p:sp>
    </p:spTree>
    <p:extLst>
      <p:ext uri="{BB962C8B-B14F-4D97-AF65-F5344CB8AC3E}">
        <p14:creationId xmlns:p14="http://schemas.microsoft.com/office/powerpoint/2010/main" val="104504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2</a:t>
            </a:fld>
            <a:endParaRPr lang="en-US" dirty="0"/>
          </a:p>
        </p:txBody>
      </p:sp>
      <p:pic>
        <p:nvPicPr>
          <p:cNvPr id="3" name="Picture 2">
            <a:extLst>
              <a:ext uri="{FF2B5EF4-FFF2-40B4-BE49-F238E27FC236}">
                <a16:creationId xmlns:a16="http://schemas.microsoft.com/office/drawing/2014/main" id="{A495088A-E96B-CE39-C12F-8D3A58E6D6A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6167" b="-8075"/>
          <a:stretch/>
        </p:blipFill>
        <p:spPr>
          <a:xfrm>
            <a:off x="4165959" y="1963421"/>
            <a:ext cx="3883273" cy="2918595"/>
          </a:xfrm>
          <a:prstGeom prst="rect">
            <a:avLst/>
          </a:prstGeom>
        </p:spPr>
      </p:pic>
    </p:spTree>
    <p:extLst>
      <p:ext uri="{BB962C8B-B14F-4D97-AF65-F5344CB8AC3E}">
        <p14:creationId xmlns:p14="http://schemas.microsoft.com/office/powerpoint/2010/main" val="2815427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7"/>
            <a:ext cx="10515600" cy="1265504"/>
          </a:xfrm>
        </p:spPr>
        <p:txBody>
          <a:bodyPr>
            <a:normAutofit/>
          </a:bodyPr>
          <a:lstStyle/>
          <a:p>
            <a:r>
              <a:rPr lang="en-US" dirty="0">
                <a:solidFill>
                  <a:srgbClr val="800000"/>
                </a:solidFill>
                <a:latin typeface="Aharoni" panose="02010803020104030203" pitchFamily="2" charset="-79"/>
                <a:cs typeface="Aharoni" panose="02010803020104030203" pitchFamily="2" charset="-79"/>
              </a:rPr>
              <a:t>Instructor Self-Care by Tracy Davis</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1487334"/>
            <a:ext cx="10515600" cy="4802189"/>
          </a:xfrm>
        </p:spPr>
        <p:txBody>
          <a:bodyPr anchor="ctr">
            <a:normAutofit fontScale="40000" lnSpcReduction="20000"/>
          </a:bodyPr>
          <a:lstStyle/>
          <a:p>
            <a:pPr marL="0" indent="0">
              <a:lnSpc>
                <a:spcPct val="120000"/>
              </a:lnSpc>
              <a:spcBef>
                <a:spcPts val="600"/>
              </a:spcBef>
              <a:spcAft>
                <a:spcPts val="600"/>
              </a:spcAft>
              <a:buNone/>
            </a:pPr>
            <a:r>
              <a:rPr lang="en-US" b="1" u="sng" dirty="0">
                <a:latin typeface="Amasis MT Pro Medium" panose="02040604050005020304" pitchFamily="18" charset="0"/>
              </a:rPr>
              <a:t>Instructor Self-Care Books from Amazon</a:t>
            </a:r>
          </a:p>
          <a:p>
            <a:pPr marL="0" indent="0">
              <a:lnSpc>
                <a:spcPct val="120000"/>
              </a:lnSpc>
              <a:spcBef>
                <a:spcPts val="600"/>
              </a:spcBef>
              <a:spcAft>
                <a:spcPts val="600"/>
              </a:spcAft>
              <a:buNone/>
            </a:pPr>
            <a:r>
              <a:rPr lang="en-US" dirty="0">
                <a:latin typeface="Amasis MT Pro Medium" panose="02040604050005020304" pitchFamily="18" charset="0"/>
              </a:rPr>
              <a:t>180 Days of Self-Care for Busy Educators (A 36-Week Plan of Low-Cost Self-Care for Teachers and Educators) by Tina H. </a:t>
            </a:r>
            <a:r>
              <a:rPr lang="en-US" dirty="0" err="1">
                <a:latin typeface="Amasis MT Pro Medium" panose="02040604050005020304" pitchFamily="18" charset="0"/>
              </a:rPr>
              <a:t>Boogren</a:t>
            </a:r>
            <a:endParaRPr lang="en-US" dirty="0">
              <a:latin typeface="Amasis MT Pro Medium" panose="02040604050005020304" pitchFamily="18" charset="0"/>
            </a:endParaRPr>
          </a:p>
          <a:p>
            <a:pPr>
              <a:lnSpc>
                <a:spcPct val="120000"/>
              </a:lnSpc>
              <a:spcBef>
                <a:spcPts val="600"/>
              </a:spcBef>
              <a:spcAft>
                <a:spcPts val="600"/>
              </a:spcAft>
            </a:pPr>
            <a:r>
              <a:rPr lang="en-US" dirty="0">
                <a:latin typeface="Amasis MT Pro Medium" panose="02040604050005020304" pitchFamily="18" charset="0"/>
                <a:hlinkClick r:id="rId2"/>
              </a:rPr>
              <a:t>https://www.amazon.com/Self-Care-Educators-36-Week-Low-Cost-Teachers/dp/194953927X</a:t>
            </a:r>
            <a:r>
              <a:rPr lang="en-US" dirty="0">
                <a:latin typeface="Amasis MT Pro Medium" panose="02040604050005020304" pitchFamily="18" charset="0"/>
              </a:rPr>
              <a:t> </a:t>
            </a:r>
          </a:p>
          <a:p>
            <a:pPr marL="0" indent="0">
              <a:lnSpc>
                <a:spcPct val="120000"/>
              </a:lnSpc>
              <a:spcBef>
                <a:spcPts val="600"/>
              </a:spcBef>
              <a:spcAft>
                <a:spcPts val="600"/>
              </a:spcAft>
              <a:buNone/>
            </a:pPr>
            <a:r>
              <a:rPr lang="en-US" dirty="0">
                <a:latin typeface="Amasis MT Pro Medium" panose="02040604050005020304" pitchFamily="18" charset="0"/>
              </a:rPr>
              <a:t>SOUL!: Fulfilling the Promise of Your Professional Life as a Teacher and Leader (A professional wellness and self-reflection resource for educators at every grade level) by Timothy D. </a:t>
            </a:r>
            <a:r>
              <a:rPr lang="en-US" dirty="0" err="1">
                <a:latin typeface="Amasis MT Pro Medium" panose="02040604050005020304" pitchFamily="18" charset="0"/>
              </a:rPr>
              <a:t>Kanold</a:t>
            </a:r>
            <a:endParaRPr lang="en-US" dirty="0">
              <a:latin typeface="Amasis MT Pro Medium" panose="02040604050005020304" pitchFamily="18" charset="0"/>
            </a:endParaRPr>
          </a:p>
          <a:p>
            <a:pPr>
              <a:lnSpc>
                <a:spcPct val="120000"/>
              </a:lnSpc>
              <a:spcBef>
                <a:spcPts val="600"/>
              </a:spcBef>
              <a:spcAft>
                <a:spcPts val="600"/>
              </a:spcAft>
            </a:pPr>
            <a:r>
              <a:rPr lang="en-US" dirty="0">
                <a:latin typeface="Amasis MT Pro Medium" panose="02040604050005020304" pitchFamily="18" charset="0"/>
                <a:hlinkClick r:id="rId3"/>
              </a:rPr>
              <a:t>https://www.amazon.com/gp/product/195107565X</a:t>
            </a:r>
            <a:r>
              <a:rPr lang="en-US" dirty="0">
                <a:latin typeface="Amasis MT Pro Medium" panose="02040604050005020304" pitchFamily="18" charset="0"/>
              </a:rPr>
              <a:t> </a:t>
            </a:r>
          </a:p>
          <a:p>
            <a:pPr marL="0" indent="0">
              <a:lnSpc>
                <a:spcPct val="120000"/>
              </a:lnSpc>
              <a:spcBef>
                <a:spcPts val="600"/>
              </a:spcBef>
              <a:spcAft>
                <a:spcPts val="600"/>
              </a:spcAft>
              <a:buNone/>
            </a:pPr>
            <a:r>
              <a:rPr lang="en-US" dirty="0">
                <a:latin typeface="Amasis MT Pro Medium" panose="02040604050005020304" pitchFamily="18" charset="0"/>
              </a:rPr>
              <a:t>Take Time for You: Self-Care Action Plans for Educators (Using Maslow's Hierarchy of Needs and Positive Psychology) by Tina H. </a:t>
            </a:r>
            <a:r>
              <a:rPr lang="en-US" dirty="0" err="1">
                <a:latin typeface="Amasis MT Pro Medium" panose="02040604050005020304" pitchFamily="18" charset="0"/>
              </a:rPr>
              <a:t>Boogren</a:t>
            </a:r>
            <a:r>
              <a:rPr lang="en-US" dirty="0">
                <a:latin typeface="Amasis MT Pro Medium" panose="02040604050005020304" pitchFamily="18" charset="0"/>
              </a:rPr>
              <a:t> </a:t>
            </a:r>
          </a:p>
          <a:p>
            <a:pPr>
              <a:lnSpc>
                <a:spcPct val="120000"/>
              </a:lnSpc>
              <a:spcBef>
                <a:spcPts val="600"/>
              </a:spcBef>
              <a:spcAft>
                <a:spcPts val="600"/>
              </a:spcAft>
            </a:pPr>
            <a:r>
              <a:rPr lang="en-US" dirty="0">
                <a:latin typeface="Amasis MT Pro Medium" panose="02040604050005020304" pitchFamily="18" charset="0"/>
                <a:hlinkClick r:id="rId4"/>
              </a:rPr>
              <a:t>https://www.amazon.com/Take-Time-You-Self-Care-Psychology/dp/1945349719</a:t>
            </a:r>
            <a:r>
              <a:rPr lang="en-US" dirty="0">
                <a:latin typeface="Amasis MT Pro Medium" panose="02040604050005020304" pitchFamily="18" charset="0"/>
              </a:rPr>
              <a:t> </a:t>
            </a:r>
          </a:p>
          <a:p>
            <a:pPr marL="0" indent="0">
              <a:lnSpc>
                <a:spcPct val="120000"/>
              </a:lnSpc>
              <a:spcBef>
                <a:spcPts val="600"/>
              </a:spcBef>
              <a:spcAft>
                <a:spcPts val="600"/>
              </a:spcAft>
              <a:buNone/>
            </a:pPr>
            <a:r>
              <a:rPr lang="en-US" dirty="0">
                <a:latin typeface="Amasis MT Pro Medium" panose="02040604050005020304" pitchFamily="18" charset="0"/>
              </a:rPr>
              <a:t>Onward: Cultivating Emotional Resilience in Educators by Elena Aguilar</a:t>
            </a:r>
          </a:p>
          <a:p>
            <a:pPr>
              <a:lnSpc>
                <a:spcPct val="120000"/>
              </a:lnSpc>
              <a:spcBef>
                <a:spcPts val="600"/>
              </a:spcBef>
              <a:spcAft>
                <a:spcPts val="600"/>
              </a:spcAft>
            </a:pPr>
            <a:r>
              <a:rPr lang="en-US" dirty="0">
                <a:latin typeface="Amasis MT Pro Medium" panose="02040604050005020304" pitchFamily="18" charset="0"/>
                <a:hlinkClick r:id="rId5"/>
              </a:rPr>
              <a:t>https://www.amazon.com/Onward-Cultivating-Emotional-Resilience-Educators/dp/1119364892</a:t>
            </a:r>
            <a:r>
              <a:rPr lang="en-US" dirty="0">
                <a:latin typeface="Amasis MT Pro Medium" panose="02040604050005020304" pitchFamily="18" charset="0"/>
              </a:rPr>
              <a:t> </a:t>
            </a:r>
          </a:p>
          <a:p>
            <a:pPr marL="0" indent="0">
              <a:lnSpc>
                <a:spcPct val="120000"/>
              </a:lnSpc>
              <a:spcBef>
                <a:spcPts val="600"/>
              </a:spcBef>
              <a:spcAft>
                <a:spcPts val="600"/>
              </a:spcAft>
              <a:buNone/>
            </a:pPr>
            <a:r>
              <a:rPr lang="en-US" dirty="0">
                <a:latin typeface="Amasis MT Pro Medium" panose="02040604050005020304" pitchFamily="18" charset="0"/>
              </a:rPr>
              <a:t>The Onward Workbook: Daily Activities to Cultivate Your Emotional Resilience and Thrive by Elena Aguilar</a:t>
            </a:r>
          </a:p>
          <a:p>
            <a:pPr>
              <a:lnSpc>
                <a:spcPct val="120000"/>
              </a:lnSpc>
              <a:spcBef>
                <a:spcPts val="600"/>
              </a:spcBef>
              <a:spcAft>
                <a:spcPts val="600"/>
              </a:spcAft>
            </a:pPr>
            <a:r>
              <a:rPr lang="en-US" dirty="0">
                <a:latin typeface="Amasis MT Pro Medium" panose="02040604050005020304" pitchFamily="18" charset="0"/>
                <a:hlinkClick r:id="rId6"/>
              </a:rPr>
              <a:t>https://www.amazon.com/Onward-Workbook-Activities-Cultivate-Resilience/dp/1119367387</a:t>
            </a:r>
            <a:r>
              <a:rPr lang="en-US" dirty="0">
                <a:latin typeface="Amasis MT Pro Medium" panose="02040604050005020304" pitchFamily="18" charset="0"/>
              </a:rPr>
              <a:t> </a:t>
            </a:r>
          </a:p>
          <a:p>
            <a:pPr marL="0" indent="0">
              <a:lnSpc>
                <a:spcPct val="120000"/>
              </a:lnSpc>
              <a:spcBef>
                <a:spcPts val="600"/>
              </a:spcBef>
              <a:spcAft>
                <a:spcPts val="600"/>
              </a:spcAft>
              <a:buNone/>
            </a:pPr>
            <a:r>
              <a:rPr lang="en-US" dirty="0">
                <a:latin typeface="Amasis MT Pro Medium" panose="02040604050005020304" pitchFamily="18" charset="0"/>
              </a:rPr>
              <a:t>HEART!: Fully Forming Your Professional Life as a Teacher and Leader (Support Your Passion for the Teaching Profession and Become a More Effective Educator) by Timothy D. </a:t>
            </a:r>
            <a:r>
              <a:rPr lang="en-US" dirty="0" err="1">
                <a:latin typeface="Amasis MT Pro Medium" panose="02040604050005020304" pitchFamily="18" charset="0"/>
              </a:rPr>
              <a:t>Kanold</a:t>
            </a:r>
            <a:endParaRPr lang="en-US" dirty="0">
              <a:latin typeface="Amasis MT Pro Medium" panose="02040604050005020304" pitchFamily="18" charset="0"/>
            </a:endParaRPr>
          </a:p>
          <a:p>
            <a:pPr>
              <a:lnSpc>
                <a:spcPct val="120000"/>
              </a:lnSpc>
              <a:spcBef>
                <a:spcPts val="600"/>
              </a:spcBef>
              <a:spcAft>
                <a:spcPts val="600"/>
              </a:spcAft>
            </a:pPr>
            <a:r>
              <a:rPr lang="en-US" dirty="0">
                <a:latin typeface="Amasis MT Pro Medium" panose="02040604050005020304" pitchFamily="18" charset="0"/>
                <a:hlinkClick r:id="rId7"/>
              </a:rPr>
              <a:t>https://www.amazon.com/HEART-Professional-Teaching-Profession-Effective-dp-1943874433/dp/1943874433</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20</a:t>
            </a:fld>
            <a:endParaRPr lang="en-US"/>
          </a:p>
        </p:txBody>
      </p:sp>
    </p:spTree>
    <p:extLst>
      <p:ext uri="{BB962C8B-B14F-4D97-AF65-F5344CB8AC3E}">
        <p14:creationId xmlns:p14="http://schemas.microsoft.com/office/powerpoint/2010/main" val="185151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6.</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Discussion Forums in Canvas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Regina Pierce-Brown</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https://youtu.be/dlZO7MypLwM</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21</a:t>
            </a:fld>
            <a:endParaRPr lang="en-US" dirty="0"/>
          </a:p>
        </p:txBody>
      </p:sp>
    </p:spTree>
    <p:extLst>
      <p:ext uri="{BB962C8B-B14F-4D97-AF65-F5344CB8AC3E}">
        <p14:creationId xmlns:p14="http://schemas.microsoft.com/office/powerpoint/2010/main" val="260129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7"/>
            <a:ext cx="10515600" cy="1617786"/>
          </a:xfrm>
        </p:spPr>
        <p:txBody>
          <a:bodyPr>
            <a:normAutofit/>
          </a:bodyPr>
          <a:lstStyle/>
          <a:p>
            <a:r>
              <a:rPr lang="en-US" dirty="0">
                <a:solidFill>
                  <a:srgbClr val="800000"/>
                </a:solidFill>
                <a:latin typeface="Aharoni" panose="02010803020104030203" pitchFamily="2" charset="-79"/>
                <a:cs typeface="Aharoni" panose="02010803020104030203" pitchFamily="2" charset="-79"/>
              </a:rPr>
              <a:t>Discussion Forums in Canvas</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Regina Pierce-Brown (Part 1)</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1767155"/>
            <a:ext cx="10515599" cy="4409808"/>
          </a:xfrm>
        </p:spPr>
        <p:txBody>
          <a:bodyPr anchor="ctr">
            <a:normAutofit fontScale="55000" lnSpcReduction="20000"/>
          </a:bodyPr>
          <a:lstStyle/>
          <a:p>
            <a:pPr marL="0" indent="0">
              <a:lnSpc>
                <a:spcPct val="120000"/>
              </a:lnSpc>
              <a:spcAft>
                <a:spcPts val="1000"/>
              </a:spcAft>
              <a:buNone/>
            </a:pPr>
            <a:r>
              <a:rPr lang="en-US" dirty="0">
                <a:latin typeface="Amasis MT Pro Medium" panose="02040604050005020304" pitchFamily="18" charset="0"/>
              </a:rPr>
              <a:t>Handout for Notes: Discussion Forums - Handout.docx &lt;INSERT&gt;</a:t>
            </a:r>
          </a:p>
          <a:p>
            <a:pPr marL="0" indent="0">
              <a:lnSpc>
                <a:spcPct val="120000"/>
              </a:lnSpc>
              <a:spcAft>
                <a:spcPts val="1000"/>
              </a:spcAft>
              <a:buNone/>
            </a:pPr>
            <a:r>
              <a:rPr lang="en-US" b="1" u="sng" dirty="0">
                <a:latin typeface="Amasis MT Pro Medium" panose="02040604050005020304" pitchFamily="18" charset="0"/>
              </a:rPr>
              <a:t>Supplemental Resources - Books Recommended in Regina's Presentation on Discussion Forums</a:t>
            </a:r>
          </a:p>
          <a:p>
            <a:pPr marL="0" indent="0">
              <a:lnSpc>
                <a:spcPct val="120000"/>
              </a:lnSpc>
              <a:spcAft>
                <a:spcPts val="1000"/>
              </a:spcAft>
              <a:buNone/>
            </a:pPr>
            <a:r>
              <a:rPr lang="en-US" dirty="0">
                <a:latin typeface="Amasis MT Pro Medium" panose="02040604050005020304" pitchFamily="18" charset="0"/>
              </a:rPr>
              <a:t>Relationship-Rich Education: How Human Connections Drive Success in College by Peter Felten and Leo M. Lambert</a:t>
            </a:r>
          </a:p>
          <a:p>
            <a:pPr>
              <a:lnSpc>
                <a:spcPct val="120000"/>
              </a:lnSpc>
              <a:spcAft>
                <a:spcPts val="1000"/>
              </a:spcAft>
            </a:pPr>
            <a:r>
              <a:rPr lang="en-US" dirty="0">
                <a:latin typeface="Amasis MT Pro Medium" panose="02040604050005020304" pitchFamily="18" charset="0"/>
                <a:hlinkClick r:id="rId2"/>
              </a:rPr>
              <a:t>https://www.amazon.com/Relationship-Rich-Education-Connections-Success-College/dp/1421439360</a:t>
            </a:r>
            <a:r>
              <a:rPr lang="en-US" dirty="0">
                <a:latin typeface="Amasis MT Pro Medium" panose="02040604050005020304" pitchFamily="18" charset="0"/>
              </a:rPr>
              <a:t> </a:t>
            </a:r>
          </a:p>
          <a:p>
            <a:pPr marL="0" indent="0">
              <a:lnSpc>
                <a:spcPct val="120000"/>
              </a:lnSpc>
              <a:spcAft>
                <a:spcPts val="1000"/>
              </a:spcAft>
              <a:buNone/>
            </a:pPr>
            <a:r>
              <a:rPr lang="en-US" dirty="0">
                <a:latin typeface="Amasis MT Pro Medium" panose="02040604050005020304" pitchFamily="18" charset="0"/>
              </a:rPr>
              <a:t>Teaching College: The Ultimate Guide to Lecturing, Presenting, and Engaging Students by Dr. Norman </a:t>
            </a:r>
            <a:r>
              <a:rPr lang="en-US" dirty="0" err="1">
                <a:latin typeface="Amasis MT Pro Medium" panose="02040604050005020304" pitchFamily="18" charset="0"/>
              </a:rPr>
              <a:t>Eng</a:t>
            </a:r>
            <a:endParaRPr lang="en-US" dirty="0">
              <a:latin typeface="Amasis MT Pro Medium" panose="02040604050005020304" pitchFamily="18" charset="0"/>
            </a:endParaRPr>
          </a:p>
          <a:p>
            <a:pPr>
              <a:lnSpc>
                <a:spcPct val="120000"/>
              </a:lnSpc>
              <a:spcAft>
                <a:spcPts val="1000"/>
              </a:spcAft>
            </a:pPr>
            <a:r>
              <a:rPr lang="en-US" dirty="0">
                <a:latin typeface="Amasis MT Pro Medium" panose="02040604050005020304" pitchFamily="18" charset="0"/>
                <a:hlinkClick r:id="rId3"/>
              </a:rPr>
              <a:t>https://www.amazon.com/dp/0998587516</a:t>
            </a:r>
            <a:r>
              <a:rPr lang="en-US" dirty="0">
                <a:latin typeface="Amasis MT Pro Medium" panose="02040604050005020304" pitchFamily="18" charset="0"/>
              </a:rPr>
              <a:t> </a:t>
            </a:r>
          </a:p>
          <a:p>
            <a:pPr marL="0" indent="0">
              <a:lnSpc>
                <a:spcPct val="120000"/>
              </a:lnSpc>
              <a:spcAft>
                <a:spcPts val="1000"/>
              </a:spcAft>
              <a:buNone/>
            </a:pPr>
            <a:r>
              <a:rPr lang="en-US" dirty="0">
                <a:latin typeface="Amasis MT Pro Medium" panose="02040604050005020304" pitchFamily="18" charset="0"/>
              </a:rPr>
              <a:t>Fifty Strategies to Boost Cognitive Engagement: Creating a Thinking Culture in the Classroom (50 Teaching Strategies to Support Cognitive Development)</a:t>
            </a:r>
          </a:p>
          <a:p>
            <a:pPr>
              <a:lnSpc>
                <a:spcPct val="120000"/>
              </a:lnSpc>
              <a:spcAft>
                <a:spcPts val="1000"/>
              </a:spcAft>
            </a:pPr>
            <a:r>
              <a:rPr lang="en-US" dirty="0">
                <a:latin typeface="Amasis MT Pro Medium" panose="02040604050005020304" pitchFamily="18" charset="0"/>
                <a:hlinkClick r:id="rId4"/>
              </a:rPr>
              <a:t>https://www.amazon.com/Fifty-Strategies-Boost-Cognitive-Engagement/dp/1947604775</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22</a:t>
            </a:fld>
            <a:endParaRPr lang="en-US"/>
          </a:p>
        </p:txBody>
      </p:sp>
    </p:spTree>
    <p:extLst>
      <p:ext uri="{BB962C8B-B14F-4D97-AF65-F5344CB8AC3E}">
        <p14:creationId xmlns:p14="http://schemas.microsoft.com/office/powerpoint/2010/main" val="535977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7"/>
            <a:ext cx="10515600" cy="1617786"/>
          </a:xfrm>
        </p:spPr>
        <p:txBody>
          <a:bodyPr>
            <a:normAutofit/>
          </a:bodyPr>
          <a:lstStyle/>
          <a:p>
            <a:r>
              <a:rPr lang="en-US" dirty="0">
                <a:solidFill>
                  <a:srgbClr val="800000"/>
                </a:solidFill>
                <a:latin typeface="Aharoni" panose="02010803020104030203" pitchFamily="2" charset="-79"/>
                <a:cs typeface="Aharoni" panose="02010803020104030203" pitchFamily="2" charset="-79"/>
              </a:rPr>
              <a:t>Discussion Forums in Canvas</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Regina Pierce-Brown (Part 2)</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1767155"/>
            <a:ext cx="10515599" cy="4409808"/>
          </a:xfrm>
        </p:spPr>
        <p:txBody>
          <a:bodyPr anchor="ctr">
            <a:normAutofit fontScale="55000" lnSpcReduction="20000"/>
          </a:bodyPr>
          <a:lstStyle/>
          <a:p>
            <a:pPr marL="0" indent="0">
              <a:lnSpc>
                <a:spcPct val="120000"/>
              </a:lnSpc>
              <a:spcAft>
                <a:spcPts val="1000"/>
              </a:spcAft>
              <a:buNone/>
            </a:pPr>
            <a:r>
              <a:rPr lang="en-US" b="1" u="sng" dirty="0">
                <a:latin typeface="Amasis MT Pro Medium" panose="02040604050005020304" pitchFamily="18" charset="0"/>
              </a:rPr>
              <a:t>Discussion Forums - Other Recommended Books for Faculty</a:t>
            </a:r>
          </a:p>
          <a:p>
            <a:pPr marL="0" indent="0">
              <a:lnSpc>
                <a:spcPct val="120000"/>
              </a:lnSpc>
              <a:spcAft>
                <a:spcPts val="1000"/>
              </a:spcAft>
              <a:buNone/>
            </a:pPr>
            <a:r>
              <a:rPr lang="en-US" dirty="0">
                <a:latin typeface="Amasis MT Pro Medium" panose="02040604050005020304" pitchFamily="18" charset="0"/>
              </a:rPr>
              <a:t>Creating Engaging Discussions: Strategies for "Avoiding Crickets" in Any Size Classroom and Online by Jennifer H. Herman and Linda B. </a:t>
            </a:r>
            <a:r>
              <a:rPr lang="en-US" dirty="0" err="1">
                <a:latin typeface="Amasis MT Pro Medium" panose="02040604050005020304" pitchFamily="18" charset="0"/>
              </a:rPr>
              <a:t>Nilson</a:t>
            </a:r>
            <a:endParaRPr lang="en-US" dirty="0">
              <a:latin typeface="Amasis MT Pro Medium" panose="02040604050005020304" pitchFamily="18" charset="0"/>
            </a:endParaRPr>
          </a:p>
          <a:p>
            <a:pPr>
              <a:lnSpc>
                <a:spcPct val="120000"/>
              </a:lnSpc>
              <a:spcAft>
                <a:spcPts val="1000"/>
              </a:spcAft>
            </a:pPr>
            <a:r>
              <a:rPr lang="en-US" dirty="0">
                <a:latin typeface="Amasis MT Pro Medium" panose="02040604050005020304" pitchFamily="18" charset="0"/>
                <a:hlinkClick r:id="rId2"/>
              </a:rPr>
              <a:t>https://www.amazon.com/Creating-Engaging-Discussions-Strategies-Classroom/dp/162036560X</a:t>
            </a:r>
            <a:r>
              <a:rPr lang="en-US" dirty="0">
                <a:latin typeface="Amasis MT Pro Medium" panose="02040604050005020304" pitchFamily="18" charset="0"/>
              </a:rPr>
              <a:t> </a:t>
            </a:r>
          </a:p>
          <a:p>
            <a:pPr marL="0" indent="0">
              <a:lnSpc>
                <a:spcPct val="120000"/>
              </a:lnSpc>
              <a:spcAft>
                <a:spcPts val="1000"/>
              </a:spcAft>
              <a:buNone/>
            </a:pPr>
            <a:r>
              <a:rPr lang="en-US" dirty="0">
                <a:latin typeface="Amasis MT Pro Medium" panose="02040604050005020304" pitchFamily="18" charset="0"/>
              </a:rPr>
              <a:t>The Teacher′s Guide to Leading Student-Centered Discussions: Talking About Texts in the Classroom by Michael S. Hale, Elizabeth A. City</a:t>
            </a:r>
          </a:p>
          <a:p>
            <a:pPr>
              <a:lnSpc>
                <a:spcPct val="120000"/>
              </a:lnSpc>
              <a:spcAft>
                <a:spcPts val="1000"/>
              </a:spcAft>
            </a:pPr>
            <a:r>
              <a:rPr lang="en-US" dirty="0">
                <a:latin typeface="Amasis MT Pro Medium" panose="02040604050005020304" pitchFamily="18" charset="0"/>
                <a:hlinkClick r:id="rId3"/>
              </a:rPr>
              <a:t>https://www.amazon.com/Teacher%E2%80%B2s-Guide-Leading-Student-Centered-Discussions/dp/1412906350</a:t>
            </a:r>
            <a:r>
              <a:rPr lang="en-US" dirty="0">
                <a:latin typeface="Amasis MT Pro Medium" panose="02040604050005020304" pitchFamily="18" charset="0"/>
              </a:rPr>
              <a:t> </a:t>
            </a:r>
          </a:p>
          <a:p>
            <a:pPr marL="0" indent="0">
              <a:lnSpc>
                <a:spcPct val="120000"/>
              </a:lnSpc>
              <a:spcAft>
                <a:spcPts val="1000"/>
              </a:spcAft>
              <a:buNone/>
            </a:pPr>
            <a:r>
              <a:rPr lang="en-US" dirty="0">
                <a:latin typeface="Amasis MT Pro Medium" panose="02040604050005020304" pitchFamily="18" charset="0"/>
              </a:rPr>
              <a:t>Teaching &amp; Learning through Discussion: A Trouble-Shooting Guide by Richard G. Tiberius</a:t>
            </a:r>
          </a:p>
          <a:p>
            <a:pPr>
              <a:lnSpc>
                <a:spcPct val="120000"/>
              </a:lnSpc>
              <a:spcAft>
                <a:spcPts val="1000"/>
              </a:spcAft>
            </a:pPr>
            <a:r>
              <a:rPr lang="en-US" dirty="0">
                <a:latin typeface="Amasis MT Pro Medium" panose="02040604050005020304" pitchFamily="18" charset="0"/>
                <a:hlinkClick r:id="rId4"/>
              </a:rPr>
              <a:t>https://www.amazon.com/Teaching-Learning-through-Discussion-Trouble-Shooting/dp/1581071612</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23</a:t>
            </a:fld>
            <a:endParaRPr lang="en-US"/>
          </a:p>
        </p:txBody>
      </p:sp>
    </p:spTree>
    <p:extLst>
      <p:ext uri="{BB962C8B-B14F-4D97-AF65-F5344CB8AC3E}">
        <p14:creationId xmlns:p14="http://schemas.microsoft.com/office/powerpoint/2010/main" val="330572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7"/>
            <a:ext cx="10515600" cy="1617786"/>
          </a:xfrm>
        </p:spPr>
        <p:txBody>
          <a:bodyPr>
            <a:normAutofit/>
          </a:bodyPr>
          <a:lstStyle/>
          <a:p>
            <a:r>
              <a:rPr lang="en-US" dirty="0">
                <a:solidFill>
                  <a:srgbClr val="800000"/>
                </a:solidFill>
                <a:latin typeface="Aharoni" panose="02010803020104030203" pitchFamily="2" charset="-79"/>
                <a:cs typeface="Aharoni" panose="02010803020104030203" pitchFamily="2" charset="-79"/>
              </a:rPr>
              <a:t>Discussion Forums in Canvas</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Regina Pierce-Brown (Part 3)</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1767155"/>
            <a:ext cx="10515599" cy="4409808"/>
          </a:xfrm>
        </p:spPr>
        <p:txBody>
          <a:bodyPr anchor="ctr">
            <a:normAutofit fontScale="77500" lnSpcReduction="20000"/>
          </a:bodyPr>
          <a:lstStyle/>
          <a:p>
            <a:pPr marL="0" indent="0">
              <a:lnSpc>
                <a:spcPct val="120000"/>
              </a:lnSpc>
              <a:spcAft>
                <a:spcPts val="1000"/>
              </a:spcAft>
              <a:buNone/>
            </a:pPr>
            <a:r>
              <a:rPr lang="en-US" dirty="0">
                <a:latin typeface="Amasis MT Pro Medium" panose="02040604050005020304" pitchFamily="18" charset="0"/>
              </a:rPr>
              <a:t>Discussion Forums - Additional resources (3CSN webinar session 10/21/2021):</a:t>
            </a:r>
          </a:p>
          <a:p>
            <a:pPr>
              <a:lnSpc>
                <a:spcPct val="120000"/>
              </a:lnSpc>
              <a:spcAft>
                <a:spcPts val="1000"/>
              </a:spcAft>
            </a:pPr>
            <a:r>
              <a:rPr lang="en-US" dirty="0">
                <a:latin typeface="Amasis MT Pro Medium" panose="02040604050005020304" pitchFamily="18" charset="0"/>
                <a:hlinkClick r:id="rId2"/>
              </a:rPr>
              <a:t>https://drive.google.com/file/d/1w1X5GfTTBAKzyn0RV0s4PBW8XLcydnXY/view?usp=sharing</a:t>
            </a:r>
            <a:r>
              <a:rPr lang="en-US" dirty="0">
                <a:latin typeface="Amasis MT Pro Medium" panose="02040604050005020304" pitchFamily="18" charset="0"/>
              </a:rPr>
              <a:t> </a:t>
            </a:r>
          </a:p>
          <a:p>
            <a:pPr>
              <a:lnSpc>
                <a:spcPct val="120000"/>
              </a:lnSpc>
              <a:spcAft>
                <a:spcPts val="1000"/>
              </a:spcAft>
            </a:pPr>
            <a:r>
              <a:rPr lang="en-US" dirty="0">
                <a:latin typeface="Amasis MT Pro Medium" panose="02040604050005020304" pitchFamily="18" charset="0"/>
                <a:hlinkClick r:id="rId3"/>
              </a:rPr>
              <a:t>https://drive.google.com/file/d/1vl-StTlWB7_UztnoD0QgjWEMU5lXB_wo/view</a:t>
            </a:r>
            <a:r>
              <a:rPr lang="en-US" dirty="0">
                <a:latin typeface="Amasis MT Pro Medium" panose="02040604050005020304" pitchFamily="18" charset="0"/>
              </a:rPr>
              <a:t> </a:t>
            </a:r>
          </a:p>
          <a:p>
            <a:pPr>
              <a:lnSpc>
                <a:spcPct val="120000"/>
              </a:lnSpc>
              <a:spcAft>
                <a:spcPts val="1000"/>
              </a:spcAft>
            </a:pPr>
            <a:r>
              <a:rPr lang="en-US" dirty="0">
                <a:latin typeface="Amasis MT Pro Medium" panose="02040604050005020304" pitchFamily="18" charset="0"/>
                <a:hlinkClick r:id="rId4"/>
              </a:rPr>
              <a:t>https://docs.google.com/presentation/d/13bDKiFHUWcanX2zD_lwkU17cDY1aYgGVyJGcH7PTBcs/edit#slide=id.gbd0c5c1bb3_0_225</a:t>
            </a:r>
            <a:r>
              <a:rPr lang="en-US" dirty="0">
                <a:latin typeface="Amasis MT Pro Medium" panose="02040604050005020304" pitchFamily="18" charset="0"/>
              </a:rPr>
              <a:t> </a:t>
            </a:r>
          </a:p>
          <a:p>
            <a:pPr>
              <a:lnSpc>
                <a:spcPct val="120000"/>
              </a:lnSpc>
              <a:spcAft>
                <a:spcPts val="1000"/>
              </a:spcAft>
            </a:pPr>
            <a:r>
              <a:rPr lang="en-US" dirty="0">
                <a:latin typeface="Amasis MT Pro Medium" panose="02040604050005020304" pitchFamily="18" charset="0"/>
                <a:hlinkClick r:id="rId5"/>
              </a:rPr>
              <a:t>https://insidehighered.podbean.com/e/ep-52-preparing-for-a-fall-of-caring-for-students</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24</a:t>
            </a:fld>
            <a:endParaRPr lang="en-US"/>
          </a:p>
        </p:txBody>
      </p:sp>
    </p:spTree>
    <p:extLst>
      <p:ext uri="{BB962C8B-B14F-4D97-AF65-F5344CB8AC3E}">
        <p14:creationId xmlns:p14="http://schemas.microsoft.com/office/powerpoint/2010/main" val="3664163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7.</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Web Enhanced Classes: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Michael </a:t>
            </a:r>
            <a:r>
              <a:rPr lang="en-US" sz="7200" dirty="0" err="1">
                <a:latin typeface="Aharoni" panose="02010803020104030203" pitchFamily="2" charset="-79"/>
                <a:cs typeface="Aharoni" panose="02010803020104030203" pitchFamily="2" charset="-79"/>
              </a:rPr>
              <a:t>Butros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https://youtu.be/-ZfscpkDacc</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25</a:t>
            </a:fld>
            <a:endParaRPr lang="en-US" dirty="0"/>
          </a:p>
        </p:txBody>
      </p:sp>
    </p:spTree>
    <p:extLst>
      <p:ext uri="{BB962C8B-B14F-4D97-AF65-F5344CB8AC3E}">
        <p14:creationId xmlns:p14="http://schemas.microsoft.com/office/powerpoint/2010/main" val="554837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2162317"/>
          </a:xfrm>
        </p:spPr>
        <p:txBody>
          <a:bodyPr>
            <a:normAutofit/>
          </a:bodyPr>
          <a:lstStyle/>
          <a:p>
            <a:r>
              <a:rPr lang="en-US" dirty="0">
                <a:solidFill>
                  <a:srgbClr val="800000"/>
                </a:solidFill>
                <a:latin typeface="Aharoni" panose="02010803020104030203" pitchFamily="2" charset="-79"/>
                <a:cs typeface="Aharoni" panose="02010803020104030203" pitchFamily="2" charset="-79"/>
              </a:rPr>
              <a:t>Web Enhanced Classes: </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Michael </a:t>
            </a:r>
            <a:r>
              <a:rPr lang="en-US" dirty="0" err="1">
                <a:solidFill>
                  <a:srgbClr val="800000"/>
                </a:solidFill>
                <a:latin typeface="Aharoni" panose="02010803020104030203" pitchFamily="2" charset="-79"/>
                <a:cs typeface="Aharoni" panose="02010803020104030203" pitchFamily="2" charset="-79"/>
              </a:rPr>
              <a:t>Butros</a:t>
            </a:r>
            <a:endParaRPr lang="en-US" dirty="0">
              <a:solidFill>
                <a:srgbClr val="80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1941815"/>
            <a:ext cx="10515600" cy="4235147"/>
          </a:xfrm>
        </p:spPr>
        <p:txBody>
          <a:bodyPr anchor="ctr">
            <a:normAutofit fontScale="92500" lnSpcReduction="20000"/>
          </a:bodyPr>
          <a:lstStyle/>
          <a:p>
            <a:pPr marL="0" indent="0">
              <a:lnSpc>
                <a:spcPct val="150000"/>
              </a:lnSpc>
              <a:spcBef>
                <a:spcPts val="2000"/>
              </a:spcBef>
              <a:spcAft>
                <a:spcPts val="2000"/>
              </a:spcAft>
              <a:buNone/>
            </a:pPr>
            <a:r>
              <a:rPr lang="en-US" dirty="0">
                <a:latin typeface="Amasis MT Pro Medium" panose="02040604050005020304" pitchFamily="18" charset="0"/>
              </a:rPr>
              <a:t>Here are the pdf slides from Michael's presentation on web-enhanced classes. &lt;INSERT&gt; Web-Enhanced Classes slide deck Michael Butros.pdf</a:t>
            </a:r>
          </a:p>
          <a:p>
            <a:pPr marL="0" indent="0">
              <a:lnSpc>
                <a:spcPct val="150000"/>
              </a:lnSpc>
              <a:spcBef>
                <a:spcPts val="2000"/>
              </a:spcBef>
              <a:spcAft>
                <a:spcPts val="2000"/>
              </a:spcAft>
              <a:buNone/>
            </a:pPr>
            <a:r>
              <a:rPr lang="en-US" dirty="0">
                <a:latin typeface="Amasis MT Pro Medium" panose="02040604050005020304" pitchFamily="18" charset="0"/>
              </a:rPr>
              <a:t>From Michael </a:t>
            </a:r>
            <a:r>
              <a:rPr lang="en-US" dirty="0" err="1">
                <a:latin typeface="Amasis MT Pro Medium" panose="02040604050005020304" pitchFamily="18" charset="0"/>
              </a:rPr>
              <a:t>Butros</a:t>
            </a:r>
            <a:r>
              <a:rPr lang="en-US" dirty="0">
                <a:latin typeface="Amasis MT Pro Medium" panose="02040604050005020304" pitchFamily="18" charset="0"/>
              </a:rPr>
              <a:t>, below is the link for the code faculty can use to get tabs within any of their canvas pages: </a:t>
            </a:r>
            <a:r>
              <a:rPr lang="en-US" dirty="0">
                <a:latin typeface="Amasis MT Pro Medium" panose="02040604050005020304" pitchFamily="18" charset="0"/>
                <a:hlinkClick r:id="rId2"/>
              </a:rPr>
              <a:t>https://atguides.humboldt.edu/m/canvas_instructor_guides/l/768704-how-do-i-create-tabs-in-my-canvas-page</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26</a:t>
            </a:fld>
            <a:endParaRPr lang="en-US"/>
          </a:p>
        </p:txBody>
      </p:sp>
    </p:spTree>
    <p:extLst>
      <p:ext uri="{BB962C8B-B14F-4D97-AF65-F5344CB8AC3E}">
        <p14:creationId xmlns:p14="http://schemas.microsoft.com/office/powerpoint/2010/main" val="1391437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8.</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Canvas Course </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Design Tips: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Brian </a:t>
            </a:r>
            <a:r>
              <a:rPr lang="en-US" sz="7200" dirty="0" err="1">
                <a:latin typeface="Aharoni" panose="02010803020104030203" pitchFamily="2" charset="-79"/>
                <a:cs typeface="Aharoni" panose="02010803020104030203" pitchFamily="2" charset="-79"/>
              </a:rPr>
              <a:t>DiBartolo</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https://youtu.be/kAk7jeDh8rs</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27</a:t>
            </a:fld>
            <a:endParaRPr lang="en-US" dirty="0"/>
          </a:p>
        </p:txBody>
      </p:sp>
    </p:spTree>
    <p:extLst>
      <p:ext uri="{BB962C8B-B14F-4D97-AF65-F5344CB8AC3E}">
        <p14:creationId xmlns:p14="http://schemas.microsoft.com/office/powerpoint/2010/main" val="2878235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7"/>
            <a:ext cx="10515600" cy="1730802"/>
          </a:xfrm>
        </p:spPr>
        <p:txBody>
          <a:bodyPr>
            <a:normAutofit/>
          </a:bodyPr>
          <a:lstStyle/>
          <a:p>
            <a:r>
              <a:rPr lang="en-US" dirty="0">
                <a:solidFill>
                  <a:srgbClr val="800000"/>
                </a:solidFill>
                <a:latin typeface="Aharoni" panose="02010803020104030203" pitchFamily="2" charset="-79"/>
                <a:cs typeface="Aharoni" panose="02010803020104030203" pitchFamily="2" charset="-79"/>
              </a:rPr>
              <a:t>Canvas Course Design Tips:</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Brian </a:t>
            </a:r>
            <a:r>
              <a:rPr lang="en-US" dirty="0" err="1">
                <a:solidFill>
                  <a:srgbClr val="800000"/>
                </a:solidFill>
                <a:latin typeface="Aharoni" panose="02010803020104030203" pitchFamily="2" charset="-79"/>
                <a:cs typeface="Aharoni" panose="02010803020104030203" pitchFamily="2" charset="-79"/>
              </a:rPr>
              <a:t>DiBartolo</a:t>
            </a:r>
            <a:endParaRPr lang="en-US" dirty="0">
              <a:solidFill>
                <a:srgbClr val="80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1767155"/>
            <a:ext cx="10515600" cy="4409808"/>
          </a:xfrm>
        </p:spPr>
        <p:txBody>
          <a:bodyPr anchor="ctr">
            <a:normAutofit fontScale="70000" lnSpcReduction="20000"/>
          </a:bodyPr>
          <a:lstStyle/>
          <a:p>
            <a:pPr marL="0" indent="0">
              <a:lnSpc>
                <a:spcPct val="120000"/>
              </a:lnSpc>
              <a:spcAft>
                <a:spcPts val="1000"/>
              </a:spcAft>
              <a:buNone/>
            </a:pPr>
            <a:r>
              <a:rPr lang="en-US" b="1" u="sng" dirty="0">
                <a:latin typeface="Amasis MT Pro Medium" panose="02040604050005020304" pitchFamily="18" charset="0"/>
              </a:rPr>
              <a:t>Course Design - Books Recommended</a:t>
            </a:r>
          </a:p>
          <a:p>
            <a:pPr marL="0" indent="0">
              <a:lnSpc>
                <a:spcPct val="120000"/>
              </a:lnSpc>
              <a:spcAft>
                <a:spcPts val="1000"/>
              </a:spcAft>
              <a:buNone/>
            </a:pPr>
            <a:r>
              <a:rPr lang="en-US" dirty="0">
                <a:latin typeface="Amasis MT Pro Medium" panose="02040604050005020304" pitchFamily="18" charset="0"/>
              </a:rPr>
              <a:t>Reach Everyone, Teach Everyone: Universal Design for Learning in Higher Education (Teaching and Learning in Higher Education) by Thomas J. Tobin and Kirsten T. Behling</a:t>
            </a:r>
          </a:p>
          <a:p>
            <a:pPr>
              <a:lnSpc>
                <a:spcPct val="120000"/>
              </a:lnSpc>
              <a:spcAft>
                <a:spcPts val="1000"/>
              </a:spcAft>
            </a:pPr>
            <a:r>
              <a:rPr lang="en-US" dirty="0">
                <a:latin typeface="Amasis MT Pro Medium" panose="02040604050005020304" pitchFamily="18" charset="0"/>
                <a:hlinkClick r:id="rId2"/>
              </a:rPr>
              <a:t>https://www.amazon.com/Reach-Everyone-Teach-Universal-Education/dp/1946684600</a:t>
            </a:r>
            <a:r>
              <a:rPr lang="en-US" dirty="0">
                <a:latin typeface="Amasis MT Pro Medium" panose="02040604050005020304" pitchFamily="18" charset="0"/>
              </a:rPr>
              <a:t> </a:t>
            </a:r>
          </a:p>
          <a:p>
            <a:pPr marL="0" indent="0">
              <a:lnSpc>
                <a:spcPct val="120000"/>
              </a:lnSpc>
              <a:spcAft>
                <a:spcPts val="1000"/>
              </a:spcAft>
              <a:buNone/>
            </a:pPr>
            <a:r>
              <a:rPr lang="en-US" dirty="0">
                <a:latin typeface="Amasis MT Pro Medium" panose="02040604050005020304" pitchFamily="18" charset="0"/>
              </a:rPr>
              <a:t>The Learner-Centered Instructional Designer: Purposes, Processes, and Practicalities of Creating Online Courses in Higher Education by Jerod Quinn</a:t>
            </a:r>
          </a:p>
          <a:p>
            <a:pPr>
              <a:lnSpc>
                <a:spcPct val="120000"/>
              </a:lnSpc>
              <a:spcAft>
                <a:spcPts val="1000"/>
              </a:spcAft>
            </a:pPr>
            <a:r>
              <a:rPr lang="en-US" dirty="0">
                <a:latin typeface="Amasis MT Pro Medium" panose="02040604050005020304" pitchFamily="18" charset="0"/>
                <a:hlinkClick r:id="rId3"/>
              </a:rPr>
              <a:t>https://www.amazon.com/Learner-Centered-Instructional-Designer-Processes-Practicalities/dp/1642670413</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28</a:t>
            </a:fld>
            <a:endParaRPr lang="en-US"/>
          </a:p>
        </p:txBody>
      </p:sp>
    </p:spTree>
    <p:extLst>
      <p:ext uri="{BB962C8B-B14F-4D97-AF65-F5344CB8AC3E}">
        <p14:creationId xmlns:p14="http://schemas.microsoft.com/office/powerpoint/2010/main" val="3812856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9.</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Student-Centered Approach to Teaching:</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Adam Moore</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https://youtu.be/o3HumIX47pc</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29</a:t>
            </a:fld>
            <a:endParaRPr lang="en-US" dirty="0"/>
          </a:p>
        </p:txBody>
      </p:sp>
    </p:spTree>
    <p:extLst>
      <p:ext uri="{BB962C8B-B14F-4D97-AF65-F5344CB8AC3E}">
        <p14:creationId xmlns:p14="http://schemas.microsoft.com/office/powerpoint/2010/main" val="253281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BD1120-4105-49F4-89DB-DD6D6FFB09BC}"/>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85A14C-8DA5-43F9-8662-C9748E3F102F}"/>
              </a:ext>
            </a:extLst>
          </p:cNvPr>
          <p:cNvSpPr/>
          <p:nvPr/>
        </p:nvSpPr>
        <p:spPr>
          <a:xfrm>
            <a:off x="0" y="0"/>
            <a:ext cx="1208972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71E9C2-28E9-4189-A21B-9007FBCD572F}"/>
              </a:ext>
            </a:extLst>
          </p:cNvPr>
          <p:cNvSpPr>
            <a:spLocks noGrp="1"/>
          </p:cNvSpPr>
          <p:nvPr>
            <p:ph type="title"/>
          </p:nvPr>
        </p:nvSpPr>
        <p:spPr>
          <a:xfrm>
            <a:off x="838200" y="1487334"/>
            <a:ext cx="10515600" cy="1851767"/>
          </a:xfrm>
        </p:spPr>
        <p:txBody>
          <a:bodyPr>
            <a:normAutofit/>
          </a:bodyPr>
          <a:lstStyle/>
          <a:p>
            <a:pPr algn="ctr"/>
            <a:r>
              <a:rPr lang="en-US" sz="7200" dirty="0">
                <a:solidFill>
                  <a:srgbClr val="8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THEME:</a:t>
            </a:r>
          </a:p>
        </p:txBody>
      </p:sp>
      <p:sp>
        <p:nvSpPr>
          <p:cNvPr id="3" name="Content Placeholder 2">
            <a:extLst>
              <a:ext uri="{FF2B5EF4-FFF2-40B4-BE49-F238E27FC236}">
                <a16:creationId xmlns:a16="http://schemas.microsoft.com/office/drawing/2014/main" id="{668FE17B-E684-45E8-9BBF-A880F076592B}"/>
              </a:ext>
            </a:extLst>
          </p:cNvPr>
          <p:cNvSpPr>
            <a:spLocks noGrp="1"/>
          </p:cNvSpPr>
          <p:nvPr>
            <p:ph idx="1"/>
          </p:nvPr>
        </p:nvSpPr>
        <p:spPr>
          <a:xfrm>
            <a:off x="838200" y="3071973"/>
            <a:ext cx="10515600" cy="2752727"/>
          </a:xfrm>
        </p:spPr>
        <p:txBody>
          <a:bodyPr anchor="ctr">
            <a:normAutofit/>
          </a:bodyPr>
          <a:lstStyle/>
          <a:p>
            <a:pPr marL="0" indent="0" algn="ctr">
              <a:lnSpc>
                <a:spcPct val="140000"/>
              </a:lnSpc>
              <a:spcBef>
                <a:spcPts val="0"/>
              </a:spcBef>
              <a:buNone/>
            </a:pPr>
            <a:r>
              <a:rPr lang="en-US" sz="4000" dirty="0">
                <a:latin typeface="Amasis MT Pro Medium" panose="02040604050005020304" pitchFamily="18" charset="0"/>
              </a:rPr>
              <a:t>Caring for our Instructors, </a:t>
            </a:r>
            <a:br>
              <a:rPr lang="en-US" sz="4000" dirty="0">
                <a:latin typeface="Amasis MT Pro Medium" panose="02040604050005020304" pitchFamily="18" charset="0"/>
              </a:rPr>
            </a:br>
            <a:r>
              <a:rPr lang="en-US" sz="4000" dirty="0">
                <a:latin typeface="Amasis MT Pro Medium" panose="02040604050005020304" pitchFamily="18" charset="0"/>
              </a:rPr>
              <a:t>Who Care for our Students</a:t>
            </a:r>
          </a:p>
        </p:txBody>
      </p:sp>
      <p:sp>
        <p:nvSpPr>
          <p:cNvPr id="8" name="Date Placeholder 7">
            <a:extLst>
              <a:ext uri="{FF2B5EF4-FFF2-40B4-BE49-F238E27FC236}">
                <a16:creationId xmlns:a16="http://schemas.microsoft.com/office/drawing/2014/main" id="{3F325196-021F-4830-9C1D-DFC434012C84}"/>
              </a:ext>
            </a:extLst>
          </p:cNvPr>
          <p:cNvSpPr>
            <a:spLocks noGrp="1"/>
          </p:cNvSpPr>
          <p:nvPr>
            <p:ph type="dt" sz="half" idx="10"/>
          </p:nvPr>
        </p:nvSpPr>
        <p:spPr/>
        <p:txBody>
          <a:bodyPr/>
          <a:lstStyle/>
          <a:p>
            <a:r>
              <a:rPr lang="en-US"/>
              <a:t>Faculty PD Guide 2021-22 AY</a:t>
            </a:r>
          </a:p>
        </p:txBody>
      </p:sp>
      <p:sp>
        <p:nvSpPr>
          <p:cNvPr id="9" name="Slide Number Placeholder 8">
            <a:extLst>
              <a:ext uri="{FF2B5EF4-FFF2-40B4-BE49-F238E27FC236}">
                <a16:creationId xmlns:a16="http://schemas.microsoft.com/office/drawing/2014/main" id="{3E5ACB58-0241-4E39-8201-3EC1C93A5494}"/>
              </a:ext>
            </a:extLst>
          </p:cNvPr>
          <p:cNvSpPr>
            <a:spLocks noGrp="1"/>
          </p:cNvSpPr>
          <p:nvPr>
            <p:ph type="sldNum" sz="quarter" idx="12"/>
          </p:nvPr>
        </p:nvSpPr>
        <p:spPr/>
        <p:txBody>
          <a:bodyPr/>
          <a:lstStyle/>
          <a:p>
            <a:fld id="{EDB2F8A8-82D5-463A-A886-540A648AB6CE}" type="slidenum">
              <a:rPr lang="en-US" smtClean="0"/>
              <a:t>3</a:t>
            </a:fld>
            <a:endParaRPr lang="en-US"/>
          </a:p>
        </p:txBody>
      </p:sp>
      <p:pic>
        <p:nvPicPr>
          <p:cNvPr id="10" name="Picture 9" descr="A picture containing text, outdoor, sign&#10;&#10;Description automatically generated">
            <a:extLst>
              <a:ext uri="{FF2B5EF4-FFF2-40B4-BE49-F238E27FC236}">
                <a16:creationId xmlns:a16="http://schemas.microsoft.com/office/drawing/2014/main" id="{29D7D14B-30C6-42DD-A137-68D49C7D7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56945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2162317"/>
          </a:xfrm>
        </p:spPr>
        <p:txBody>
          <a:bodyPr>
            <a:normAutofit/>
          </a:bodyPr>
          <a:lstStyle/>
          <a:p>
            <a:r>
              <a:rPr lang="en-US" dirty="0">
                <a:solidFill>
                  <a:srgbClr val="800000"/>
                </a:solidFill>
                <a:latin typeface="Aharoni" panose="02010803020104030203" pitchFamily="2" charset="-79"/>
                <a:cs typeface="Aharoni" panose="02010803020104030203" pitchFamily="2" charset="-79"/>
              </a:rPr>
              <a:t>Student-Centered Approach to Teaching: Adam Moore</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3842534" y="1767155"/>
            <a:ext cx="7511265" cy="4409808"/>
          </a:xfrm>
        </p:spPr>
        <p:txBody>
          <a:bodyPr anchor="ctr">
            <a:normAutofit/>
          </a:bodyPr>
          <a:lstStyle/>
          <a:p>
            <a:pPr marL="0" indent="0">
              <a:lnSpc>
                <a:spcPct val="150000"/>
              </a:lnSpc>
              <a:spcBef>
                <a:spcPts val="2000"/>
              </a:spcBef>
              <a:spcAft>
                <a:spcPts val="2000"/>
              </a:spcAft>
              <a:buNone/>
            </a:pPr>
            <a:r>
              <a:rPr lang="en-US" dirty="0">
                <a:latin typeface="Amasis MT Pro Medium" panose="02040604050005020304" pitchFamily="18" charset="0"/>
              </a:rPr>
              <a:t>For information about welcoming students to class with RAM coaching, please email Dean Jackie Augustine.</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30</a:t>
            </a:fld>
            <a:endParaRPr lang="en-US"/>
          </a:p>
        </p:txBody>
      </p:sp>
      <p:pic>
        <p:nvPicPr>
          <p:cNvPr id="11" name="Picture 10" descr="A picture containing clipart&#10;&#10;Description automatically generated">
            <a:extLst>
              <a:ext uri="{FF2B5EF4-FFF2-40B4-BE49-F238E27FC236}">
                <a16:creationId xmlns:a16="http://schemas.microsoft.com/office/drawing/2014/main" id="{432445DB-DA30-B2DE-3A7D-B55266EF6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2706830"/>
            <a:ext cx="2611134" cy="2611134"/>
          </a:xfrm>
          <a:prstGeom prst="rect">
            <a:avLst/>
          </a:prstGeom>
        </p:spPr>
      </p:pic>
    </p:spTree>
    <p:extLst>
      <p:ext uri="{BB962C8B-B14F-4D97-AF65-F5344CB8AC3E}">
        <p14:creationId xmlns:p14="http://schemas.microsoft.com/office/powerpoint/2010/main" val="538747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10.</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Un-Grading: Standards Based Grading:</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Michael </a:t>
            </a:r>
            <a:r>
              <a:rPr lang="en-US" sz="7200" dirty="0" err="1">
                <a:latin typeface="Aharoni" panose="02010803020104030203" pitchFamily="2" charset="-79"/>
                <a:cs typeface="Aharoni" panose="02010803020104030203" pitchFamily="2" charset="-79"/>
              </a:rPr>
              <a:t>Butros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https://youtu.be/DbjDnUKfHpA</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31</a:t>
            </a:fld>
            <a:endParaRPr lang="en-US" dirty="0"/>
          </a:p>
        </p:txBody>
      </p:sp>
    </p:spTree>
    <p:extLst>
      <p:ext uri="{BB962C8B-B14F-4D97-AF65-F5344CB8AC3E}">
        <p14:creationId xmlns:p14="http://schemas.microsoft.com/office/powerpoint/2010/main" val="4188025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1761625"/>
          </a:xfrm>
        </p:spPr>
        <p:txBody>
          <a:bodyPr>
            <a:normAutofit/>
          </a:bodyPr>
          <a:lstStyle/>
          <a:p>
            <a:r>
              <a:rPr lang="en-US" dirty="0">
                <a:solidFill>
                  <a:srgbClr val="800000"/>
                </a:solidFill>
                <a:latin typeface="Aharoni" panose="02010803020104030203" pitchFamily="2" charset="-79"/>
                <a:cs typeface="Aharoni" panose="02010803020104030203" pitchFamily="2" charset="-79"/>
              </a:rPr>
              <a:t>Un-Grading: Standards Based Grading: Michael </a:t>
            </a:r>
            <a:r>
              <a:rPr lang="en-US" dirty="0" err="1">
                <a:solidFill>
                  <a:srgbClr val="800000"/>
                </a:solidFill>
                <a:latin typeface="Aharoni" panose="02010803020104030203" pitchFamily="2" charset="-79"/>
                <a:cs typeface="Aharoni" panose="02010803020104030203" pitchFamily="2" charset="-79"/>
              </a:rPr>
              <a:t>Butros</a:t>
            </a:r>
            <a:r>
              <a:rPr lang="en-US" dirty="0">
                <a:solidFill>
                  <a:srgbClr val="800000"/>
                </a:solidFill>
                <a:latin typeface="Aharoni" panose="02010803020104030203" pitchFamily="2" charset="-79"/>
                <a:cs typeface="Aharoni" panose="02010803020104030203" pitchFamily="2" charset="-79"/>
              </a:rPr>
              <a:t> (PART 1)</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1767155"/>
            <a:ext cx="10515599" cy="4409808"/>
          </a:xfrm>
        </p:spPr>
        <p:txBody>
          <a:bodyPr anchor="ctr">
            <a:normAutofit/>
          </a:bodyPr>
          <a:lstStyle/>
          <a:p>
            <a:pPr marL="0" indent="0">
              <a:lnSpc>
                <a:spcPct val="150000"/>
              </a:lnSpc>
              <a:spcBef>
                <a:spcPts val="2000"/>
              </a:spcBef>
              <a:spcAft>
                <a:spcPts val="2000"/>
              </a:spcAft>
              <a:buNone/>
            </a:pPr>
            <a:r>
              <a:rPr lang="en-US" dirty="0">
                <a:latin typeface="Amasis MT Pro Medium" panose="02040604050005020304" pitchFamily="18" charset="0"/>
              </a:rPr>
              <a:t>Website: </a:t>
            </a:r>
            <a:r>
              <a:rPr lang="en-US" dirty="0">
                <a:latin typeface="Amasis MT Pro Medium" panose="02040604050005020304" pitchFamily="18" charset="0"/>
                <a:hlinkClick r:id="rId2"/>
              </a:rPr>
              <a:t>https://www.masterygrading.com/resources</a:t>
            </a:r>
            <a:r>
              <a:rPr lang="en-US" dirty="0">
                <a:latin typeface="Amasis MT Pro Medium" panose="02040604050005020304" pitchFamily="18" charset="0"/>
              </a:rPr>
              <a:t> </a:t>
            </a:r>
          </a:p>
          <a:p>
            <a:pPr marL="0" indent="0">
              <a:lnSpc>
                <a:spcPct val="150000"/>
              </a:lnSpc>
              <a:spcBef>
                <a:spcPts val="2000"/>
              </a:spcBef>
              <a:spcAft>
                <a:spcPts val="2000"/>
              </a:spcAft>
              <a:buNone/>
            </a:pPr>
            <a:r>
              <a:rPr lang="en-US" dirty="0">
                <a:latin typeface="Amasis MT Pro Medium" panose="02040604050005020304" pitchFamily="18" charset="0"/>
              </a:rPr>
              <a:t>Slide deck to download: </a:t>
            </a:r>
            <a:r>
              <a:rPr lang="en-US" dirty="0" err="1">
                <a:latin typeface="Amasis MT Pro Medium" panose="02040604050005020304" pitchFamily="18" charset="0"/>
              </a:rPr>
              <a:t>Ungrading</a:t>
            </a:r>
            <a:r>
              <a:rPr lang="en-US" dirty="0">
                <a:latin typeface="Amasis MT Pro Medium" panose="02040604050005020304" pitchFamily="18" charset="0"/>
              </a:rPr>
              <a:t> - Standards Based Grading presentation by Michael Butros.pdf</a:t>
            </a:r>
          </a:p>
          <a:p>
            <a:pPr marL="0" indent="0">
              <a:lnSpc>
                <a:spcPct val="150000"/>
              </a:lnSpc>
              <a:spcBef>
                <a:spcPts val="2000"/>
              </a:spcBef>
              <a:spcAft>
                <a:spcPts val="2000"/>
              </a:spcAft>
              <a:buNone/>
            </a:pPr>
            <a:r>
              <a:rPr lang="en-US" dirty="0">
                <a:latin typeface="Amasis MT Pro Medium" panose="02040604050005020304" pitchFamily="18" charset="0"/>
              </a:rPr>
              <a:t>&lt;INSERT&gt;</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32</a:t>
            </a:fld>
            <a:endParaRPr lang="en-US"/>
          </a:p>
        </p:txBody>
      </p:sp>
    </p:spTree>
    <p:extLst>
      <p:ext uri="{BB962C8B-B14F-4D97-AF65-F5344CB8AC3E}">
        <p14:creationId xmlns:p14="http://schemas.microsoft.com/office/powerpoint/2010/main" val="773042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1761625"/>
          </a:xfrm>
        </p:spPr>
        <p:txBody>
          <a:bodyPr>
            <a:normAutofit/>
          </a:bodyPr>
          <a:lstStyle/>
          <a:p>
            <a:r>
              <a:rPr lang="en-US" dirty="0">
                <a:solidFill>
                  <a:srgbClr val="800000"/>
                </a:solidFill>
                <a:latin typeface="Aharoni" panose="02010803020104030203" pitchFamily="2" charset="-79"/>
                <a:cs typeface="Aharoni" panose="02010803020104030203" pitchFamily="2" charset="-79"/>
              </a:rPr>
              <a:t>Un-Grading: Standards Based Grading: Michael </a:t>
            </a:r>
            <a:r>
              <a:rPr lang="en-US" dirty="0" err="1">
                <a:solidFill>
                  <a:srgbClr val="800000"/>
                </a:solidFill>
                <a:latin typeface="Aharoni" panose="02010803020104030203" pitchFamily="2" charset="-79"/>
                <a:cs typeface="Aharoni" panose="02010803020104030203" pitchFamily="2" charset="-79"/>
              </a:rPr>
              <a:t>Butros</a:t>
            </a:r>
            <a:r>
              <a:rPr lang="en-US" dirty="0">
                <a:solidFill>
                  <a:srgbClr val="800000"/>
                </a:solidFill>
                <a:latin typeface="Aharoni" panose="02010803020104030203" pitchFamily="2" charset="-79"/>
                <a:cs typeface="Aharoni" panose="02010803020104030203" pitchFamily="2" charset="-79"/>
              </a:rPr>
              <a:t> (PART 2)</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1767155"/>
            <a:ext cx="10515599" cy="4409808"/>
          </a:xfrm>
        </p:spPr>
        <p:txBody>
          <a:bodyPr anchor="ctr">
            <a:normAutofit fontScale="55000" lnSpcReduction="20000"/>
          </a:bodyPr>
          <a:lstStyle/>
          <a:p>
            <a:pPr marL="0" indent="0">
              <a:lnSpc>
                <a:spcPct val="120000"/>
              </a:lnSpc>
              <a:spcAft>
                <a:spcPts val="1000"/>
              </a:spcAft>
              <a:buNone/>
            </a:pPr>
            <a:r>
              <a:rPr lang="en-US" b="1" u="sng" dirty="0">
                <a:latin typeface="Amasis MT Pro Medium" panose="02040604050005020304" pitchFamily="18" charset="0"/>
              </a:rPr>
              <a:t>Standards-Based Grading Book Recommendations</a:t>
            </a:r>
          </a:p>
          <a:p>
            <a:pPr marL="0" indent="0">
              <a:lnSpc>
                <a:spcPct val="120000"/>
              </a:lnSpc>
              <a:spcAft>
                <a:spcPts val="1000"/>
              </a:spcAft>
              <a:buNone/>
            </a:pPr>
            <a:r>
              <a:rPr lang="en-US" dirty="0">
                <a:latin typeface="Amasis MT Pro Medium" panose="02040604050005020304" pitchFamily="18" charset="0"/>
              </a:rPr>
              <a:t>Specifications Grading: Restoring Rigor, Motivating Students, and Saving Faculty Time by Linda B. </a:t>
            </a:r>
            <a:r>
              <a:rPr lang="en-US" dirty="0" err="1">
                <a:latin typeface="Amasis MT Pro Medium" panose="02040604050005020304" pitchFamily="18" charset="0"/>
              </a:rPr>
              <a:t>Nilson</a:t>
            </a:r>
            <a:endParaRPr lang="en-US" dirty="0">
              <a:latin typeface="Amasis MT Pro Medium" panose="02040604050005020304" pitchFamily="18" charset="0"/>
            </a:endParaRPr>
          </a:p>
          <a:p>
            <a:pPr>
              <a:lnSpc>
                <a:spcPct val="120000"/>
              </a:lnSpc>
              <a:spcAft>
                <a:spcPts val="1000"/>
              </a:spcAft>
            </a:pPr>
            <a:r>
              <a:rPr lang="en-US" dirty="0">
                <a:latin typeface="Amasis MT Pro Medium" panose="02040604050005020304" pitchFamily="18" charset="0"/>
                <a:hlinkClick r:id="rId2"/>
              </a:rPr>
              <a:t>https://www.amazon.com/Specifications-Grading-Restoring-Motivating-Students/dp/1620362422</a:t>
            </a:r>
            <a:r>
              <a:rPr lang="en-US" dirty="0">
                <a:latin typeface="Amasis MT Pro Medium" panose="02040604050005020304" pitchFamily="18" charset="0"/>
              </a:rPr>
              <a:t> </a:t>
            </a:r>
          </a:p>
          <a:p>
            <a:pPr marL="0" indent="0">
              <a:lnSpc>
                <a:spcPct val="120000"/>
              </a:lnSpc>
              <a:spcAft>
                <a:spcPts val="1000"/>
              </a:spcAft>
              <a:buNone/>
            </a:pPr>
            <a:r>
              <a:rPr lang="en-US" dirty="0" err="1">
                <a:latin typeface="Amasis MT Pro Medium" panose="02040604050005020304" pitchFamily="18" charset="0"/>
              </a:rPr>
              <a:t>Ungrading</a:t>
            </a:r>
            <a:r>
              <a:rPr lang="en-US" dirty="0">
                <a:latin typeface="Amasis MT Pro Medium" panose="02040604050005020304" pitchFamily="18" charset="0"/>
              </a:rPr>
              <a:t>: Why Rating Students Undermines Learning (and What to Do Instead) (Teaching and Learning in Higher Education) by Alfie Kohn</a:t>
            </a:r>
          </a:p>
          <a:p>
            <a:pPr>
              <a:lnSpc>
                <a:spcPct val="120000"/>
              </a:lnSpc>
              <a:spcAft>
                <a:spcPts val="1000"/>
              </a:spcAft>
            </a:pPr>
            <a:r>
              <a:rPr lang="en-US" dirty="0">
                <a:latin typeface="Amasis MT Pro Medium" panose="02040604050005020304" pitchFamily="18" charset="0"/>
                <a:hlinkClick r:id="rId3"/>
              </a:rPr>
              <a:t>https://www.amazon.com/Ungrading-Students-Undermines-Learning-Education/dp/1949199827</a:t>
            </a:r>
            <a:r>
              <a:rPr lang="en-US" dirty="0">
                <a:latin typeface="Amasis MT Pro Medium" panose="02040604050005020304" pitchFamily="18" charset="0"/>
              </a:rPr>
              <a:t> </a:t>
            </a:r>
          </a:p>
          <a:p>
            <a:pPr marL="0" indent="0">
              <a:lnSpc>
                <a:spcPct val="120000"/>
              </a:lnSpc>
              <a:spcAft>
                <a:spcPts val="1000"/>
              </a:spcAft>
              <a:buNone/>
            </a:pPr>
            <a:r>
              <a:rPr lang="en-US" dirty="0">
                <a:latin typeface="Amasis MT Pro Medium" panose="02040604050005020304" pitchFamily="18" charset="0"/>
              </a:rPr>
              <a:t>Grading for Equity: What It Is, Why It Matters, and How It Can Transform Schools and Classrooms by Joe Feldman</a:t>
            </a:r>
          </a:p>
          <a:p>
            <a:pPr>
              <a:lnSpc>
                <a:spcPct val="120000"/>
              </a:lnSpc>
              <a:spcAft>
                <a:spcPts val="1000"/>
              </a:spcAft>
            </a:pPr>
            <a:r>
              <a:rPr lang="en-US" dirty="0">
                <a:latin typeface="Amasis MT Pro Medium" panose="02040604050005020304" pitchFamily="18" charset="0"/>
                <a:hlinkClick r:id="rId4"/>
              </a:rPr>
              <a:t>https://www.amazon.com/Grading-Equity-Matters-Transform-Classrooms/dp/1506391575</a:t>
            </a:r>
            <a:r>
              <a:rPr lang="en-US" dirty="0">
                <a:latin typeface="Amasis MT Pro Medium" panose="02040604050005020304" pitchFamily="18" charset="0"/>
              </a:rPr>
              <a:t> </a:t>
            </a:r>
          </a:p>
          <a:p>
            <a:pPr marL="0" indent="0">
              <a:lnSpc>
                <a:spcPct val="120000"/>
              </a:lnSpc>
              <a:spcAft>
                <a:spcPts val="1000"/>
              </a:spcAft>
              <a:buNone/>
            </a:pPr>
            <a:r>
              <a:rPr lang="en-US" dirty="0">
                <a:latin typeface="Amasis MT Pro Medium" panose="02040604050005020304" pitchFamily="18" charset="0"/>
              </a:rPr>
              <a:t>Planning and Teaching in the Standards-Based Classroom by Jeff </a:t>
            </a:r>
            <a:r>
              <a:rPr lang="en-US" dirty="0" err="1">
                <a:latin typeface="Amasis MT Pro Medium" panose="02040604050005020304" pitchFamily="18" charset="0"/>
              </a:rPr>
              <a:t>Flygare</a:t>
            </a:r>
            <a:r>
              <a:rPr lang="en-US" dirty="0">
                <a:latin typeface="Amasis MT Pro Medium" panose="02040604050005020304" pitchFamily="18" charset="0"/>
              </a:rPr>
              <a:t>, Jan K. </a:t>
            </a:r>
            <a:r>
              <a:rPr lang="en-US" dirty="0" err="1">
                <a:latin typeface="Amasis MT Pro Medium" panose="02040604050005020304" pitchFamily="18" charset="0"/>
              </a:rPr>
              <a:t>Hoegh</a:t>
            </a:r>
            <a:r>
              <a:rPr lang="en-US" dirty="0">
                <a:latin typeface="Amasis MT Pro Medium" panose="02040604050005020304" pitchFamily="18" charset="0"/>
              </a:rPr>
              <a:t>, and Tammy </a:t>
            </a:r>
            <a:r>
              <a:rPr lang="en-US" dirty="0" err="1">
                <a:latin typeface="Amasis MT Pro Medium" panose="02040604050005020304" pitchFamily="18" charset="0"/>
              </a:rPr>
              <a:t>Heflebower</a:t>
            </a:r>
            <a:endParaRPr lang="en-US" dirty="0">
              <a:latin typeface="Amasis MT Pro Medium" panose="02040604050005020304" pitchFamily="18" charset="0"/>
            </a:endParaRPr>
          </a:p>
          <a:p>
            <a:pPr>
              <a:lnSpc>
                <a:spcPct val="120000"/>
              </a:lnSpc>
              <a:spcAft>
                <a:spcPts val="1000"/>
              </a:spcAft>
            </a:pPr>
            <a:r>
              <a:rPr lang="en-US" dirty="0">
                <a:latin typeface="Amasis MT Pro Medium" panose="02040604050005020304" pitchFamily="18" charset="0"/>
                <a:hlinkClick r:id="rId5"/>
              </a:rPr>
              <a:t>https://www.amazon.com/dp/1943360715</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33</a:t>
            </a:fld>
            <a:endParaRPr lang="en-US"/>
          </a:p>
        </p:txBody>
      </p:sp>
    </p:spTree>
    <p:extLst>
      <p:ext uri="{BB962C8B-B14F-4D97-AF65-F5344CB8AC3E}">
        <p14:creationId xmlns:p14="http://schemas.microsoft.com/office/powerpoint/2010/main" val="350443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1761625"/>
          </a:xfrm>
        </p:spPr>
        <p:txBody>
          <a:bodyPr>
            <a:normAutofit/>
          </a:bodyPr>
          <a:lstStyle/>
          <a:p>
            <a:r>
              <a:rPr lang="en-US" dirty="0">
                <a:solidFill>
                  <a:srgbClr val="800000"/>
                </a:solidFill>
                <a:latin typeface="Aharoni" panose="02010803020104030203" pitchFamily="2" charset="-79"/>
                <a:cs typeface="Aharoni" panose="02010803020104030203" pitchFamily="2" charset="-79"/>
              </a:rPr>
              <a:t>Un-Grading: Standards Based Grading: Michael </a:t>
            </a:r>
            <a:r>
              <a:rPr lang="en-US" dirty="0" err="1">
                <a:solidFill>
                  <a:srgbClr val="800000"/>
                </a:solidFill>
                <a:latin typeface="Aharoni" panose="02010803020104030203" pitchFamily="2" charset="-79"/>
                <a:cs typeface="Aharoni" panose="02010803020104030203" pitchFamily="2" charset="-79"/>
              </a:rPr>
              <a:t>Butros</a:t>
            </a:r>
            <a:r>
              <a:rPr lang="en-US" dirty="0">
                <a:solidFill>
                  <a:srgbClr val="800000"/>
                </a:solidFill>
                <a:latin typeface="Aharoni" panose="02010803020104030203" pitchFamily="2" charset="-79"/>
                <a:cs typeface="Aharoni" panose="02010803020104030203" pitchFamily="2" charset="-79"/>
              </a:rPr>
              <a:t> (PART 3)</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1767155"/>
            <a:ext cx="10515599" cy="4409808"/>
          </a:xfrm>
        </p:spPr>
        <p:txBody>
          <a:bodyPr anchor="ctr">
            <a:normAutofit fontScale="47500" lnSpcReduction="20000"/>
          </a:bodyPr>
          <a:lstStyle/>
          <a:p>
            <a:pPr marL="0" indent="0">
              <a:lnSpc>
                <a:spcPct val="120000"/>
              </a:lnSpc>
              <a:spcAft>
                <a:spcPts val="1000"/>
              </a:spcAft>
              <a:buNone/>
            </a:pPr>
            <a:r>
              <a:rPr lang="en-US" dirty="0">
                <a:latin typeface="Amasis MT Pro Medium" panose="02040604050005020304" pitchFamily="18" charset="0"/>
              </a:rPr>
              <a:t>A Teacher's Guide to Standards-Based Learning (An Instruction Manual for Adopting Standards-Based Grading, Curriculum, and Feedback) Teachers Guide Edition by Tammy </a:t>
            </a:r>
            <a:r>
              <a:rPr lang="en-US" dirty="0" err="1">
                <a:latin typeface="Amasis MT Pro Medium" panose="02040604050005020304" pitchFamily="18" charset="0"/>
              </a:rPr>
              <a:t>Heflebower</a:t>
            </a:r>
            <a:r>
              <a:rPr lang="en-US" dirty="0">
                <a:latin typeface="Amasis MT Pro Medium" panose="02040604050005020304" pitchFamily="18" charset="0"/>
              </a:rPr>
              <a:t>, Jan K. </a:t>
            </a:r>
            <a:r>
              <a:rPr lang="en-US" dirty="0" err="1">
                <a:latin typeface="Amasis MT Pro Medium" panose="02040604050005020304" pitchFamily="18" charset="0"/>
              </a:rPr>
              <a:t>Hoegh</a:t>
            </a:r>
            <a:r>
              <a:rPr lang="en-US" dirty="0">
                <a:latin typeface="Amasis MT Pro Medium" panose="02040604050005020304" pitchFamily="18" charset="0"/>
              </a:rPr>
              <a:t>, Philip B. Warrick, Jeff </a:t>
            </a:r>
            <a:r>
              <a:rPr lang="en-US" dirty="0" err="1">
                <a:latin typeface="Amasis MT Pro Medium" panose="02040604050005020304" pitchFamily="18" charset="0"/>
              </a:rPr>
              <a:t>Flygare</a:t>
            </a:r>
            <a:r>
              <a:rPr lang="en-US" dirty="0">
                <a:latin typeface="Amasis MT Pro Medium" panose="02040604050005020304" pitchFamily="18" charset="0"/>
              </a:rPr>
              <a:t>, and Robert J. Marzano</a:t>
            </a:r>
          </a:p>
          <a:p>
            <a:pPr>
              <a:lnSpc>
                <a:spcPct val="120000"/>
              </a:lnSpc>
              <a:spcAft>
                <a:spcPts val="1000"/>
              </a:spcAft>
            </a:pPr>
            <a:r>
              <a:rPr lang="en-US" dirty="0">
                <a:latin typeface="Amasis MT Pro Medium" panose="02040604050005020304" pitchFamily="18" charset="0"/>
                <a:hlinkClick r:id="rId2"/>
              </a:rPr>
              <a:t>https://www.amazon.com/Teachers-Standards-Based-Learning-Instruction-Curriculum/dp/1943360251</a:t>
            </a:r>
            <a:r>
              <a:rPr lang="en-US" dirty="0">
                <a:latin typeface="Amasis MT Pro Medium" panose="02040604050005020304" pitchFamily="18" charset="0"/>
              </a:rPr>
              <a:t> </a:t>
            </a:r>
          </a:p>
          <a:p>
            <a:pPr marL="0" indent="0">
              <a:lnSpc>
                <a:spcPct val="120000"/>
              </a:lnSpc>
              <a:spcAft>
                <a:spcPts val="1000"/>
              </a:spcAft>
              <a:buNone/>
            </a:pPr>
            <a:r>
              <a:rPr lang="en-US" dirty="0">
                <a:latin typeface="Amasis MT Pro Medium" panose="02040604050005020304" pitchFamily="18" charset="0"/>
              </a:rPr>
              <a:t>The Standards-Based Classroom: Make Learning the Goal by Emily A. </a:t>
            </a:r>
            <a:r>
              <a:rPr lang="en-US" dirty="0" err="1">
                <a:latin typeface="Amasis MT Pro Medium" panose="02040604050005020304" pitchFamily="18" charset="0"/>
              </a:rPr>
              <a:t>Rinkema</a:t>
            </a:r>
            <a:r>
              <a:rPr lang="en-US" dirty="0">
                <a:latin typeface="Amasis MT Pro Medium" panose="02040604050005020304" pitchFamily="18" charset="0"/>
              </a:rPr>
              <a:t>  and Stan Williams</a:t>
            </a:r>
          </a:p>
          <a:p>
            <a:pPr>
              <a:lnSpc>
                <a:spcPct val="120000"/>
              </a:lnSpc>
              <a:spcAft>
                <a:spcPts val="1000"/>
              </a:spcAft>
            </a:pPr>
            <a:r>
              <a:rPr lang="en-US" dirty="0">
                <a:latin typeface="Amasis MT Pro Medium" panose="02040604050005020304" pitchFamily="18" charset="0"/>
                <a:hlinkClick r:id="rId3"/>
              </a:rPr>
              <a:t>https://www.amazon.com/Standards-Based-Classroom-Make-Learning-Goal/dp/1544324200</a:t>
            </a:r>
            <a:r>
              <a:rPr lang="en-US" dirty="0">
                <a:latin typeface="Amasis MT Pro Medium" panose="02040604050005020304" pitchFamily="18" charset="0"/>
              </a:rPr>
              <a:t> </a:t>
            </a:r>
          </a:p>
          <a:p>
            <a:pPr marL="0" indent="0">
              <a:lnSpc>
                <a:spcPct val="120000"/>
              </a:lnSpc>
              <a:spcAft>
                <a:spcPts val="1000"/>
              </a:spcAft>
              <a:buNone/>
            </a:pPr>
            <a:r>
              <a:rPr lang="en-US" dirty="0">
                <a:latin typeface="Amasis MT Pro Medium" panose="02040604050005020304" pitchFamily="18" charset="0"/>
              </a:rPr>
              <a:t>Un-Standardizing Curriculum: Multicultural Teaching in the Standards-Based Classroom by Christine E. </a:t>
            </a:r>
            <a:r>
              <a:rPr lang="en-US" dirty="0" err="1">
                <a:latin typeface="Amasis MT Pro Medium" panose="02040604050005020304" pitchFamily="18" charset="0"/>
              </a:rPr>
              <a:t>Sleeter</a:t>
            </a:r>
            <a:r>
              <a:rPr lang="en-US" dirty="0">
                <a:latin typeface="Amasis MT Pro Medium" panose="02040604050005020304" pitchFamily="18" charset="0"/>
              </a:rPr>
              <a:t> and Judith Flores Carmona</a:t>
            </a:r>
          </a:p>
          <a:p>
            <a:pPr>
              <a:lnSpc>
                <a:spcPct val="120000"/>
              </a:lnSpc>
              <a:spcAft>
                <a:spcPts val="1000"/>
              </a:spcAft>
            </a:pPr>
            <a:r>
              <a:rPr lang="en-US" dirty="0">
                <a:latin typeface="Amasis MT Pro Medium" panose="02040604050005020304" pitchFamily="18" charset="0"/>
                <a:hlinkClick r:id="rId4"/>
              </a:rPr>
              <a:t>https://www.amazon.com/Standardizing-Curriculum-Multicultural-Standards-Based-Classroom/dp/0807758078</a:t>
            </a:r>
            <a:r>
              <a:rPr lang="en-US" dirty="0">
                <a:latin typeface="Amasis MT Pro Medium" panose="02040604050005020304" pitchFamily="18" charset="0"/>
              </a:rPr>
              <a:t> </a:t>
            </a:r>
          </a:p>
          <a:p>
            <a:pPr marL="0" indent="0">
              <a:lnSpc>
                <a:spcPct val="120000"/>
              </a:lnSpc>
              <a:spcAft>
                <a:spcPts val="1000"/>
              </a:spcAft>
              <a:buNone/>
            </a:pPr>
            <a:r>
              <a:rPr lang="en-US" dirty="0">
                <a:latin typeface="Amasis MT Pro Medium" panose="02040604050005020304" pitchFamily="18" charset="0"/>
              </a:rPr>
              <a:t>Standards-Based Learning in Action: Moving from Theory to Practice (A Guide to Implementing Standards-Based Grading, Instruction, and Learning) by Tom </a:t>
            </a:r>
            <a:r>
              <a:rPr lang="en-US" dirty="0" err="1">
                <a:latin typeface="Amasis MT Pro Medium" panose="02040604050005020304" pitchFamily="18" charset="0"/>
              </a:rPr>
              <a:t>Schimmer</a:t>
            </a:r>
            <a:r>
              <a:rPr lang="en-US" dirty="0">
                <a:latin typeface="Amasis MT Pro Medium" panose="02040604050005020304" pitchFamily="18" charset="0"/>
              </a:rPr>
              <a:t>, Garnet Hillman, and Mandy </a:t>
            </a:r>
            <a:r>
              <a:rPr lang="en-US" dirty="0" err="1">
                <a:latin typeface="Amasis MT Pro Medium" panose="02040604050005020304" pitchFamily="18" charset="0"/>
              </a:rPr>
              <a:t>Stalets</a:t>
            </a:r>
            <a:endParaRPr lang="en-US" dirty="0">
              <a:latin typeface="Amasis MT Pro Medium" panose="02040604050005020304" pitchFamily="18" charset="0"/>
            </a:endParaRPr>
          </a:p>
          <a:p>
            <a:pPr>
              <a:lnSpc>
                <a:spcPct val="120000"/>
              </a:lnSpc>
              <a:spcAft>
                <a:spcPts val="1000"/>
              </a:spcAft>
            </a:pPr>
            <a:r>
              <a:rPr lang="en-US" dirty="0">
                <a:latin typeface="Amasis MT Pro Medium" panose="02040604050005020304" pitchFamily="18" charset="0"/>
                <a:hlinkClick r:id="rId5"/>
              </a:rPr>
              <a:t>https://www.amazon.com/Standards-Based-Learning-Action-Implementing-Instruction/dp/1945349018</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34</a:t>
            </a:fld>
            <a:endParaRPr lang="en-US"/>
          </a:p>
        </p:txBody>
      </p:sp>
    </p:spTree>
    <p:extLst>
      <p:ext uri="{BB962C8B-B14F-4D97-AF65-F5344CB8AC3E}">
        <p14:creationId xmlns:p14="http://schemas.microsoft.com/office/powerpoint/2010/main" val="2509499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fontScale="90000"/>
          </a:bodyPr>
          <a:lstStyle/>
          <a:p>
            <a:pPr algn="ctr"/>
            <a:r>
              <a:rPr lang="en-US" sz="7200" dirty="0">
                <a:latin typeface="Aharoni" panose="02010803020104030203" pitchFamily="2" charset="-79"/>
                <a:cs typeface="Aharoni" panose="02010803020104030203" pitchFamily="2" charset="-79"/>
              </a:rPr>
              <a:t>11.</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Flipped Classroom for Active Student Learning:</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Regina Pierce-Brown</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https://youtu.be/iEFQDxeEtZ0</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35</a:t>
            </a:fld>
            <a:endParaRPr lang="en-US" dirty="0"/>
          </a:p>
        </p:txBody>
      </p:sp>
    </p:spTree>
    <p:extLst>
      <p:ext uri="{BB962C8B-B14F-4D97-AF65-F5344CB8AC3E}">
        <p14:creationId xmlns:p14="http://schemas.microsoft.com/office/powerpoint/2010/main" val="2283277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7"/>
            <a:ext cx="10515600" cy="1576690"/>
          </a:xfrm>
        </p:spPr>
        <p:txBody>
          <a:bodyPr>
            <a:normAutofit/>
          </a:bodyPr>
          <a:lstStyle/>
          <a:p>
            <a:r>
              <a:rPr lang="en-US" dirty="0">
                <a:solidFill>
                  <a:srgbClr val="800000"/>
                </a:solidFill>
                <a:latin typeface="Aharoni" panose="02010803020104030203" pitchFamily="2" charset="-79"/>
                <a:cs typeface="Aharoni" panose="02010803020104030203" pitchFamily="2" charset="-79"/>
              </a:rPr>
              <a:t>Flipped Classroom for Active Student Learning: Regina Pierce-Brown (1)</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1767155"/>
            <a:ext cx="10515599" cy="4409808"/>
          </a:xfrm>
        </p:spPr>
        <p:txBody>
          <a:bodyPr anchor="ctr">
            <a:normAutofit fontScale="62500" lnSpcReduction="20000"/>
          </a:bodyPr>
          <a:lstStyle/>
          <a:p>
            <a:pPr marL="0" indent="0">
              <a:lnSpc>
                <a:spcPct val="120000"/>
              </a:lnSpc>
              <a:spcAft>
                <a:spcPts val="1000"/>
              </a:spcAft>
              <a:buNone/>
            </a:pPr>
            <a:r>
              <a:rPr lang="en-US" b="1" u="sng" dirty="0">
                <a:latin typeface="Amasis MT Pro Medium" panose="02040604050005020304" pitchFamily="18" charset="0"/>
              </a:rPr>
              <a:t>Flipped Classroom Book Recommendations:</a:t>
            </a:r>
          </a:p>
          <a:p>
            <a:pPr marL="0" indent="0">
              <a:lnSpc>
                <a:spcPct val="120000"/>
              </a:lnSpc>
              <a:spcAft>
                <a:spcPts val="1000"/>
              </a:spcAft>
              <a:buNone/>
            </a:pPr>
            <a:r>
              <a:rPr lang="en-US" dirty="0">
                <a:latin typeface="Amasis MT Pro Medium" panose="02040604050005020304" pitchFamily="18" charset="0"/>
              </a:rPr>
              <a:t>Flipping the College Classroom: Practical Advice from Faculty by </a:t>
            </a:r>
            <a:r>
              <a:rPr lang="en-US" dirty="0" err="1">
                <a:latin typeface="Amasis MT Pro Medium" panose="02040604050005020304" pitchFamily="18" charset="0"/>
              </a:rPr>
              <a:t>Barbi</a:t>
            </a:r>
            <a:r>
              <a:rPr lang="en-US" dirty="0">
                <a:latin typeface="Amasis MT Pro Medium" panose="02040604050005020304" pitchFamily="18" charset="0"/>
              </a:rPr>
              <a:t> Honeycutt</a:t>
            </a:r>
          </a:p>
          <a:p>
            <a:pPr>
              <a:lnSpc>
                <a:spcPct val="120000"/>
              </a:lnSpc>
              <a:spcAft>
                <a:spcPts val="1000"/>
              </a:spcAft>
            </a:pPr>
            <a:r>
              <a:rPr lang="en-US" dirty="0">
                <a:latin typeface="Amasis MT Pro Medium" panose="02040604050005020304" pitchFamily="18" charset="0"/>
                <a:hlinkClick r:id="rId2"/>
              </a:rPr>
              <a:t>https://www.amazon.com/Flipping-College-Classroom-Practical-Faculty/dp/0912150289</a:t>
            </a:r>
            <a:r>
              <a:rPr lang="en-US" dirty="0">
                <a:latin typeface="Amasis MT Pro Medium" panose="02040604050005020304" pitchFamily="18" charset="0"/>
              </a:rPr>
              <a:t> </a:t>
            </a:r>
          </a:p>
          <a:p>
            <a:pPr marL="0" indent="0">
              <a:lnSpc>
                <a:spcPct val="120000"/>
              </a:lnSpc>
              <a:spcAft>
                <a:spcPts val="1000"/>
              </a:spcAft>
              <a:buNone/>
            </a:pPr>
            <a:r>
              <a:rPr lang="en-US" dirty="0">
                <a:latin typeface="Amasis MT Pro Medium" panose="02040604050005020304" pitchFamily="18" charset="0"/>
              </a:rPr>
              <a:t>Flipped Learning: A Guide for Higher Education Faculty by Robert Talbert</a:t>
            </a:r>
          </a:p>
          <a:p>
            <a:pPr>
              <a:lnSpc>
                <a:spcPct val="120000"/>
              </a:lnSpc>
              <a:spcAft>
                <a:spcPts val="1000"/>
              </a:spcAft>
            </a:pPr>
            <a:r>
              <a:rPr lang="en-US" dirty="0">
                <a:latin typeface="Amasis MT Pro Medium" panose="02040604050005020304" pitchFamily="18" charset="0"/>
                <a:hlinkClick r:id="rId3"/>
              </a:rPr>
              <a:t>https://www.amazon.com/Flipped-Learning-Higher-Education-Faculty/dp/1620364328</a:t>
            </a:r>
            <a:r>
              <a:rPr lang="en-US" dirty="0">
                <a:latin typeface="Amasis MT Pro Medium" panose="02040604050005020304" pitchFamily="18" charset="0"/>
              </a:rPr>
              <a:t> </a:t>
            </a:r>
          </a:p>
          <a:p>
            <a:pPr marL="0" indent="0">
              <a:lnSpc>
                <a:spcPct val="120000"/>
              </a:lnSpc>
              <a:spcAft>
                <a:spcPts val="1000"/>
              </a:spcAft>
              <a:buNone/>
            </a:pPr>
            <a:r>
              <a:rPr lang="en-US" dirty="0">
                <a:latin typeface="Amasis MT Pro Medium" panose="02040604050005020304" pitchFamily="18" charset="0"/>
              </a:rPr>
              <a:t>Flipped Classrooms with Diverse Learners: International Perspectives by Zachary Walker</a:t>
            </a:r>
          </a:p>
          <a:p>
            <a:pPr>
              <a:lnSpc>
                <a:spcPct val="120000"/>
              </a:lnSpc>
              <a:spcAft>
                <a:spcPts val="1000"/>
              </a:spcAft>
            </a:pPr>
            <a:r>
              <a:rPr lang="en-US" dirty="0">
                <a:latin typeface="Amasis MT Pro Medium" panose="02040604050005020304" pitchFamily="18" charset="0"/>
                <a:hlinkClick r:id="rId4"/>
              </a:rPr>
              <a:t>https://www.amazon.com/Flipped-Classrooms-Diverse-Learners-International/dp/9811541701</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endParaRPr lang="en-US" dirty="0"/>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36</a:t>
            </a:fld>
            <a:endParaRPr lang="en-US"/>
          </a:p>
        </p:txBody>
      </p:sp>
    </p:spTree>
    <p:extLst>
      <p:ext uri="{BB962C8B-B14F-4D97-AF65-F5344CB8AC3E}">
        <p14:creationId xmlns:p14="http://schemas.microsoft.com/office/powerpoint/2010/main" val="3342561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7"/>
            <a:ext cx="10515600" cy="1576690"/>
          </a:xfrm>
        </p:spPr>
        <p:txBody>
          <a:bodyPr>
            <a:normAutofit/>
          </a:bodyPr>
          <a:lstStyle/>
          <a:p>
            <a:r>
              <a:rPr lang="en-US" dirty="0">
                <a:solidFill>
                  <a:srgbClr val="800000"/>
                </a:solidFill>
                <a:latin typeface="Aharoni" panose="02010803020104030203" pitchFamily="2" charset="-79"/>
                <a:cs typeface="Aharoni" panose="02010803020104030203" pitchFamily="2" charset="-79"/>
              </a:rPr>
              <a:t>Flipped Classroom for Active Student Learning: Regina Pierce-Brown (2)</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1767155"/>
            <a:ext cx="10515599" cy="4409808"/>
          </a:xfrm>
        </p:spPr>
        <p:txBody>
          <a:bodyPr anchor="ctr">
            <a:normAutofit fontScale="62500" lnSpcReduction="20000"/>
          </a:bodyPr>
          <a:lstStyle/>
          <a:p>
            <a:pPr marL="0" indent="0">
              <a:lnSpc>
                <a:spcPct val="120000"/>
              </a:lnSpc>
              <a:spcAft>
                <a:spcPts val="1000"/>
              </a:spcAft>
              <a:buNone/>
            </a:pPr>
            <a:r>
              <a:rPr lang="en-US" dirty="0">
                <a:latin typeface="Amasis MT Pro Medium" panose="02040604050005020304" pitchFamily="18" charset="0"/>
              </a:rPr>
              <a:t>The Differentiated Flipped Classroom: A Practical Guide to Digital Learning by Eric M. </a:t>
            </a:r>
            <a:r>
              <a:rPr lang="en-US" dirty="0" err="1">
                <a:latin typeface="Amasis MT Pro Medium" panose="02040604050005020304" pitchFamily="18" charset="0"/>
              </a:rPr>
              <a:t>Carbaugh</a:t>
            </a:r>
            <a:r>
              <a:rPr lang="en-US" dirty="0">
                <a:latin typeface="Amasis MT Pro Medium" panose="02040604050005020304" pitchFamily="18" charset="0"/>
              </a:rPr>
              <a:t> and Kristina J. </a:t>
            </a:r>
            <a:r>
              <a:rPr lang="en-US" dirty="0" err="1">
                <a:latin typeface="Amasis MT Pro Medium" panose="02040604050005020304" pitchFamily="18" charset="0"/>
              </a:rPr>
              <a:t>Doubet</a:t>
            </a:r>
            <a:endParaRPr lang="en-US" dirty="0">
              <a:latin typeface="Amasis MT Pro Medium" panose="02040604050005020304" pitchFamily="18" charset="0"/>
            </a:endParaRPr>
          </a:p>
          <a:p>
            <a:pPr>
              <a:lnSpc>
                <a:spcPct val="120000"/>
              </a:lnSpc>
              <a:spcAft>
                <a:spcPts val="1000"/>
              </a:spcAft>
            </a:pPr>
            <a:r>
              <a:rPr lang="en-US" dirty="0">
                <a:latin typeface="Amasis MT Pro Medium" panose="02040604050005020304" pitchFamily="18" charset="0"/>
                <a:hlinkClick r:id="rId2"/>
              </a:rPr>
              <a:t>https://www.amazon.com/Differentiated-Flipped-Classroom-Practical-Essentials/dp/1506302963</a:t>
            </a:r>
            <a:r>
              <a:rPr lang="en-US" dirty="0">
                <a:latin typeface="Amasis MT Pro Medium" panose="02040604050005020304" pitchFamily="18" charset="0"/>
              </a:rPr>
              <a:t> </a:t>
            </a:r>
          </a:p>
          <a:p>
            <a:pPr marL="0" indent="0">
              <a:lnSpc>
                <a:spcPct val="120000"/>
              </a:lnSpc>
              <a:spcAft>
                <a:spcPts val="1000"/>
              </a:spcAft>
              <a:buNone/>
            </a:pPr>
            <a:r>
              <a:rPr lang="en-US" dirty="0">
                <a:latin typeface="Amasis MT Pro Medium" panose="02040604050005020304" pitchFamily="18" charset="0"/>
              </a:rPr>
              <a:t>Flipping the College Classroom: An Evidence-Based Guide by Patricia V. </a:t>
            </a:r>
            <a:r>
              <a:rPr lang="en-US" dirty="0" err="1">
                <a:latin typeface="Amasis MT Pro Medium" panose="02040604050005020304" pitchFamily="18" charset="0"/>
              </a:rPr>
              <a:t>Roehling</a:t>
            </a:r>
            <a:endParaRPr lang="en-US" dirty="0">
              <a:latin typeface="Amasis MT Pro Medium" panose="02040604050005020304" pitchFamily="18" charset="0"/>
            </a:endParaRPr>
          </a:p>
          <a:p>
            <a:pPr>
              <a:lnSpc>
                <a:spcPct val="120000"/>
              </a:lnSpc>
              <a:spcAft>
                <a:spcPts val="1000"/>
              </a:spcAft>
            </a:pPr>
            <a:r>
              <a:rPr lang="en-US" dirty="0">
                <a:latin typeface="Amasis MT Pro Medium" panose="02040604050005020304" pitchFamily="18" charset="0"/>
                <a:hlinkClick r:id="rId3"/>
              </a:rPr>
              <a:t>https://www.amazon.com/Flipping-College-Classroom-Evidence-Based-Guide-dp-331988770X/dp/331988770X</a:t>
            </a:r>
            <a:r>
              <a:rPr lang="en-US" dirty="0">
                <a:latin typeface="Amasis MT Pro Medium" panose="02040604050005020304" pitchFamily="18" charset="0"/>
              </a:rPr>
              <a:t> </a:t>
            </a:r>
          </a:p>
          <a:p>
            <a:pPr marL="0" indent="0">
              <a:lnSpc>
                <a:spcPct val="120000"/>
              </a:lnSpc>
              <a:spcAft>
                <a:spcPts val="1000"/>
              </a:spcAft>
              <a:buNone/>
            </a:pPr>
            <a:r>
              <a:rPr lang="en-US" dirty="0">
                <a:latin typeface="Amasis MT Pro Medium" panose="02040604050005020304" pitchFamily="18" charset="0"/>
              </a:rPr>
              <a:t>Best Practices for Flipping the College Classroom (Best Practices in Online Teaching and Learning) by Julee B. Waldrop and Melody A. Bowdon</a:t>
            </a:r>
          </a:p>
          <a:p>
            <a:pPr>
              <a:lnSpc>
                <a:spcPct val="120000"/>
              </a:lnSpc>
              <a:spcAft>
                <a:spcPts val="1000"/>
              </a:spcAft>
            </a:pPr>
            <a:r>
              <a:rPr lang="en-US" dirty="0">
                <a:latin typeface="Amasis MT Pro Medium" panose="02040604050005020304" pitchFamily="18" charset="0"/>
                <a:hlinkClick r:id="rId4"/>
              </a:rPr>
              <a:t>https://www.amazon.com/Practices-Flipping-Classroom-Teaching-Learning/dp/1138021733</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endParaRPr lang="en-US" dirty="0"/>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37</a:t>
            </a:fld>
            <a:endParaRPr lang="en-US"/>
          </a:p>
        </p:txBody>
      </p:sp>
    </p:spTree>
    <p:extLst>
      <p:ext uri="{BB962C8B-B14F-4D97-AF65-F5344CB8AC3E}">
        <p14:creationId xmlns:p14="http://schemas.microsoft.com/office/powerpoint/2010/main" val="246497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12.</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Class Engagement &amp; Interaction:</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Brian Quarles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https://youtu.be/YdOIk4MFed0</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38</a:t>
            </a:fld>
            <a:endParaRPr lang="en-US" dirty="0"/>
          </a:p>
        </p:txBody>
      </p:sp>
    </p:spTree>
    <p:extLst>
      <p:ext uri="{BB962C8B-B14F-4D97-AF65-F5344CB8AC3E}">
        <p14:creationId xmlns:p14="http://schemas.microsoft.com/office/powerpoint/2010/main" val="164638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1402029"/>
          </a:xfrm>
        </p:spPr>
        <p:txBody>
          <a:bodyPr>
            <a:normAutofit/>
          </a:bodyPr>
          <a:lstStyle/>
          <a:p>
            <a:r>
              <a:rPr lang="en-US" dirty="0">
                <a:solidFill>
                  <a:srgbClr val="800000"/>
                </a:solidFill>
                <a:latin typeface="Aharoni" panose="02010803020104030203" pitchFamily="2" charset="-79"/>
                <a:cs typeface="Aharoni" panose="02010803020104030203" pitchFamily="2" charset="-79"/>
              </a:rPr>
              <a:t>Class Engagement &amp; Interaction: </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Brian Quarles (part 1)</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2994657"/>
            <a:ext cx="10515600" cy="2538600"/>
          </a:xfrm>
        </p:spPr>
        <p:txBody>
          <a:bodyPr numCol="2" anchor="ctr">
            <a:noAutofit/>
          </a:bodyPr>
          <a:lstStyle/>
          <a:p>
            <a:pPr marL="0" indent="0">
              <a:lnSpc>
                <a:spcPct val="120000"/>
              </a:lnSpc>
              <a:spcBef>
                <a:spcPts val="500"/>
              </a:spcBef>
              <a:spcAft>
                <a:spcPts val="500"/>
              </a:spcAft>
              <a:buNone/>
            </a:pPr>
            <a:r>
              <a:rPr lang="en-US" sz="1600" b="1" u="sng" dirty="0">
                <a:latin typeface="Amasis MT Pro Medium" panose="02040604050005020304" pitchFamily="18" charset="0"/>
              </a:rPr>
              <a:t>Online Apps</a:t>
            </a:r>
          </a:p>
          <a:p>
            <a:pPr>
              <a:lnSpc>
                <a:spcPct val="120000"/>
              </a:lnSpc>
              <a:spcBef>
                <a:spcPts val="500"/>
              </a:spcBef>
              <a:spcAft>
                <a:spcPts val="500"/>
              </a:spcAft>
            </a:pPr>
            <a:r>
              <a:rPr lang="en-US" sz="1600" dirty="0">
                <a:latin typeface="Amasis MT Pro Medium" panose="02040604050005020304" pitchFamily="18" charset="0"/>
              </a:rPr>
              <a:t>Poll Everywhere app - </a:t>
            </a:r>
            <a:r>
              <a:rPr lang="en-US" sz="1600" dirty="0">
                <a:latin typeface="Amasis MT Pro Medium" panose="02040604050005020304" pitchFamily="18" charset="0"/>
                <a:hlinkClick r:id="rId2"/>
              </a:rPr>
              <a:t>https://www.polleverywhere.com</a:t>
            </a:r>
            <a:r>
              <a:rPr lang="en-US" sz="1600" dirty="0">
                <a:latin typeface="Amasis MT Pro Medium" panose="02040604050005020304" pitchFamily="18" charset="0"/>
              </a:rPr>
              <a:t> </a:t>
            </a:r>
          </a:p>
          <a:p>
            <a:pPr>
              <a:lnSpc>
                <a:spcPct val="120000"/>
              </a:lnSpc>
              <a:spcBef>
                <a:spcPts val="500"/>
              </a:spcBef>
              <a:spcAft>
                <a:spcPts val="500"/>
              </a:spcAft>
            </a:pPr>
            <a:r>
              <a:rPr lang="en-US" sz="1600" dirty="0">
                <a:latin typeface="Amasis MT Pro Medium" panose="02040604050005020304" pitchFamily="18" charset="0"/>
              </a:rPr>
              <a:t>Socrative - </a:t>
            </a:r>
            <a:r>
              <a:rPr lang="en-US" sz="1600" dirty="0">
                <a:latin typeface="Amasis MT Pro Medium" panose="02040604050005020304" pitchFamily="18" charset="0"/>
                <a:hlinkClick r:id="rId3"/>
              </a:rPr>
              <a:t>https://www.socrative.com</a:t>
            </a:r>
            <a:r>
              <a:rPr lang="en-US" sz="1600" dirty="0">
                <a:latin typeface="Amasis MT Pro Medium" panose="02040604050005020304" pitchFamily="18" charset="0"/>
              </a:rPr>
              <a:t> </a:t>
            </a:r>
          </a:p>
          <a:p>
            <a:pPr>
              <a:lnSpc>
                <a:spcPct val="120000"/>
              </a:lnSpc>
              <a:spcBef>
                <a:spcPts val="500"/>
              </a:spcBef>
              <a:spcAft>
                <a:spcPts val="500"/>
              </a:spcAft>
            </a:pPr>
            <a:r>
              <a:rPr lang="en-US" sz="1600" dirty="0">
                <a:latin typeface="Amasis MT Pro Medium" panose="02040604050005020304" pitchFamily="18" charset="0"/>
              </a:rPr>
              <a:t>Kahoot! - </a:t>
            </a:r>
            <a:r>
              <a:rPr lang="en-US" sz="1600" dirty="0">
                <a:latin typeface="Amasis MT Pro Medium" panose="02040604050005020304" pitchFamily="18" charset="0"/>
                <a:hlinkClick r:id="rId4"/>
              </a:rPr>
              <a:t>https://kahoot.it</a:t>
            </a:r>
            <a:r>
              <a:rPr lang="en-US" sz="1600" dirty="0">
                <a:latin typeface="Amasis MT Pro Medium" panose="02040604050005020304" pitchFamily="18" charset="0"/>
              </a:rPr>
              <a:t> </a:t>
            </a:r>
          </a:p>
          <a:p>
            <a:pPr>
              <a:lnSpc>
                <a:spcPct val="120000"/>
              </a:lnSpc>
              <a:spcBef>
                <a:spcPts val="500"/>
              </a:spcBef>
              <a:spcAft>
                <a:spcPts val="500"/>
              </a:spcAft>
            </a:pPr>
            <a:r>
              <a:rPr lang="en-US" sz="1600" dirty="0">
                <a:latin typeface="Amasis MT Pro Medium" panose="02040604050005020304" pitchFamily="18" charset="0"/>
              </a:rPr>
              <a:t>Padlet - </a:t>
            </a:r>
            <a:r>
              <a:rPr lang="en-US" sz="1600" dirty="0">
                <a:latin typeface="Amasis MT Pro Medium" panose="02040604050005020304" pitchFamily="18" charset="0"/>
                <a:hlinkClick r:id="rId5"/>
              </a:rPr>
              <a:t>https://padlet.com</a:t>
            </a:r>
            <a:r>
              <a:rPr lang="en-US" sz="1600" dirty="0">
                <a:latin typeface="Amasis MT Pro Medium" panose="02040604050005020304" pitchFamily="18" charset="0"/>
              </a:rPr>
              <a:t> </a:t>
            </a:r>
          </a:p>
          <a:p>
            <a:pPr marL="0" indent="0">
              <a:lnSpc>
                <a:spcPct val="120000"/>
              </a:lnSpc>
              <a:spcBef>
                <a:spcPts val="500"/>
              </a:spcBef>
              <a:spcAft>
                <a:spcPts val="500"/>
              </a:spcAft>
              <a:buNone/>
            </a:pPr>
            <a:r>
              <a:rPr lang="en-US" sz="1600" b="1" u="sng" dirty="0">
                <a:latin typeface="Amasis MT Pro Medium" panose="02040604050005020304" pitchFamily="18" charset="0"/>
              </a:rPr>
              <a:t>Non-Web Approaches</a:t>
            </a:r>
          </a:p>
          <a:p>
            <a:pPr>
              <a:lnSpc>
                <a:spcPct val="120000"/>
              </a:lnSpc>
              <a:spcBef>
                <a:spcPts val="500"/>
              </a:spcBef>
              <a:spcAft>
                <a:spcPts val="500"/>
              </a:spcAft>
            </a:pPr>
            <a:r>
              <a:rPr lang="en-US" sz="1600" dirty="0">
                <a:latin typeface="Amasis MT Pro Medium" panose="02040604050005020304" pitchFamily="18" charset="0"/>
              </a:rPr>
              <a:t>Socratic</a:t>
            </a:r>
          </a:p>
          <a:p>
            <a:pPr>
              <a:lnSpc>
                <a:spcPct val="120000"/>
              </a:lnSpc>
              <a:spcBef>
                <a:spcPts val="500"/>
              </a:spcBef>
              <a:spcAft>
                <a:spcPts val="500"/>
              </a:spcAft>
            </a:pPr>
            <a:r>
              <a:rPr lang="en-US" sz="1600" dirty="0">
                <a:latin typeface="Amasis MT Pro Medium" panose="02040604050005020304" pitchFamily="18" charset="0"/>
              </a:rPr>
              <a:t>Think - Pair - Share</a:t>
            </a:r>
          </a:p>
          <a:p>
            <a:pPr>
              <a:lnSpc>
                <a:spcPct val="120000"/>
              </a:lnSpc>
              <a:spcBef>
                <a:spcPts val="500"/>
              </a:spcBef>
              <a:spcAft>
                <a:spcPts val="500"/>
              </a:spcAft>
            </a:pPr>
            <a:r>
              <a:rPr lang="en-US" sz="1600" dirty="0">
                <a:latin typeface="Amasis MT Pro Medium" panose="02040604050005020304" pitchFamily="18" charset="0"/>
              </a:rPr>
              <a:t>Critical thinking exercises / discussions</a:t>
            </a:r>
          </a:p>
          <a:p>
            <a:pPr>
              <a:lnSpc>
                <a:spcPct val="120000"/>
              </a:lnSpc>
              <a:spcBef>
                <a:spcPts val="500"/>
              </a:spcBef>
              <a:spcAft>
                <a:spcPts val="500"/>
              </a:spcAft>
            </a:pPr>
            <a:r>
              <a:rPr lang="en-US" sz="1600" dirty="0">
                <a:latin typeface="Amasis MT Pro Medium" panose="02040604050005020304" pitchFamily="18" charset="0"/>
              </a:rPr>
              <a:t>Scaffolding</a:t>
            </a:r>
          </a:p>
          <a:p>
            <a:pPr>
              <a:lnSpc>
                <a:spcPct val="120000"/>
              </a:lnSpc>
              <a:spcBef>
                <a:spcPts val="500"/>
              </a:spcBef>
              <a:spcAft>
                <a:spcPts val="500"/>
              </a:spcAft>
            </a:pPr>
            <a:r>
              <a:rPr lang="en-US" sz="1600" dirty="0">
                <a:latin typeface="Amasis MT Pro Medium" panose="02040604050005020304" pitchFamily="18" charset="0"/>
              </a:rPr>
              <a:t>Humor</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39</a:t>
            </a:fld>
            <a:endParaRPr lang="en-US"/>
          </a:p>
        </p:txBody>
      </p:sp>
      <p:sp>
        <p:nvSpPr>
          <p:cNvPr id="9" name="TextBox 8">
            <a:extLst>
              <a:ext uri="{FF2B5EF4-FFF2-40B4-BE49-F238E27FC236}">
                <a16:creationId xmlns:a16="http://schemas.microsoft.com/office/drawing/2014/main" id="{21E8252B-6529-802F-3983-59637AA17FA1}"/>
              </a:ext>
            </a:extLst>
          </p:cNvPr>
          <p:cNvSpPr txBox="1"/>
          <p:nvPr/>
        </p:nvSpPr>
        <p:spPr>
          <a:xfrm>
            <a:off x="838199" y="2357746"/>
            <a:ext cx="10841751" cy="369332"/>
          </a:xfrm>
          <a:prstGeom prst="rect">
            <a:avLst/>
          </a:prstGeom>
          <a:noFill/>
        </p:spPr>
        <p:txBody>
          <a:bodyPr wrap="none" rtlCol="0">
            <a:spAutoFit/>
          </a:bodyPr>
          <a:lstStyle/>
          <a:p>
            <a:r>
              <a:rPr lang="en-US" sz="1800" b="1" i="1" dirty="0">
                <a:latin typeface="Amasis MT Pro Medium" panose="02040604050005020304" pitchFamily="18" charset="0"/>
              </a:rPr>
              <a:t>Tools for Engagement, Interactivity, &amp; Collaboration as recommended by Brian Quarles in his presentation.</a:t>
            </a:r>
          </a:p>
        </p:txBody>
      </p:sp>
    </p:spTree>
    <p:extLst>
      <p:ext uri="{BB962C8B-B14F-4D97-AF65-F5344CB8AC3E}">
        <p14:creationId xmlns:p14="http://schemas.microsoft.com/office/powerpoint/2010/main" val="46672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BD1120-4105-49F4-89DB-DD6D6FFB09BC}"/>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85A14C-8DA5-43F9-8662-C9748E3F102F}"/>
              </a:ext>
            </a:extLst>
          </p:cNvPr>
          <p:cNvSpPr/>
          <p:nvPr/>
        </p:nvSpPr>
        <p:spPr>
          <a:xfrm>
            <a:off x="0" y="28573"/>
            <a:ext cx="1208971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71E9C2-28E9-4189-A21B-9007FBCD572F}"/>
              </a:ext>
            </a:extLst>
          </p:cNvPr>
          <p:cNvSpPr>
            <a:spLocks noGrp="1"/>
          </p:cNvSpPr>
          <p:nvPr>
            <p:ph type="title"/>
          </p:nvPr>
        </p:nvSpPr>
        <p:spPr/>
        <p:txBody>
          <a:bodyPr>
            <a:normAutofit/>
          </a:bodyPr>
          <a:lstStyle/>
          <a:p>
            <a:r>
              <a:rPr lang="en-US" sz="6000" dirty="0">
                <a:solidFill>
                  <a:srgbClr val="8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2021-22</a:t>
            </a:r>
            <a:r>
              <a:rPr lang="en-US" sz="4000" dirty="0">
                <a:solidFill>
                  <a:srgbClr val="8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AY Workshop Dates</a:t>
            </a:r>
          </a:p>
        </p:txBody>
      </p:sp>
      <p:sp>
        <p:nvSpPr>
          <p:cNvPr id="3" name="Content Placeholder 2">
            <a:extLst>
              <a:ext uri="{FF2B5EF4-FFF2-40B4-BE49-F238E27FC236}">
                <a16:creationId xmlns:a16="http://schemas.microsoft.com/office/drawing/2014/main" id="{668FE17B-E684-45E8-9BBF-A880F076592B}"/>
              </a:ext>
            </a:extLst>
          </p:cNvPr>
          <p:cNvSpPr>
            <a:spLocks noGrp="1"/>
          </p:cNvSpPr>
          <p:nvPr>
            <p:ph idx="1"/>
          </p:nvPr>
        </p:nvSpPr>
        <p:spPr>
          <a:xfrm>
            <a:off x="838199" y="1399216"/>
            <a:ext cx="10699679" cy="4777747"/>
          </a:xfrm>
        </p:spPr>
        <p:txBody>
          <a:bodyPr numCol="2" anchor="ctr">
            <a:normAutofit fontScale="92500"/>
          </a:bodyPr>
          <a:lstStyle/>
          <a:p>
            <a:pPr marL="1254125" indent="-1254125">
              <a:lnSpc>
                <a:spcPct val="200000"/>
              </a:lnSpc>
              <a:spcBef>
                <a:spcPts val="0"/>
              </a:spcBef>
              <a:buNone/>
            </a:pPr>
            <a:r>
              <a:rPr lang="en-US" b="1" u="sng" dirty="0">
                <a:latin typeface="Amasis MT Pro Medium" panose="02040604050005020304" pitchFamily="18" charset="0"/>
              </a:rPr>
              <a:t>Fall 2021</a:t>
            </a:r>
          </a:p>
          <a:p>
            <a:pPr>
              <a:lnSpc>
                <a:spcPct val="200000"/>
              </a:lnSpc>
              <a:spcBef>
                <a:spcPts val="0"/>
              </a:spcBef>
            </a:pPr>
            <a:r>
              <a:rPr lang="en-US" dirty="0">
                <a:latin typeface="Amasis MT Pro Medium" panose="02040604050005020304" pitchFamily="18" charset="0"/>
              </a:rPr>
              <a:t>September 10, 2021</a:t>
            </a:r>
          </a:p>
          <a:p>
            <a:pPr>
              <a:lnSpc>
                <a:spcPct val="200000"/>
              </a:lnSpc>
              <a:spcBef>
                <a:spcPts val="0"/>
              </a:spcBef>
            </a:pPr>
            <a:r>
              <a:rPr lang="en-US" dirty="0">
                <a:latin typeface="Amasis MT Pro Medium" panose="02040604050005020304" pitchFamily="18" charset="0"/>
              </a:rPr>
              <a:t>October 8, 2021</a:t>
            </a:r>
          </a:p>
          <a:p>
            <a:pPr>
              <a:lnSpc>
                <a:spcPct val="200000"/>
              </a:lnSpc>
              <a:spcBef>
                <a:spcPts val="0"/>
              </a:spcBef>
            </a:pPr>
            <a:r>
              <a:rPr lang="en-US" dirty="0">
                <a:latin typeface="Amasis MT Pro Medium" panose="02040604050005020304" pitchFamily="18" charset="0"/>
              </a:rPr>
              <a:t>October 27, 2021</a:t>
            </a:r>
          </a:p>
          <a:p>
            <a:pPr>
              <a:lnSpc>
                <a:spcPct val="200000"/>
              </a:lnSpc>
              <a:spcBef>
                <a:spcPts val="0"/>
              </a:spcBef>
            </a:pPr>
            <a:r>
              <a:rPr lang="en-US" dirty="0">
                <a:latin typeface="Amasis MT Pro Medium" panose="02040604050005020304" pitchFamily="18" charset="0"/>
              </a:rPr>
              <a:t>November 5, 2021</a:t>
            </a:r>
          </a:p>
          <a:p>
            <a:pPr>
              <a:lnSpc>
                <a:spcPct val="200000"/>
              </a:lnSpc>
              <a:spcBef>
                <a:spcPts val="0"/>
              </a:spcBef>
            </a:pPr>
            <a:r>
              <a:rPr lang="en-US" dirty="0">
                <a:latin typeface="Amasis MT Pro Medium" panose="02040604050005020304" pitchFamily="18" charset="0"/>
              </a:rPr>
              <a:t>November 19, 2021</a:t>
            </a:r>
          </a:p>
          <a:p>
            <a:pPr marL="0" indent="0">
              <a:lnSpc>
                <a:spcPct val="200000"/>
              </a:lnSpc>
              <a:spcBef>
                <a:spcPts val="0"/>
              </a:spcBef>
              <a:buNone/>
            </a:pPr>
            <a:r>
              <a:rPr lang="en-US" b="1" u="sng" dirty="0">
                <a:latin typeface="Amasis MT Pro Medium" panose="02040604050005020304" pitchFamily="18" charset="0"/>
              </a:rPr>
              <a:t>Spring 2022</a:t>
            </a:r>
          </a:p>
          <a:p>
            <a:pPr>
              <a:lnSpc>
                <a:spcPct val="200000"/>
              </a:lnSpc>
              <a:spcBef>
                <a:spcPts val="0"/>
              </a:spcBef>
            </a:pPr>
            <a:r>
              <a:rPr lang="en-US" dirty="0">
                <a:latin typeface="Amasis MT Pro Medium" panose="02040604050005020304" pitchFamily="18" charset="0"/>
              </a:rPr>
              <a:t>February 25, 2022</a:t>
            </a:r>
          </a:p>
          <a:p>
            <a:pPr>
              <a:lnSpc>
                <a:spcPct val="200000"/>
              </a:lnSpc>
              <a:spcBef>
                <a:spcPts val="0"/>
              </a:spcBef>
            </a:pPr>
            <a:r>
              <a:rPr lang="en-US" dirty="0">
                <a:latin typeface="Amasis MT Pro Medium" panose="02040604050005020304" pitchFamily="18" charset="0"/>
              </a:rPr>
              <a:t>March 11, 2021</a:t>
            </a:r>
          </a:p>
          <a:p>
            <a:pPr>
              <a:lnSpc>
                <a:spcPct val="200000"/>
              </a:lnSpc>
              <a:spcBef>
                <a:spcPts val="0"/>
              </a:spcBef>
            </a:pPr>
            <a:r>
              <a:rPr lang="en-US" dirty="0">
                <a:latin typeface="Amasis MT Pro Medium" panose="02040604050005020304" pitchFamily="18" charset="0"/>
              </a:rPr>
              <a:t>April 29, 2022</a:t>
            </a:r>
          </a:p>
          <a:p>
            <a:pPr>
              <a:lnSpc>
                <a:spcPct val="200000"/>
              </a:lnSpc>
              <a:spcBef>
                <a:spcPts val="0"/>
              </a:spcBef>
            </a:pPr>
            <a:r>
              <a:rPr lang="en-US" dirty="0">
                <a:latin typeface="Amasis MT Pro Medium" panose="02040604050005020304" pitchFamily="18" charset="0"/>
              </a:rPr>
              <a:t>May 13, 2022</a:t>
            </a:r>
          </a:p>
          <a:p>
            <a:pPr>
              <a:lnSpc>
                <a:spcPct val="200000"/>
              </a:lnSpc>
              <a:spcBef>
                <a:spcPts val="0"/>
              </a:spcBef>
            </a:pPr>
            <a:r>
              <a:rPr lang="en-US" dirty="0">
                <a:latin typeface="Amasis MT Pro Medium" panose="02040604050005020304" pitchFamily="18" charset="0"/>
              </a:rPr>
              <a:t>May 20, 2022</a:t>
            </a:r>
          </a:p>
        </p:txBody>
      </p:sp>
      <p:sp>
        <p:nvSpPr>
          <p:cNvPr id="8" name="Date Placeholder 7">
            <a:extLst>
              <a:ext uri="{FF2B5EF4-FFF2-40B4-BE49-F238E27FC236}">
                <a16:creationId xmlns:a16="http://schemas.microsoft.com/office/drawing/2014/main" id="{3F325196-021F-4830-9C1D-DFC434012C84}"/>
              </a:ext>
            </a:extLst>
          </p:cNvPr>
          <p:cNvSpPr>
            <a:spLocks noGrp="1"/>
          </p:cNvSpPr>
          <p:nvPr>
            <p:ph type="dt" sz="half" idx="10"/>
          </p:nvPr>
        </p:nvSpPr>
        <p:spPr/>
        <p:txBody>
          <a:bodyPr/>
          <a:lstStyle/>
          <a:p>
            <a:r>
              <a:rPr lang="en-US"/>
              <a:t>Faculty PD Guide 2021-22 AY</a:t>
            </a:r>
          </a:p>
        </p:txBody>
      </p:sp>
      <p:sp>
        <p:nvSpPr>
          <p:cNvPr id="9" name="Slide Number Placeholder 8">
            <a:extLst>
              <a:ext uri="{FF2B5EF4-FFF2-40B4-BE49-F238E27FC236}">
                <a16:creationId xmlns:a16="http://schemas.microsoft.com/office/drawing/2014/main" id="{3E5ACB58-0241-4E39-8201-3EC1C93A5494}"/>
              </a:ext>
            </a:extLst>
          </p:cNvPr>
          <p:cNvSpPr>
            <a:spLocks noGrp="1"/>
          </p:cNvSpPr>
          <p:nvPr>
            <p:ph type="sldNum" sz="quarter" idx="12"/>
          </p:nvPr>
        </p:nvSpPr>
        <p:spPr/>
        <p:txBody>
          <a:bodyPr/>
          <a:lstStyle/>
          <a:p>
            <a:fld id="{EDB2F8A8-82D5-463A-A886-540A648AB6CE}" type="slidenum">
              <a:rPr lang="en-US" smtClean="0"/>
              <a:t>4</a:t>
            </a:fld>
            <a:endParaRPr lang="en-US"/>
          </a:p>
        </p:txBody>
      </p:sp>
      <p:pic>
        <p:nvPicPr>
          <p:cNvPr id="10" name="Picture 9" descr="A picture containing text, outdoor, sign&#10;&#10;Description automatically generated">
            <a:extLst>
              <a:ext uri="{FF2B5EF4-FFF2-40B4-BE49-F238E27FC236}">
                <a16:creationId xmlns:a16="http://schemas.microsoft.com/office/drawing/2014/main" id="{2066285F-640F-4BD6-8AE9-50773A8E8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A picture containing text, indoor, black&#10;&#10;Description automatically generated">
            <a:extLst>
              <a:ext uri="{FF2B5EF4-FFF2-40B4-BE49-F238E27FC236}">
                <a16:creationId xmlns:a16="http://schemas.microsoft.com/office/drawing/2014/main" id="{0E0C1783-CB04-B087-E275-E034856C4AD5}"/>
              </a:ext>
            </a:extLst>
          </p:cNvPr>
          <p:cNvPicPr>
            <a:picLocks noChangeAspect="1"/>
          </p:cNvPicPr>
          <p:nvPr/>
        </p:nvPicPr>
        <p:blipFill>
          <a:blip r:embed="rId4">
            <a:duotone>
              <a:prstClr val="black"/>
              <a:srgbClr val="800000">
                <a:tint val="45000"/>
                <a:satMod val="400000"/>
              </a:srgbClr>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494182">
            <a:off x="9115937" y="3852331"/>
            <a:ext cx="2153579" cy="2153579"/>
          </a:xfrm>
          <a:prstGeom prst="rect">
            <a:avLst/>
          </a:prstGeom>
        </p:spPr>
      </p:pic>
    </p:spTree>
    <p:extLst>
      <p:ext uri="{BB962C8B-B14F-4D97-AF65-F5344CB8AC3E}">
        <p14:creationId xmlns:p14="http://schemas.microsoft.com/office/powerpoint/2010/main" val="325564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1402029"/>
          </a:xfrm>
        </p:spPr>
        <p:txBody>
          <a:bodyPr>
            <a:normAutofit/>
          </a:bodyPr>
          <a:lstStyle/>
          <a:p>
            <a:r>
              <a:rPr lang="en-US" dirty="0">
                <a:solidFill>
                  <a:srgbClr val="800000"/>
                </a:solidFill>
                <a:latin typeface="Aharoni" panose="02010803020104030203" pitchFamily="2" charset="-79"/>
                <a:cs typeface="Aharoni" panose="02010803020104030203" pitchFamily="2" charset="-79"/>
              </a:rPr>
              <a:t>Class Engagement &amp; Interaction: </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Brian Quarles (part 2)</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1690685"/>
            <a:ext cx="10515600" cy="4659627"/>
          </a:xfrm>
        </p:spPr>
        <p:txBody>
          <a:bodyPr anchor="ctr">
            <a:noAutofit/>
          </a:bodyPr>
          <a:lstStyle/>
          <a:p>
            <a:pPr marL="0" indent="0">
              <a:lnSpc>
                <a:spcPct val="120000"/>
              </a:lnSpc>
              <a:spcBef>
                <a:spcPts val="500"/>
              </a:spcBef>
              <a:spcAft>
                <a:spcPts val="500"/>
              </a:spcAft>
              <a:buNone/>
            </a:pPr>
            <a:r>
              <a:rPr lang="en-US" sz="1800" b="1" u="sng" dirty="0">
                <a:latin typeface="Amasis MT Pro Medium" panose="02040604050005020304" pitchFamily="18" charset="0"/>
              </a:rPr>
              <a:t>Class Engagement &amp; Interaction (Books Recommended)</a:t>
            </a:r>
          </a:p>
          <a:p>
            <a:pPr marL="0" indent="0">
              <a:lnSpc>
                <a:spcPct val="120000"/>
              </a:lnSpc>
              <a:spcBef>
                <a:spcPts val="500"/>
              </a:spcBef>
              <a:spcAft>
                <a:spcPts val="500"/>
              </a:spcAft>
              <a:buNone/>
            </a:pPr>
            <a:r>
              <a:rPr lang="en-US" sz="1800" i="1" dirty="0">
                <a:latin typeface="Amasis MT Pro Medium" panose="02040604050005020304" pitchFamily="18" charset="0"/>
              </a:rPr>
              <a:t>As a follow-up to Brian Quarles' presentation, you may enjoy reading one of these books.</a:t>
            </a:r>
          </a:p>
          <a:p>
            <a:pPr marL="0" indent="0">
              <a:lnSpc>
                <a:spcPct val="120000"/>
              </a:lnSpc>
              <a:spcBef>
                <a:spcPts val="500"/>
              </a:spcBef>
              <a:spcAft>
                <a:spcPts val="500"/>
              </a:spcAft>
              <a:buNone/>
            </a:pPr>
            <a:r>
              <a:rPr lang="en-US" sz="1800" dirty="0">
                <a:latin typeface="Amasis MT Pro Medium" panose="02040604050005020304" pitchFamily="18" charset="0"/>
              </a:rPr>
              <a:t>Five Paths of Student Engagement: Blazing the Trail to Learning and Success (Your Guide to Promoting Active Engagement in the Classroom and Improving Student Learning) by Dennis Shirley and Andy Hargreaves</a:t>
            </a:r>
          </a:p>
          <a:p>
            <a:pPr>
              <a:lnSpc>
                <a:spcPct val="120000"/>
              </a:lnSpc>
              <a:spcBef>
                <a:spcPts val="500"/>
              </a:spcBef>
              <a:spcAft>
                <a:spcPts val="500"/>
              </a:spcAft>
            </a:pPr>
            <a:r>
              <a:rPr lang="en-US" sz="1800" dirty="0">
                <a:latin typeface="Amasis MT Pro Medium" panose="02040604050005020304" pitchFamily="18" charset="0"/>
                <a:hlinkClick r:id="rId2"/>
              </a:rPr>
              <a:t>https://www.amazon.com/gp/product/1942496680</a:t>
            </a:r>
            <a:r>
              <a:rPr lang="en-US" sz="1800" dirty="0">
                <a:latin typeface="Amasis MT Pro Medium" panose="02040604050005020304" pitchFamily="18" charset="0"/>
              </a:rPr>
              <a:t> </a:t>
            </a:r>
          </a:p>
          <a:p>
            <a:pPr marL="0" indent="0">
              <a:lnSpc>
                <a:spcPct val="120000"/>
              </a:lnSpc>
              <a:spcBef>
                <a:spcPts val="500"/>
              </a:spcBef>
              <a:spcAft>
                <a:spcPts val="500"/>
              </a:spcAft>
              <a:buNone/>
            </a:pPr>
            <a:r>
              <a:rPr lang="en-US" sz="1800" dirty="0">
                <a:latin typeface="Amasis MT Pro Medium" panose="02040604050005020304" pitchFamily="18" charset="0"/>
              </a:rPr>
              <a:t>Peer Feedback in the Classroom: Empowering Students to Be the Experts by Starr </a:t>
            </a:r>
            <a:r>
              <a:rPr lang="en-US" sz="1800" dirty="0" err="1">
                <a:latin typeface="Amasis MT Pro Medium" panose="02040604050005020304" pitchFamily="18" charset="0"/>
              </a:rPr>
              <a:t>Sackstein</a:t>
            </a:r>
            <a:endParaRPr lang="en-US" sz="1800" dirty="0">
              <a:latin typeface="Amasis MT Pro Medium" panose="02040604050005020304" pitchFamily="18" charset="0"/>
            </a:endParaRPr>
          </a:p>
          <a:p>
            <a:pPr>
              <a:lnSpc>
                <a:spcPct val="120000"/>
              </a:lnSpc>
              <a:spcBef>
                <a:spcPts val="500"/>
              </a:spcBef>
              <a:spcAft>
                <a:spcPts val="500"/>
              </a:spcAft>
            </a:pPr>
            <a:r>
              <a:rPr lang="en-US" sz="1800" dirty="0">
                <a:latin typeface="Amasis MT Pro Medium" panose="02040604050005020304" pitchFamily="18" charset="0"/>
                <a:hlinkClick r:id="rId3"/>
              </a:rPr>
              <a:t>https://www.amazon.com/Peer-Feedback-Classroom-Empowering-Students/dp/1416623663</a:t>
            </a:r>
            <a:r>
              <a:rPr lang="en-US" sz="1800" dirty="0">
                <a:latin typeface="Amasis MT Pro Medium" panose="02040604050005020304" pitchFamily="18" charset="0"/>
              </a:rPr>
              <a:t> </a:t>
            </a:r>
          </a:p>
          <a:p>
            <a:pPr marL="0" indent="0">
              <a:lnSpc>
                <a:spcPct val="120000"/>
              </a:lnSpc>
              <a:spcBef>
                <a:spcPts val="500"/>
              </a:spcBef>
              <a:spcAft>
                <a:spcPts val="500"/>
              </a:spcAft>
              <a:buNone/>
            </a:pPr>
            <a:r>
              <a:rPr lang="en-US" sz="1800" dirty="0">
                <a:latin typeface="Amasis MT Pro Medium" panose="02040604050005020304" pitchFamily="18" charset="0"/>
              </a:rPr>
              <a:t>Teaching College: The Ultimate Guide to Lecturing, Presenting, and Engaging Students by Dr. Norman </a:t>
            </a:r>
            <a:r>
              <a:rPr lang="en-US" sz="1800" dirty="0" err="1">
                <a:latin typeface="Amasis MT Pro Medium" panose="02040604050005020304" pitchFamily="18" charset="0"/>
              </a:rPr>
              <a:t>Eng</a:t>
            </a:r>
            <a:endParaRPr lang="en-US" sz="1800" dirty="0">
              <a:latin typeface="Amasis MT Pro Medium" panose="02040604050005020304" pitchFamily="18" charset="0"/>
            </a:endParaRPr>
          </a:p>
          <a:p>
            <a:pPr>
              <a:lnSpc>
                <a:spcPct val="120000"/>
              </a:lnSpc>
              <a:spcBef>
                <a:spcPts val="500"/>
              </a:spcBef>
              <a:spcAft>
                <a:spcPts val="500"/>
              </a:spcAft>
            </a:pPr>
            <a:r>
              <a:rPr lang="en-US" sz="1800" dirty="0">
                <a:latin typeface="Amasis MT Pro Medium" panose="02040604050005020304" pitchFamily="18" charset="0"/>
                <a:hlinkClick r:id="rId4"/>
              </a:rPr>
              <a:t>https://www.amazon.com/dp/0998587516</a:t>
            </a:r>
            <a:r>
              <a:rPr lang="en-US" sz="1800"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40</a:t>
            </a:fld>
            <a:endParaRPr lang="en-US"/>
          </a:p>
        </p:txBody>
      </p:sp>
    </p:spTree>
    <p:extLst>
      <p:ext uri="{BB962C8B-B14F-4D97-AF65-F5344CB8AC3E}">
        <p14:creationId xmlns:p14="http://schemas.microsoft.com/office/powerpoint/2010/main" val="3394686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1402029"/>
          </a:xfrm>
        </p:spPr>
        <p:txBody>
          <a:bodyPr>
            <a:normAutofit/>
          </a:bodyPr>
          <a:lstStyle/>
          <a:p>
            <a:r>
              <a:rPr lang="en-US" dirty="0">
                <a:solidFill>
                  <a:srgbClr val="800000"/>
                </a:solidFill>
                <a:latin typeface="Aharoni" panose="02010803020104030203" pitchFamily="2" charset="-79"/>
                <a:cs typeface="Aharoni" panose="02010803020104030203" pitchFamily="2" charset="-79"/>
              </a:rPr>
              <a:t>Class Engagement &amp; Interaction: </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Brian Quarles (part 3)</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1690685"/>
            <a:ext cx="10432551" cy="4659627"/>
          </a:xfrm>
        </p:spPr>
        <p:txBody>
          <a:bodyPr anchor="ctr">
            <a:noAutofit/>
          </a:bodyPr>
          <a:lstStyle/>
          <a:p>
            <a:pPr marL="0" indent="0">
              <a:lnSpc>
                <a:spcPct val="120000"/>
              </a:lnSpc>
              <a:spcBef>
                <a:spcPts val="500"/>
              </a:spcBef>
              <a:spcAft>
                <a:spcPts val="500"/>
              </a:spcAft>
              <a:buNone/>
            </a:pPr>
            <a:r>
              <a:rPr lang="en-US" sz="1800" dirty="0">
                <a:latin typeface="Amasis MT Pro Medium" panose="02040604050005020304" pitchFamily="18" charset="0"/>
              </a:rPr>
              <a:t>Student Engagement Techniques: A Handbook for College Faculty by Elizabeth F. Barkley and Claire H. Major</a:t>
            </a:r>
          </a:p>
          <a:p>
            <a:pPr>
              <a:lnSpc>
                <a:spcPct val="120000"/>
              </a:lnSpc>
              <a:spcBef>
                <a:spcPts val="500"/>
              </a:spcBef>
              <a:spcAft>
                <a:spcPts val="500"/>
              </a:spcAft>
            </a:pPr>
            <a:r>
              <a:rPr lang="en-US" sz="1800" dirty="0">
                <a:latin typeface="Amasis MT Pro Medium" panose="02040604050005020304" pitchFamily="18" charset="0"/>
                <a:hlinkClick r:id="rId2"/>
              </a:rPr>
              <a:t>https://www.amazon.com/Student-Engagement-Techniques-Handbook-College/dp/1119686776</a:t>
            </a:r>
            <a:r>
              <a:rPr lang="en-US" sz="1800" dirty="0">
                <a:latin typeface="Amasis MT Pro Medium" panose="02040604050005020304" pitchFamily="18" charset="0"/>
              </a:rPr>
              <a:t> </a:t>
            </a:r>
          </a:p>
          <a:p>
            <a:pPr marL="0" indent="0">
              <a:lnSpc>
                <a:spcPct val="120000"/>
              </a:lnSpc>
              <a:spcBef>
                <a:spcPts val="500"/>
              </a:spcBef>
              <a:spcAft>
                <a:spcPts val="500"/>
              </a:spcAft>
              <a:buNone/>
            </a:pPr>
            <a:r>
              <a:rPr lang="en-US" sz="1800" dirty="0">
                <a:latin typeface="Amasis MT Pro Medium" panose="02040604050005020304" pitchFamily="18" charset="0"/>
              </a:rPr>
              <a:t>Fifty Strategies to Boost Cognitive Engagement: Creating a Thinking Culture in the Classroom (50 Teaching Strategies to Support Cognitive Development)</a:t>
            </a:r>
          </a:p>
          <a:p>
            <a:pPr>
              <a:lnSpc>
                <a:spcPct val="120000"/>
              </a:lnSpc>
              <a:spcBef>
                <a:spcPts val="500"/>
              </a:spcBef>
              <a:spcAft>
                <a:spcPts val="500"/>
              </a:spcAft>
            </a:pPr>
            <a:r>
              <a:rPr lang="en-US" sz="1800" dirty="0">
                <a:latin typeface="Amasis MT Pro Medium" panose="02040604050005020304" pitchFamily="18" charset="0"/>
                <a:hlinkClick r:id="rId3"/>
              </a:rPr>
              <a:t>https://www.amazon.com/Fifty-Strategies-Boost-Cognitive-Engagement/dp/1947604775</a:t>
            </a:r>
            <a:r>
              <a:rPr lang="en-US" sz="1800" dirty="0">
                <a:latin typeface="Amasis MT Pro Medium" panose="02040604050005020304" pitchFamily="18" charset="0"/>
              </a:rPr>
              <a:t> </a:t>
            </a:r>
          </a:p>
          <a:p>
            <a:pPr marL="0" indent="0">
              <a:lnSpc>
                <a:spcPct val="120000"/>
              </a:lnSpc>
              <a:spcBef>
                <a:spcPts val="500"/>
              </a:spcBef>
              <a:spcAft>
                <a:spcPts val="500"/>
              </a:spcAft>
              <a:buNone/>
            </a:pPr>
            <a:r>
              <a:rPr lang="en-US" sz="1800" dirty="0">
                <a:latin typeface="Amasis MT Pro Medium" panose="02040604050005020304" pitchFamily="18" charset="0"/>
              </a:rPr>
              <a:t>Distracted: Why Students Can't Focus and What You Can Do About It by James M. Lang</a:t>
            </a:r>
          </a:p>
          <a:p>
            <a:pPr>
              <a:lnSpc>
                <a:spcPct val="120000"/>
              </a:lnSpc>
              <a:spcBef>
                <a:spcPts val="500"/>
              </a:spcBef>
              <a:spcAft>
                <a:spcPts val="500"/>
              </a:spcAft>
            </a:pPr>
            <a:r>
              <a:rPr lang="en-US" sz="1800" dirty="0">
                <a:latin typeface="Amasis MT Pro Medium" panose="02040604050005020304" pitchFamily="18" charset="0"/>
                <a:hlinkClick r:id="rId4"/>
              </a:rPr>
              <a:t>https://www.amazon.com/Distracted-Students-Cant-Focus-About/dp/1541699807</a:t>
            </a:r>
            <a:r>
              <a:rPr lang="en-US" sz="1800"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41</a:t>
            </a:fld>
            <a:endParaRPr lang="en-US"/>
          </a:p>
        </p:txBody>
      </p:sp>
    </p:spTree>
    <p:extLst>
      <p:ext uri="{BB962C8B-B14F-4D97-AF65-F5344CB8AC3E}">
        <p14:creationId xmlns:p14="http://schemas.microsoft.com/office/powerpoint/2010/main" val="3725146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13.</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CTE Programs </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Post-COVID:</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Troy Kuhns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https://youtu.be/y9w4mNxYET0</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42</a:t>
            </a:fld>
            <a:endParaRPr lang="en-US" dirty="0"/>
          </a:p>
        </p:txBody>
      </p:sp>
    </p:spTree>
    <p:extLst>
      <p:ext uri="{BB962C8B-B14F-4D97-AF65-F5344CB8AC3E}">
        <p14:creationId xmlns:p14="http://schemas.microsoft.com/office/powerpoint/2010/main" val="407928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2162317"/>
          </a:xfrm>
        </p:spPr>
        <p:txBody>
          <a:bodyPr>
            <a:normAutofit/>
          </a:bodyPr>
          <a:lstStyle/>
          <a:p>
            <a:r>
              <a:rPr lang="en-US" dirty="0">
                <a:solidFill>
                  <a:srgbClr val="800000"/>
                </a:solidFill>
                <a:latin typeface="Aharoni" panose="02010803020104030203" pitchFamily="2" charset="-79"/>
                <a:cs typeface="Aharoni" panose="02010803020104030203" pitchFamily="2" charset="-79"/>
              </a:rPr>
              <a:t>CTE Programs Post-COVID: </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Troy Kuhns</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2116475"/>
            <a:ext cx="10515599" cy="4060487"/>
          </a:xfrm>
        </p:spPr>
        <p:txBody>
          <a:bodyPr anchor="ctr">
            <a:normAutofit fontScale="62500" lnSpcReduction="20000"/>
          </a:bodyPr>
          <a:lstStyle/>
          <a:p>
            <a:pPr marL="0" indent="0">
              <a:lnSpc>
                <a:spcPct val="120000"/>
              </a:lnSpc>
              <a:spcAft>
                <a:spcPts val="1000"/>
              </a:spcAft>
              <a:buNone/>
            </a:pPr>
            <a:r>
              <a:rPr lang="en-US" dirty="0">
                <a:latin typeface="Amasis MT Pro Medium" panose="02040604050005020304" pitchFamily="18" charset="0"/>
                <a:hlinkClick r:id="rId2"/>
              </a:rPr>
              <a:t>https://www.vvc.edu/career-education</a:t>
            </a:r>
            <a:endParaRPr lang="en-US" dirty="0">
              <a:latin typeface="Amasis MT Pro Medium" panose="02040604050005020304" pitchFamily="18" charset="0"/>
            </a:endParaRPr>
          </a:p>
          <a:p>
            <a:pPr marL="0" indent="0">
              <a:lnSpc>
                <a:spcPct val="120000"/>
              </a:lnSpc>
              <a:spcAft>
                <a:spcPts val="1000"/>
              </a:spcAft>
              <a:buNone/>
            </a:pPr>
            <a:r>
              <a:rPr lang="en-US" dirty="0">
                <a:latin typeface="Amasis MT Pro Medium" panose="02040604050005020304" pitchFamily="18" charset="0"/>
              </a:rPr>
              <a:t>“Career Education (CE) is a driver for workforce development and economic prosperity in the Victor Valley.  Victor Valley College offers over 100 career education and workforce training programs preparing individuals for skilled jobs in an ever-changing labor market.</a:t>
            </a:r>
          </a:p>
          <a:p>
            <a:pPr marL="0" indent="0">
              <a:lnSpc>
                <a:spcPct val="120000"/>
              </a:lnSpc>
              <a:spcAft>
                <a:spcPts val="1000"/>
              </a:spcAft>
              <a:buNone/>
            </a:pPr>
            <a:r>
              <a:rPr lang="en-US" dirty="0">
                <a:latin typeface="Amasis MT Pro Medium" panose="02040604050005020304" pitchFamily="18" charset="0"/>
              </a:rPr>
              <a:t>“CE courses offer students the ability to learn skills needed to land opportunities in a high-wage, high-demand field of their choosing. Career Education courses deliver a technical, core academic education and the employable knowledge individuals need for prolonged career success. CE students can develop problem-solving capabilities, project-completion skills, research competence, communication tools, time management proficiency, and critical thinking skills through their college coursework. Coursework is comprehensive and rigorous, allowing for career exploration and skill development inside and outside the classroom. Courses provide individuals with options for whatever their future endeavors entail.”</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43</a:t>
            </a:fld>
            <a:endParaRPr lang="en-US"/>
          </a:p>
        </p:txBody>
      </p:sp>
    </p:spTree>
    <p:extLst>
      <p:ext uri="{BB962C8B-B14F-4D97-AF65-F5344CB8AC3E}">
        <p14:creationId xmlns:p14="http://schemas.microsoft.com/office/powerpoint/2010/main" val="2822967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14.</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VVC Scholarships: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Chris Nunez</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https://youtu.be/fjEsHoc18WY</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44</a:t>
            </a:fld>
            <a:endParaRPr lang="en-US" dirty="0"/>
          </a:p>
        </p:txBody>
      </p:sp>
    </p:spTree>
    <p:extLst>
      <p:ext uri="{BB962C8B-B14F-4D97-AF65-F5344CB8AC3E}">
        <p14:creationId xmlns:p14="http://schemas.microsoft.com/office/powerpoint/2010/main" val="737087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7"/>
            <a:ext cx="10515600" cy="1597238"/>
          </a:xfrm>
        </p:spPr>
        <p:txBody>
          <a:bodyPr>
            <a:normAutofit/>
          </a:bodyPr>
          <a:lstStyle/>
          <a:p>
            <a:r>
              <a:rPr lang="en-US" dirty="0">
                <a:solidFill>
                  <a:srgbClr val="800000"/>
                </a:solidFill>
                <a:latin typeface="Aharoni" panose="02010803020104030203" pitchFamily="2" charset="-79"/>
                <a:cs typeface="Aharoni" panose="02010803020104030203" pitchFamily="2" charset="-79"/>
              </a:rPr>
              <a:t>VVC Scholarships: Chris Nunez</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1767155"/>
            <a:ext cx="10515600" cy="4409808"/>
          </a:xfrm>
        </p:spPr>
        <p:txBody>
          <a:bodyPr anchor="ctr">
            <a:normAutofit fontScale="55000" lnSpcReduction="20000"/>
          </a:bodyPr>
          <a:lstStyle/>
          <a:p>
            <a:pPr marL="0" indent="0">
              <a:lnSpc>
                <a:spcPct val="120000"/>
              </a:lnSpc>
              <a:spcAft>
                <a:spcPts val="1000"/>
              </a:spcAft>
              <a:buNone/>
            </a:pPr>
            <a:r>
              <a:rPr lang="en-US" b="1" u="sng" dirty="0">
                <a:latin typeface="Amasis MT Pro Medium" panose="02040604050005020304" pitchFamily="18" charset="0"/>
              </a:rPr>
              <a:t>VVC Foundation - Scholarship Links</a:t>
            </a:r>
          </a:p>
          <a:p>
            <a:pPr>
              <a:lnSpc>
                <a:spcPct val="120000"/>
              </a:lnSpc>
              <a:spcAft>
                <a:spcPts val="1000"/>
              </a:spcAft>
            </a:pPr>
            <a:r>
              <a:rPr lang="en-US" dirty="0">
                <a:latin typeface="Amasis MT Pro Medium" panose="02040604050005020304" pitchFamily="18" charset="0"/>
                <a:hlinkClick r:id="rId2"/>
              </a:rPr>
              <a:t>https://vvcfoundation.com/scholarships</a:t>
            </a:r>
            <a:r>
              <a:rPr lang="en-US" dirty="0">
                <a:latin typeface="Amasis MT Pro Medium" panose="02040604050005020304" pitchFamily="18" charset="0"/>
              </a:rPr>
              <a:t> </a:t>
            </a:r>
          </a:p>
          <a:p>
            <a:pPr>
              <a:lnSpc>
                <a:spcPct val="120000"/>
              </a:lnSpc>
              <a:spcAft>
                <a:spcPts val="1000"/>
              </a:spcAft>
            </a:pPr>
            <a:r>
              <a:rPr lang="en-US" dirty="0">
                <a:latin typeface="Amasis MT Pro Medium" panose="02040604050005020304" pitchFamily="18" charset="0"/>
                <a:hlinkClick r:id="rId3"/>
              </a:rPr>
              <a:t>https://vvcfoundation.com/vvcf-scholarships</a:t>
            </a:r>
            <a:r>
              <a:rPr lang="en-US" dirty="0">
                <a:latin typeface="Amasis MT Pro Medium" panose="02040604050005020304" pitchFamily="18" charset="0"/>
              </a:rPr>
              <a:t> </a:t>
            </a:r>
          </a:p>
          <a:p>
            <a:pPr>
              <a:lnSpc>
                <a:spcPct val="120000"/>
              </a:lnSpc>
              <a:spcAft>
                <a:spcPts val="1000"/>
              </a:spcAft>
            </a:pPr>
            <a:r>
              <a:rPr lang="en-US" dirty="0">
                <a:latin typeface="Amasis MT Pro Medium" panose="02040604050005020304" pitchFamily="18" charset="0"/>
                <a:hlinkClick r:id="rId4"/>
              </a:rPr>
              <a:t>https://www.vvc.edu/scholarship-opportunities</a:t>
            </a:r>
            <a:r>
              <a:rPr lang="en-US" dirty="0">
                <a:latin typeface="Amasis MT Pro Medium" panose="02040604050005020304" pitchFamily="18" charset="0"/>
              </a:rPr>
              <a:t> </a:t>
            </a:r>
          </a:p>
          <a:p>
            <a:pPr marL="0" indent="0">
              <a:lnSpc>
                <a:spcPct val="120000"/>
              </a:lnSpc>
              <a:spcAft>
                <a:spcPts val="1000"/>
              </a:spcAft>
              <a:buNone/>
            </a:pPr>
            <a:r>
              <a:rPr lang="en-US" b="1" u="sng" dirty="0">
                <a:latin typeface="Amasis MT Pro Medium" panose="02040604050005020304" pitchFamily="18" charset="0"/>
              </a:rPr>
              <a:t> VVC Foundation - Student Funds for Bookstore</a:t>
            </a:r>
          </a:p>
          <a:p>
            <a:pPr marL="0" indent="0">
              <a:lnSpc>
                <a:spcPct val="120000"/>
              </a:lnSpc>
              <a:spcAft>
                <a:spcPts val="1000"/>
              </a:spcAft>
              <a:buNone/>
            </a:pPr>
            <a:r>
              <a:rPr lang="en-US" dirty="0">
                <a:latin typeface="Amasis MT Pro Medium" panose="02040604050005020304" pitchFamily="18" charset="0"/>
              </a:rPr>
              <a:t>"Links and funds are still being organized, so I will be following up with some of the other resources I discussed. In the meantime, this is the link for this Fall term. If a student has not received it already, they can be input and start using the funds to purchase books for Winter/Spring. The next link and round of funding will be made available later this month and we will share that as well as soon as it is ready.” ~ Message from Christopher Nunez</a:t>
            </a:r>
          </a:p>
          <a:p>
            <a:pPr marL="0" indent="0">
              <a:lnSpc>
                <a:spcPct val="120000"/>
              </a:lnSpc>
              <a:spcAft>
                <a:spcPts val="1000"/>
              </a:spcAft>
              <a:buNone/>
            </a:pPr>
            <a:r>
              <a:rPr lang="en-US" dirty="0">
                <a:latin typeface="Amasis MT Pro Medium" panose="02040604050005020304" pitchFamily="18" charset="0"/>
              </a:rPr>
              <a:t>Student Assistance Referral Form (google.com): </a:t>
            </a:r>
            <a:r>
              <a:rPr lang="en-US" dirty="0">
                <a:latin typeface="Amasis MT Pro Medium" panose="02040604050005020304" pitchFamily="18" charset="0"/>
                <a:hlinkClick r:id="rId5"/>
              </a:rPr>
              <a:t>https://docs.google.com/forms/d/e/1FAIpQLSfoQGB_dD2t596ZoJEJIED_ICSb9S6wzSIvZ0cqNk9T9ZwP5A/viewform</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45</a:t>
            </a:fld>
            <a:endParaRPr lang="en-US"/>
          </a:p>
        </p:txBody>
      </p:sp>
    </p:spTree>
    <p:extLst>
      <p:ext uri="{BB962C8B-B14F-4D97-AF65-F5344CB8AC3E}">
        <p14:creationId xmlns:p14="http://schemas.microsoft.com/office/powerpoint/2010/main" val="3398532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15.</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Asset-Based Approach:</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Dr. Brett Christie</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https://youtu.be/V6wMST4pfGY</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46</a:t>
            </a:fld>
            <a:endParaRPr lang="en-US" dirty="0"/>
          </a:p>
        </p:txBody>
      </p:sp>
    </p:spTree>
    <p:extLst>
      <p:ext uri="{BB962C8B-B14F-4D97-AF65-F5344CB8AC3E}">
        <p14:creationId xmlns:p14="http://schemas.microsoft.com/office/powerpoint/2010/main" val="1213170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2162317"/>
          </a:xfrm>
        </p:spPr>
        <p:txBody>
          <a:bodyPr>
            <a:normAutofit/>
          </a:bodyPr>
          <a:lstStyle/>
          <a:p>
            <a:r>
              <a:rPr lang="en-US" dirty="0">
                <a:solidFill>
                  <a:srgbClr val="800000"/>
                </a:solidFill>
                <a:latin typeface="Aharoni" panose="02010803020104030203" pitchFamily="2" charset="-79"/>
                <a:cs typeface="Aharoni" panose="02010803020104030203" pitchFamily="2" charset="-79"/>
              </a:rPr>
              <a:t>Asset-Based Approach</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Dr. Brett Christie</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2116475"/>
            <a:ext cx="10206519" cy="4060487"/>
          </a:xfrm>
        </p:spPr>
        <p:txBody>
          <a:bodyPr anchor="ctr">
            <a:normAutofit fontScale="92500"/>
          </a:bodyPr>
          <a:lstStyle/>
          <a:p>
            <a:pPr marL="0" indent="0">
              <a:lnSpc>
                <a:spcPct val="100000"/>
              </a:lnSpc>
              <a:spcBef>
                <a:spcPts val="0"/>
              </a:spcBef>
              <a:buNone/>
            </a:pPr>
            <a:r>
              <a:rPr lang="en-US" dirty="0">
                <a:latin typeface="Amasis MT Pro Medium" panose="02040604050005020304" pitchFamily="18" charset="0"/>
              </a:rPr>
              <a:t>Asset-Based Slide Deck:</a:t>
            </a:r>
          </a:p>
          <a:p>
            <a:pPr>
              <a:lnSpc>
                <a:spcPct val="100000"/>
              </a:lnSpc>
              <a:spcBef>
                <a:spcPts val="0"/>
              </a:spcBef>
            </a:pPr>
            <a:r>
              <a:rPr lang="en-US" dirty="0">
                <a:latin typeface="Amasis MT Pro Medium" panose="02040604050005020304" pitchFamily="18" charset="0"/>
              </a:rPr>
              <a:t>&lt;INSERT&gt;</a:t>
            </a:r>
          </a:p>
          <a:p>
            <a:pPr marL="0" indent="0">
              <a:lnSpc>
                <a:spcPct val="100000"/>
              </a:lnSpc>
              <a:spcBef>
                <a:spcPts val="0"/>
              </a:spcBef>
              <a:buNone/>
            </a:pPr>
            <a:r>
              <a:rPr lang="en-US" dirty="0">
                <a:latin typeface="Amasis MT Pro Medium" panose="02040604050005020304" pitchFamily="18" charset="0"/>
              </a:rPr>
              <a:t>What’s on your mind these days?</a:t>
            </a:r>
          </a:p>
          <a:p>
            <a:pPr>
              <a:lnSpc>
                <a:spcPct val="100000"/>
              </a:lnSpc>
              <a:spcBef>
                <a:spcPts val="0"/>
              </a:spcBef>
            </a:pPr>
            <a:r>
              <a:rPr lang="en-US" dirty="0">
                <a:latin typeface="Amasis MT Pro Medium" panose="02040604050005020304" pitchFamily="18" charset="0"/>
              </a:rPr>
              <a:t>Answer garden: </a:t>
            </a:r>
            <a:r>
              <a:rPr lang="en-US" dirty="0">
                <a:latin typeface="Amasis MT Pro Medium" panose="02040604050005020304" pitchFamily="18" charset="0"/>
                <a:hlinkClick r:id="rId2"/>
              </a:rPr>
              <a:t>https://answergarden.ch/2362696</a:t>
            </a:r>
            <a:endParaRPr lang="en-US" dirty="0">
              <a:latin typeface="Amasis MT Pro Medium" panose="02040604050005020304" pitchFamily="18" charset="0"/>
            </a:endParaRPr>
          </a:p>
          <a:p>
            <a:pPr marL="0" indent="0">
              <a:lnSpc>
                <a:spcPct val="100000"/>
              </a:lnSpc>
              <a:spcBef>
                <a:spcPts val="0"/>
              </a:spcBef>
              <a:buNone/>
            </a:pPr>
            <a:r>
              <a:rPr lang="en-US" dirty="0">
                <a:latin typeface="Amasis MT Pro Medium" panose="02040604050005020304" pitchFamily="18" charset="0"/>
              </a:rPr>
              <a:t>Your Asset-Based Status (responses):</a:t>
            </a:r>
          </a:p>
          <a:p>
            <a:pPr>
              <a:lnSpc>
                <a:spcPct val="100000"/>
              </a:lnSpc>
              <a:spcBef>
                <a:spcPts val="0"/>
              </a:spcBef>
            </a:pPr>
            <a:r>
              <a:rPr lang="en-US" dirty="0">
                <a:latin typeface="Amasis MT Pro Medium" panose="02040604050005020304" pitchFamily="18" charset="0"/>
                <a:hlinkClick r:id="rId3"/>
              </a:rPr>
              <a:t>https://padlet.com/brettodlearn/vvc_asset1</a:t>
            </a:r>
            <a:endParaRPr lang="en-US" dirty="0">
              <a:latin typeface="Amasis MT Pro Medium" panose="02040604050005020304" pitchFamily="18" charset="0"/>
            </a:endParaRPr>
          </a:p>
          <a:p>
            <a:pPr marL="0" indent="0">
              <a:lnSpc>
                <a:spcPct val="100000"/>
              </a:lnSpc>
              <a:spcBef>
                <a:spcPts val="0"/>
              </a:spcBef>
              <a:buNone/>
            </a:pPr>
            <a:r>
              <a:rPr lang="en-US" dirty="0">
                <a:latin typeface="Amasis MT Pro Medium" panose="02040604050005020304" pitchFamily="18" charset="0"/>
              </a:rPr>
              <a:t>Moving Further with Asset-Based (responses):</a:t>
            </a:r>
          </a:p>
          <a:p>
            <a:pPr>
              <a:lnSpc>
                <a:spcPct val="100000"/>
              </a:lnSpc>
              <a:spcBef>
                <a:spcPts val="0"/>
              </a:spcBef>
            </a:pPr>
            <a:r>
              <a:rPr lang="en-US" dirty="0">
                <a:latin typeface="Amasis MT Pro Medium" panose="02040604050005020304" pitchFamily="18" charset="0"/>
                <a:hlinkClick r:id="rId4"/>
              </a:rPr>
              <a:t>https://padlet.com/brettodlearn/vvc_asset2</a:t>
            </a:r>
            <a:r>
              <a:rPr lang="en-US" dirty="0">
                <a:latin typeface="Amasis MT Pro Medium" panose="02040604050005020304" pitchFamily="18" charset="0"/>
              </a:rPr>
              <a:t> </a:t>
            </a:r>
          </a:p>
          <a:p>
            <a:pPr marL="0" indent="0">
              <a:lnSpc>
                <a:spcPct val="100000"/>
              </a:lnSpc>
              <a:spcBef>
                <a:spcPts val="0"/>
              </a:spcBef>
              <a:buNone/>
            </a:pPr>
            <a:r>
              <a:rPr lang="en-US" dirty="0">
                <a:latin typeface="Amasis MT Pro Medium" panose="02040604050005020304" pitchFamily="18" charset="0"/>
              </a:rPr>
              <a:t>Group project participation tool submitted by Dean Trish </a:t>
            </a:r>
            <a:r>
              <a:rPr lang="en-US" dirty="0" err="1">
                <a:latin typeface="Amasis MT Pro Medium" panose="02040604050005020304" pitchFamily="18" charset="0"/>
              </a:rPr>
              <a:t>Ellerson</a:t>
            </a:r>
            <a:r>
              <a:rPr lang="en-US" dirty="0">
                <a:latin typeface="Amasis MT Pro Medium" panose="02040604050005020304" pitchFamily="18" charset="0"/>
              </a:rPr>
              <a:t>:</a:t>
            </a:r>
          </a:p>
          <a:p>
            <a:pPr>
              <a:lnSpc>
                <a:spcPct val="100000"/>
              </a:lnSpc>
              <a:spcBef>
                <a:spcPts val="0"/>
              </a:spcBef>
            </a:pPr>
            <a:r>
              <a:rPr lang="en-US" dirty="0">
                <a:latin typeface="Amasis MT Pro Medium" panose="02040604050005020304" pitchFamily="18" charset="0"/>
              </a:rPr>
              <a:t>&lt;INSERT&gt;</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47</a:t>
            </a:fld>
            <a:endParaRPr lang="en-US"/>
          </a:p>
        </p:txBody>
      </p:sp>
    </p:spTree>
    <p:extLst>
      <p:ext uri="{BB962C8B-B14F-4D97-AF65-F5344CB8AC3E}">
        <p14:creationId xmlns:p14="http://schemas.microsoft.com/office/powerpoint/2010/main" val="3927771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Autofit/>
          </a:bodyPr>
          <a:lstStyle/>
          <a:p>
            <a:pPr algn="ctr"/>
            <a:r>
              <a:rPr lang="en-US" sz="6000" dirty="0">
                <a:latin typeface="Aharoni" panose="02010803020104030203" pitchFamily="2" charset="-79"/>
                <a:cs typeface="Aharoni" panose="02010803020104030203" pitchFamily="2" charset="-79"/>
              </a:rPr>
              <a:t>16.</a:t>
            </a:r>
            <a:br>
              <a:rPr lang="en-US" sz="6000" dirty="0">
                <a:latin typeface="Aharoni" panose="02010803020104030203" pitchFamily="2" charset="-79"/>
                <a:cs typeface="Aharoni" panose="02010803020104030203" pitchFamily="2" charset="-79"/>
              </a:rPr>
            </a:br>
            <a:r>
              <a:rPr lang="en-US" sz="6000" dirty="0">
                <a:latin typeface="Aharoni" panose="02010803020104030203" pitchFamily="2" charset="-79"/>
                <a:cs typeface="Aharoni" panose="02010803020104030203" pitchFamily="2" charset="-79"/>
              </a:rPr>
              <a:t>Faculty Fuel Tools (VVC Records Demo) - Self-Service Demo: Dr. Todd Scott &amp; Ken </a:t>
            </a:r>
            <a:r>
              <a:rPr lang="en-US" sz="6000" dirty="0" err="1">
                <a:latin typeface="Aharoni" panose="02010803020104030203" pitchFamily="2" charset="-79"/>
                <a:cs typeface="Aharoni" panose="02010803020104030203" pitchFamily="2" charset="-79"/>
              </a:rPr>
              <a:t>Wolpin</a:t>
            </a:r>
            <a:r>
              <a:rPr lang="en-US" sz="6000" dirty="0">
                <a:latin typeface="Aharoni" panose="02010803020104030203" pitchFamily="2" charset="-79"/>
                <a:cs typeface="Aharoni" panose="02010803020104030203" pitchFamily="2" charset="-79"/>
              </a:rPr>
              <a:t> (Records Office)</a:t>
            </a:r>
            <a:br>
              <a:rPr lang="en-US" sz="6000" dirty="0">
                <a:latin typeface="Aharoni" panose="02010803020104030203" pitchFamily="2" charset="-79"/>
                <a:cs typeface="Aharoni" panose="02010803020104030203" pitchFamily="2" charset="-79"/>
              </a:rPr>
            </a:br>
            <a:r>
              <a:rPr lang="en-US" sz="6000" dirty="0">
                <a:latin typeface="Aharoni" panose="02010803020104030203" pitchFamily="2" charset="-79"/>
                <a:cs typeface="Aharoni" panose="02010803020104030203" pitchFamily="2" charset="-79"/>
                <a:hlinkClick r:id="rId3"/>
              </a:rPr>
              <a:t>https://youtu.be/1y7xcMikKlw</a:t>
            </a:r>
            <a:r>
              <a:rPr lang="en-US" sz="6000" dirty="0">
                <a:latin typeface="Aharoni" panose="02010803020104030203" pitchFamily="2" charset="-79"/>
                <a:cs typeface="Aharoni" panose="02010803020104030203" pitchFamily="2" charset="-79"/>
              </a:rPr>
              <a:t> </a:t>
            </a:r>
            <a:endParaRPr lang="en-US" sz="96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48</a:t>
            </a:fld>
            <a:endParaRPr lang="en-US" dirty="0"/>
          </a:p>
        </p:txBody>
      </p:sp>
    </p:spTree>
    <p:extLst>
      <p:ext uri="{BB962C8B-B14F-4D97-AF65-F5344CB8AC3E}">
        <p14:creationId xmlns:p14="http://schemas.microsoft.com/office/powerpoint/2010/main" val="2622909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0"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2162317"/>
          </a:xfrm>
        </p:spPr>
        <p:txBody>
          <a:bodyPr>
            <a:normAutofit/>
          </a:bodyPr>
          <a:lstStyle/>
          <a:p>
            <a:r>
              <a:rPr lang="en-US" dirty="0">
                <a:solidFill>
                  <a:srgbClr val="800000"/>
                </a:solidFill>
                <a:latin typeface="Aharoni" panose="02010803020104030203" pitchFamily="2" charset="-79"/>
                <a:cs typeface="Aharoni" panose="02010803020104030203" pitchFamily="2" charset="-79"/>
              </a:rPr>
              <a:t>Self-Service Demo: Records Office</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2003461"/>
            <a:ext cx="10515599" cy="4173502"/>
          </a:xfrm>
        </p:spPr>
        <p:txBody>
          <a:bodyPr anchor="ctr">
            <a:normAutofit fontScale="77500" lnSpcReduction="20000"/>
          </a:bodyPr>
          <a:lstStyle/>
          <a:p>
            <a:pPr marL="0" indent="0">
              <a:lnSpc>
                <a:spcPct val="120000"/>
              </a:lnSpc>
              <a:spcAft>
                <a:spcPts val="1000"/>
              </a:spcAft>
              <a:buNone/>
            </a:pPr>
            <a:r>
              <a:rPr lang="en-US" b="1" u="sng" dirty="0">
                <a:latin typeface="Amasis MT Pro Medium" panose="02040604050005020304" pitchFamily="18" charset="0"/>
              </a:rPr>
              <a:t>VVC Admissions and Records - Faculty Resources</a:t>
            </a:r>
          </a:p>
          <a:p>
            <a:pPr>
              <a:lnSpc>
                <a:spcPct val="120000"/>
              </a:lnSpc>
              <a:spcAft>
                <a:spcPts val="1000"/>
              </a:spcAft>
            </a:pPr>
            <a:r>
              <a:rPr lang="en-US" dirty="0">
                <a:latin typeface="Amasis MT Pro Medium" panose="02040604050005020304" pitchFamily="18" charset="0"/>
                <a:hlinkClick r:id="rId2"/>
              </a:rPr>
              <a:t>www.vvc.edu/admissions-and-records-faculty-resources</a:t>
            </a:r>
            <a:r>
              <a:rPr lang="en-US" dirty="0">
                <a:latin typeface="Amasis MT Pro Medium" panose="02040604050005020304" pitchFamily="18" charset="0"/>
              </a:rPr>
              <a:t> </a:t>
            </a:r>
          </a:p>
          <a:p>
            <a:pPr>
              <a:lnSpc>
                <a:spcPct val="120000"/>
              </a:lnSpc>
              <a:spcAft>
                <a:spcPts val="1000"/>
              </a:spcAft>
            </a:pPr>
            <a:r>
              <a:rPr lang="en-US" dirty="0">
                <a:latin typeface="Amasis MT Pro Medium" panose="02040604050005020304" pitchFamily="18" charset="0"/>
              </a:rPr>
              <a:t>Forms </a:t>
            </a:r>
          </a:p>
          <a:p>
            <a:pPr>
              <a:lnSpc>
                <a:spcPct val="120000"/>
              </a:lnSpc>
              <a:spcAft>
                <a:spcPts val="1000"/>
              </a:spcAft>
            </a:pPr>
            <a:r>
              <a:rPr lang="en-US" dirty="0">
                <a:latin typeface="Amasis MT Pro Medium" panose="02040604050005020304" pitchFamily="18" charset="0"/>
              </a:rPr>
              <a:t>Census and Drop Roster Steps</a:t>
            </a:r>
          </a:p>
          <a:p>
            <a:pPr>
              <a:lnSpc>
                <a:spcPct val="120000"/>
              </a:lnSpc>
              <a:spcAft>
                <a:spcPts val="1000"/>
              </a:spcAft>
            </a:pPr>
            <a:r>
              <a:rPr lang="en-US" dirty="0">
                <a:latin typeface="Amasis MT Pro Medium" panose="02040604050005020304" pitchFamily="18" charset="0"/>
              </a:rPr>
              <a:t>Positive Attendance Procedures</a:t>
            </a:r>
          </a:p>
          <a:p>
            <a:pPr>
              <a:lnSpc>
                <a:spcPct val="120000"/>
              </a:lnSpc>
              <a:spcAft>
                <a:spcPts val="1000"/>
              </a:spcAft>
            </a:pPr>
            <a:r>
              <a:rPr lang="en-US" dirty="0">
                <a:latin typeface="Amasis MT Pro Medium" panose="02040604050005020304" pitchFamily="18" charset="0"/>
              </a:rPr>
              <a:t>Grading Steps</a:t>
            </a:r>
          </a:p>
          <a:p>
            <a:pPr>
              <a:lnSpc>
                <a:spcPct val="120000"/>
              </a:lnSpc>
              <a:spcAft>
                <a:spcPts val="1000"/>
              </a:spcAft>
            </a:pPr>
            <a:r>
              <a:rPr lang="en-US" dirty="0">
                <a:latin typeface="Amasis MT Pro Medium" panose="02040604050005020304" pitchFamily="18" charset="0"/>
              </a:rPr>
              <a:t>Authorization Codes Steps</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49</a:t>
            </a:fld>
            <a:endParaRPr lang="en-US"/>
          </a:p>
        </p:txBody>
      </p:sp>
    </p:spTree>
    <p:extLst>
      <p:ext uri="{BB962C8B-B14F-4D97-AF65-F5344CB8AC3E}">
        <p14:creationId xmlns:p14="http://schemas.microsoft.com/office/powerpoint/2010/main" val="130349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7093F8-A065-40C6-9804-4CC6181E4B28}"/>
              </a:ext>
            </a:extLst>
          </p:cNvPr>
          <p:cNvSpPr/>
          <p:nvPr/>
        </p:nvSpPr>
        <p:spPr>
          <a:xfrm>
            <a:off x="0" y="0"/>
            <a:ext cx="12192000" cy="6858000"/>
          </a:xfrm>
          <a:prstGeom prst="roundRect">
            <a:avLst>
              <a:gd name="adj" fmla="val 14877"/>
            </a:avLst>
          </a:prstGeom>
          <a:solidFill>
            <a:srgbClr val="9B815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D51D05B-63D2-4F79-A65B-1804140F0F1B}"/>
              </a:ext>
            </a:extLst>
          </p:cNvPr>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24075" y="1206137"/>
            <a:ext cx="2749003" cy="4445726"/>
          </a:xfrm>
          <a:prstGeom prst="rect">
            <a:avLst/>
          </a:prstGeom>
        </p:spPr>
      </p:pic>
      <p:sp>
        <p:nvSpPr>
          <p:cNvPr id="6" name="Rectangle 5">
            <a:extLst>
              <a:ext uri="{FF2B5EF4-FFF2-40B4-BE49-F238E27FC236}">
                <a16:creationId xmlns:a16="http://schemas.microsoft.com/office/drawing/2014/main" id="{DD305AA8-92FA-4B7D-98FD-9861DD86DC89}"/>
              </a:ext>
            </a:extLst>
          </p:cNvPr>
          <p:cNvSpPr/>
          <p:nvPr/>
        </p:nvSpPr>
        <p:spPr>
          <a:xfrm>
            <a:off x="0" y="4472"/>
            <a:ext cx="1219200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peech Bubble: Rectangle with Corners Rounded 11">
            <a:extLst>
              <a:ext uri="{FF2B5EF4-FFF2-40B4-BE49-F238E27FC236}">
                <a16:creationId xmlns:a16="http://schemas.microsoft.com/office/drawing/2014/main" id="{CCBE2C03-CD7A-43E9-BE49-9A35A49B049D}"/>
              </a:ext>
            </a:extLst>
          </p:cNvPr>
          <p:cNvSpPr/>
          <p:nvPr/>
        </p:nvSpPr>
        <p:spPr>
          <a:xfrm>
            <a:off x="4973216" y="4469363"/>
            <a:ext cx="5281127" cy="1380931"/>
          </a:xfrm>
          <a:prstGeom prst="wedgeRoundRectCallout">
            <a:avLst>
              <a:gd name="adj1" fmla="val -54402"/>
              <a:gd name="adj2" fmla="val -37500"/>
              <a:gd name="adj3" fmla="val 16667"/>
            </a:avLst>
          </a:prstGeom>
          <a:solidFill>
            <a:srgbClr val="8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386D0F-DC63-4CB6-BB15-64EB927739E0}"/>
              </a:ext>
            </a:extLst>
          </p:cNvPr>
          <p:cNvSpPr>
            <a:spLocks noGrp="1"/>
          </p:cNvSpPr>
          <p:nvPr>
            <p:ph type="title"/>
          </p:nvPr>
        </p:nvSpPr>
        <p:spPr>
          <a:xfrm>
            <a:off x="3750906" y="1324948"/>
            <a:ext cx="7602894" cy="2634666"/>
          </a:xfrm>
        </p:spPr>
        <p:txBody>
          <a:bodyPr>
            <a:normAutofit/>
          </a:bodyPr>
          <a:lstStyle/>
          <a:p>
            <a:pPr algn="ctr"/>
            <a:r>
              <a:rPr lang="en-US" sz="6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Instructors Supporting Instructors</a:t>
            </a:r>
            <a:endParaRPr lang="en-US" sz="8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8" name="Date Placeholder 7">
            <a:extLst>
              <a:ext uri="{FF2B5EF4-FFF2-40B4-BE49-F238E27FC236}">
                <a16:creationId xmlns:a16="http://schemas.microsoft.com/office/drawing/2014/main" id="{DDE082E0-E5CC-457B-A520-E4A8ADC9742E}"/>
              </a:ext>
            </a:extLst>
          </p:cNvPr>
          <p:cNvSpPr>
            <a:spLocks noGrp="1"/>
          </p:cNvSpPr>
          <p:nvPr>
            <p:ph type="dt" sz="half" idx="10"/>
          </p:nvPr>
        </p:nvSpPr>
        <p:spPr/>
        <p:txBody>
          <a:bodyPr/>
          <a:lstStyle/>
          <a:p>
            <a:r>
              <a:rPr lang="en-US"/>
              <a:t>Faculty PD Guide 2021-22 AY</a:t>
            </a:r>
          </a:p>
        </p:txBody>
      </p:sp>
      <p:sp>
        <p:nvSpPr>
          <p:cNvPr id="9" name="Slide Number Placeholder 8">
            <a:extLst>
              <a:ext uri="{FF2B5EF4-FFF2-40B4-BE49-F238E27FC236}">
                <a16:creationId xmlns:a16="http://schemas.microsoft.com/office/drawing/2014/main" id="{9329CFC9-B128-4446-955B-66EF5AE67514}"/>
              </a:ext>
            </a:extLst>
          </p:cNvPr>
          <p:cNvSpPr>
            <a:spLocks noGrp="1"/>
          </p:cNvSpPr>
          <p:nvPr>
            <p:ph type="sldNum" sz="quarter" idx="12"/>
          </p:nvPr>
        </p:nvSpPr>
        <p:spPr/>
        <p:txBody>
          <a:bodyPr/>
          <a:lstStyle/>
          <a:p>
            <a:fld id="{EDB2F8A8-82D5-463A-A886-540A648AB6CE}" type="slidenum">
              <a:rPr lang="en-US" smtClean="0"/>
              <a:t>5</a:t>
            </a:fld>
            <a:endParaRPr lang="en-US"/>
          </a:p>
        </p:txBody>
      </p:sp>
      <p:sp>
        <p:nvSpPr>
          <p:cNvPr id="10" name="Content Placeholder 2">
            <a:extLst>
              <a:ext uri="{FF2B5EF4-FFF2-40B4-BE49-F238E27FC236}">
                <a16:creationId xmlns:a16="http://schemas.microsoft.com/office/drawing/2014/main" id="{A46A90E9-6BAC-4E06-8399-B6DD5D19D6C1}"/>
              </a:ext>
            </a:extLst>
          </p:cNvPr>
          <p:cNvSpPr>
            <a:spLocks noGrp="1"/>
          </p:cNvSpPr>
          <p:nvPr>
            <p:ph idx="1"/>
          </p:nvPr>
        </p:nvSpPr>
        <p:spPr>
          <a:xfrm>
            <a:off x="3750906" y="4096139"/>
            <a:ext cx="7602894" cy="2080824"/>
          </a:xfrm>
        </p:spPr>
        <p:txBody>
          <a:bodyPr anchor="ctr">
            <a:normAutofit/>
          </a:bodyPr>
          <a:lstStyle/>
          <a:p>
            <a:pPr marL="0" indent="0" algn="ctr">
              <a:lnSpc>
                <a:spcPct val="100000"/>
              </a:lnSpc>
              <a:spcBef>
                <a:spcPts val="0"/>
              </a:spcBef>
              <a:buNone/>
            </a:pPr>
            <a:r>
              <a:rPr lang="en-US" i="1" dirty="0">
                <a:solidFill>
                  <a:schemeClr val="bg1"/>
                </a:solidFill>
                <a:effectLst>
                  <a:outerShdw blurRad="50800" dist="38100" dir="2700000" algn="tl" rotWithShape="0">
                    <a:prstClr val="black">
                      <a:alpha val="40000"/>
                    </a:prstClr>
                  </a:outerShdw>
                </a:effectLst>
                <a:latin typeface="Amasis MT Pro Medium" panose="02040604050005020304" pitchFamily="18" charset="0"/>
              </a:rPr>
              <a:t>We welcome your participation </a:t>
            </a:r>
            <a:br>
              <a:rPr lang="en-US" i="1" dirty="0">
                <a:solidFill>
                  <a:schemeClr val="bg1"/>
                </a:solidFill>
                <a:effectLst>
                  <a:outerShdw blurRad="50800" dist="38100" dir="2700000" algn="tl" rotWithShape="0">
                    <a:prstClr val="black">
                      <a:alpha val="40000"/>
                    </a:prstClr>
                  </a:outerShdw>
                </a:effectLst>
                <a:latin typeface="Amasis MT Pro Medium" panose="02040604050005020304" pitchFamily="18" charset="0"/>
              </a:rPr>
            </a:br>
            <a:r>
              <a:rPr lang="en-US" i="1" dirty="0">
                <a:solidFill>
                  <a:schemeClr val="bg1"/>
                </a:solidFill>
                <a:effectLst>
                  <a:outerShdw blurRad="50800" dist="38100" dir="2700000" algn="tl" rotWithShape="0">
                    <a:prstClr val="black">
                      <a:alpha val="40000"/>
                    </a:prstClr>
                  </a:outerShdw>
                </a:effectLst>
                <a:latin typeface="Amasis MT Pro Medium" panose="02040604050005020304" pitchFamily="18" charset="0"/>
              </a:rPr>
              <a:t>and your presentations!</a:t>
            </a:r>
          </a:p>
        </p:txBody>
      </p:sp>
    </p:spTree>
    <p:extLst>
      <p:ext uri="{BB962C8B-B14F-4D97-AF65-F5344CB8AC3E}">
        <p14:creationId xmlns:p14="http://schemas.microsoft.com/office/powerpoint/2010/main" val="3844463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17.</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Make Humanized Your Modality</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Dr. Brett Christie</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https://youtu.be/tqxEMZfUWSk</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50</a:t>
            </a:fld>
            <a:endParaRPr lang="en-US" dirty="0"/>
          </a:p>
        </p:txBody>
      </p:sp>
    </p:spTree>
    <p:extLst>
      <p:ext uri="{BB962C8B-B14F-4D97-AF65-F5344CB8AC3E}">
        <p14:creationId xmlns:p14="http://schemas.microsoft.com/office/powerpoint/2010/main" val="3327127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2162317"/>
          </a:xfrm>
        </p:spPr>
        <p:txBody>
          <a:bodyPr>
            <a:normAutofit/>
          </a:bodyPr>
          <a:lstStyle/>
          <a:p>
            <a:r>
              <a:rPr lang="en-US" dirty="0">
                <a:solidFill>
                  <a:srgbClr val="800000"/>
                </a:solidFill>
                <a:latin typeface="Aharoni" panose="02010803020104030203" pitchFamily="2" charset="-79"/>
                <a:cs typeface="Aharoni" panose="02010803020104030203" pitchFamily="2" charset="-79"/>
              </a:rPr>
              <a:t>Make Humanized Your Modality</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Dr. Brett Christie (Page 1)</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2106201"/>
            <a:ext cx="10515599" cy="4070761"/>
          </a:xfrm>
        </p:spPr>
        <p:txBody>
          <a:bodyPr anchor="ctr">
            <a:normAutofit fontScale="55000" lnSpcReduction="20000"/>
          </a:bodyPr>
          <a:lstStyle/>
          <a:p>
            <a:pPr marL="0" indent="0">
              <a:lnSpc>
                <a:spcPct val="120000"/>
              </a:lnSpc>
              <a:spcBef>
                <a:spcPts val="0"/>
              </a:spcBef>
              <a:buNone/>
            </a:pPr>
            <a:r>
              <a:rPr lang="en-US" dirty="0">
                <a:latin typeface="Amasis MT Pro Medium" panose="02040604050005020304" pitchFamily="18" charset="0"/>
              </a:rPr>
              <a:t>Resources Mentioned</a:t>
            </a:r>
          </a:p>
          <a:p>
            <a:pPr marL="0" indent="0">
              <a:lnSpc>
                <a:spcPct val="120000"/>
              </a:lnSpc>
              <a:spcBef>
                <a:spcPts val="0"/>
              </a:spcBef>
              <a:buNone/>
            </a:pPr>
            <a:r>
              <a:rPr lang="en-US" dirty="0">
                <a:latin typeface="Amasis MT Pro Medium" panose="02040604050005020304" pitchFamily="18" charset="0"/>
              </a:rPr>
              <a:t>Guest speaker: Brett Christie, Ph.D.</a:t>
            </a:r>
          </a:p>
          <a:p>
            <a:pPr marL="0" indent="0">
              <a:lnSpc>
                <a:spcPct val="120000"/>
              </a:lnSpc>
              <a:spcBef>
                <a:spcPts val="0"/>
              </a:spcBef>
              <a:buNone/>
            </a:pPr>
            <a:r>
              <a:rPr lang="en-US" dirty="0">
                <a:latin typeface="Amasis MT Pro Medium" panose="02040604050005020304" pitchFamily="18" charset="0"/>
              </a:rPr>
              <a:t>Slide Deck link: Humanizing &lt;INSERT&gt;</a:t>
            </a:r>
          </a:p>
          <a:p>
            <a:pPr marL="0" indent="0">
              <a:lnSpc>
                <a:spcPct val="120000"/>
              </a:lnSpc>
              <a:spcBef>
                <a:spcPts val="0"/>
              </a:spcBef>
              <a:buNone/>
            </a:pPr>
            <a:endParaRPr lang="en-US" dirty="0">
              <a:latin typeface="Amasis MT Pro Medium" panose="02040604050005020304" pitchFamily="18" charset="0"/>
            </a:endParaRPr>
          </a:p>
          <a:p>
            <a:pPr marL="0" indent="0">
              <a:lnSpc>
                <a:spcPct val="120000"/>
              </a:lnSpc>
              <a:spcBef>
                <a:spcPts val="0"/>
              </a:spcBef>
              <a:buNone/>
            </a:pPr>
            <a:r>
              <a:rPr lang="en-US" dirty="0">
                <a:latin typeface="Amasis MT Pro Medium" panose="02040604050005020304" pitchFamily="18" charset="0"/>
              </a:rPr>
              <a:t>Purposeful Learning: It's Where You Start and End</a:t>
            </a:r>
          </a:p>
          <a:p>
            <a:pPr>
              <a:lnSpc>
                <a:spcPct val="120000"/>
              </a:lnSpc>
              <a:spcBef>
                <a:spcPts val="0"/>
              </a:spcBef>
            </a:pPr>
            <a:r>
              <a:rPr lang="en-US" dirty="0">
                <a:latin typeface="Amasis MT Pro Medium" panose="02040604050005020304" pitchFamily="18" charset="0"/>
              </a:rPr>
              <a:t>From O'Donnell Learn Video: </a:t>
            </a:r>
            <a:r>
              <a:rPr lang="en-US" dirty="0">
                <a:latin typeface="Amasis MT Pro Medium" panose="02040604050005020304" pitchFamily="18" charset="0"/>
                <a:hlinkClick r:id="rId2"/>
              </a:rPr>
              <a:t>https://youtu.be/HoL0QJ8tQQs</a:t>
            </a:r>
            <a:r>
              <a:rPr lang="en-US" dirty="0">
                <a:latin typeface="Amasis MT Pro Medium" panose="02040604050005020304" pitchFamily="18" charset="0"/>
              </a:rPr>
              <a:t> </a:t>
            </a:r>
          </a:p>
          <a:p>
            <a:pPr marL="0" indent="0">
              <a:lnSpc>
                <a:spcPct val="120000"/>
              </a:lnSpc>
              <a:spcBef>
                <a:spcPts val="0"/>
              </a:spcBef>
              <a:buNone/>
            </a:pPr>
            <a:endParaRPr lang="en-US" dirty="0">
              <a:latin typeface="Amasis MT Pro Medium" panose="02040604050005020304" pitchFamily="18" charset="0"/>
            </a:endParaRPr>
          </a:p>
          <a:p>
            <a:pPr marL="0" indent="0">
              <a:lnSpc>
                <a:spcPct val="120000"/>
              </a:lnSpc>
              <a:spcBef>
                <a:spcPts val="0"/>
              </a:spcBef>
              <a:buNone/>
            </a:pPr>
            <a:r>
              <a:rPr lang="en-US" dirty="0">
                <a:latin typeface="Amasis MT Pro Medium" panose="02040604050005020304" pitchFamily="18" charset="0"/>
              </a:rPr>
              <a:t>Empathy Map</a:t>
            </a:r>
          </a:p>
          <a:p>
            <a:pPr marL="0" indent="0">
              <a:lnSpc>
                <a:spcPct val="120000"/>
              </a:lnSpc>
              <a:spcBef>
                <a:spcPts val="0"/>
              </a:spcBef>
              <a:buNone/>
            </a:pPr>
            <a:r>
              <a:rPr lang="en-US" dirty="0">
                <a:latin typeface="Amasis MT Pro Medium" panose="02040604050005020304" pitchFamily="18" charset="0"/>
              </a:rPr>
              <a:t>For a copy of the full Empathy Map resource with context, instructions, and empathy map (completed and blank) go to </a:t>
            </a:r>
          </a:p>
          <a:p>
            <a:pPr>
              <a:lnSpc>
                <a:spcPct val="120000"/>
              </a:lnSpc>
              <a:spcBef>
                <a:spcPts val="0"/>
              </a:spcBef>
            </a:pPr>
            <a:r>
              <a:rPr lang="en-US" dirty="0">
                <a:latin typeface="Amasis MT Pro Medium" panose="02040604050005020304" pitchFamily="18" charset="0"/>
                <a:hlinkClick r:id="rId3"/>
              </a:rPr>
              <a:t>https://www.odlearn.com/empathy-mapping</a:t>
            </a:r>
            <a:r>
              <a:rPr lang="en-US" dirty="0">
                <a:latin typeface="Amasis MT Pro Medium" panose="02040604050005020304" pitchFamily="18" charset="0"/>
              </a:rPr>
              <a:t> </a:t>
            </a:r>
          </a:p>
          <a:p>
            <a:pPr marL="0" indent="0">
              <a:lnSpc>
                <a:spcPct val="120000"/>
              </a:lnSpc>
              <a:spcBef>
                <a:spcPts val="0"/>
              </a:spcBef>
              <a:buNone/>
            </a:pPr>
            <a:endParaRPr lang="en-US" dirty="0">
              <a:latin typeface="Amasis MT Pro Medium" panose="02040604050005020304" pitchFamily="18" charset="0"/>
            </a:endParaRPr>
          </a:p>
          <a:p>
            <a:pPr marL="0" indent="0">
              <a:lnSpc>
                <a:spcPct val="120000"/>
              </a:lnSpc>
              <a:spcBef>
                <a:spcPts val="0"/>
              </a:spcBef>
              <a:buNone/>
            </a:pPr>
            <a:r>
              <a:rPr lang="en-US" dirty="0">
                <a:latin typeface="Amasis MT Pro Medium" panose="02040604050005020304" pitchFamily="18" charset="0"/>
              </a:rPr>
              <a:t>The Purposeful Learning Framework</a:t>
            </a:r>
          </a:p>
          <a:p>
            <a:pPr>
              <a:lnSpc>
                <a:spcPct val="120000"/>
              </a:lnSpc>
              <a:spcBef>
                <a:spcPts val="0"/>
              </a:spcBef>
            </a:pPr>
            <a:r>
              <a:rPr lang="en-US" dirty="0">
                <a:latin typeface="Amasis MT Pro Medium" panose="02040604050005020304" pitchFamily="18" charset="0"/>
                <a:hlinkClick r:id="rId4"/>
              </a:rPr>
              <a:t>https://www.odlearn.com/purposeful-learning</a:t>
            </a:r>
            <a:r>
              <a:rPr lang="en-US" dirty="0">
                <a:latin typeface="Amasis MT Pro Medium" panose="02040604050005020304" pitchFamily="18" charset="0"/>
              </a:rPr>
              <a:t> </a:t>
            </a:r>
          </a:p>
          <a:p>
            <a:pPr marL="0" indent="0">
              <a:lnSpc>
                <a:spcPct val="120000"/>
              </a:lnSpc>
              <a:spcBef>
                <a:spcPts val="0"/>
              </a:spcBef>
              <a:buNone/>
            </a:pPr>
            <a:endParaRPr lang="en-US" dirty="0">
              <a:latin typeface="Amasis MT Pro Medium" panose="02040604050005020304" pitchFamily="18" charset="0"/>
            </a:endParaRPr>
          </a:p>
          <a:p>
            <a:pPr marL="0" indent="0">
              <a:lnSpc>
                <a:spcPct val="120000"/>
              </a:lnSpc>
              <a:spcBef>
                <a:spcPts val="0"/>
              </a:spcBef>
              <a:buNone/>
            </a:pPr>
            <a:r>
              <a:rPr lang="en-US" dirty="0">
                <a:latin typeface="Amasis MT Pro Medium" panose="02040604050005020304" pitchFamily="18" charset="0"/>
              </a:rPr>
              <a:t>Welcome to the Purposeful Learning Check</a:t>
            </a:r>
          </a:p>
          <a:p>
            <a:pPr>
              <a:lnSpc>
                <a:spcPct val="120000"/>
              </a:lnSpc>
              <a:spcBef>
                <a:spcPts val="0"/>
              </a:spcBef>
            </a:pPr>
            <a:r>
              <a:rPr lang="en-US" dirty="0">
                <a:latin typeface="Amasis MT Pro Medium" panose="02040604050005020304" pitchFamily="18" charset="0"/>
                <a:hlinkClick r:id="rId5"/>
              </a:rPr>
              <a:t>https://vimeo.com/533628885?embedded=true&amp;source=vimeo_logo&amp;owner=120929032</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51</a:t>
            </a:fld>
            <a:endParaRPr lang="en-US"/>
          </a:p>
        </p:txBody>
      </p:sp>
    </p:spTree>
    <p:extLst>
      <p:ext uri="{BB962C8B-B14F-4D97-AF65-F5344CB8AC3E}">
        <p14:creationId xmlns:p14="http://schemas.microsoft.com/office/powerpoint/2010/main" val="1862210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2162317"/>
          </a:xfrm>
        </p:spPr>
        <p:txBody>
          <a:bodyPr>
            <a:normAutofit/>
          </a:bodyPr>
          <a:lstStyle/>
          <a:p>
            <a:r>
              <a:rPr lang="en-US" dirty="0">
                <a:solidFill>
                  <a:srgbClr val="800000"/>
                </a:solidFill>
                <a:latin typeface="Aharoni" panose="02010803020104030203" pitchFamily="2" charset="-79"/>
                <a:cs typeface="Aharoni" panose="02010803020104030203" pitchFamily="2" charset="-79"/>
              </a:rPr>
              <a:t>Make Humanized Your Modality</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Dr. Brett Christie (Page 2)</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1962363"/>
            <a:ext cx="10515599" cy="4214599"/>
          </a:xfrm>
        </p:spPr>
        <p:txBody>
          <a:bodyPr anchor="ctr">
            <a:normAutofit fontScale="55000" lnSpcReduction="20000"/>
          </a:bodyPr>
          <a:lstStyle/>
          <a:p>
            <a:pPr marL="0" indent="0">
              <a:lnSpc>
                <a:spcPct val="120000"/>
              </a:lnSpc>
              <a:spcBef>
                <a:spcPts val="0"/>
              </a:spcBef>
              <a:buNone/>
            </a:pPr>
            <a:r>
              <a:rPr lang="en-US" dirty="0">
                <a:latin typeface="Amasis MT Pro Medium" panose="02040604050005020304" pitchFamily="18" charset="0"/>
              </a:rPr>
              <a:t>Your current efforts to humanize your courses?</a:t>
            </a:r>
          </a:p>
          <a:p>
            <a:pPr>
              <a:lnSpc>
                <a:spcPct val="120000"/>
              </a:lnSpc>
              <a:spcBef>
                <a:spcPts val="0"/>
              </a:spcBef>
            </a:pPr>
            <a:r>
              <a:rPr lang="en-US" dirty="0">
                <a:latin typeface="Amasis MT Pro Medium" panose="02040604050005020304" pitchFamily="18" charset="0"/>
              </a:rPr>
              <a:t>View full responses: </a:t>
            </a:r>
            <a:r>
              <a:rPr lang="en-US" dirty="0">
                <a:latin typeface="Amasis MT Pro Medium" panose="02040604050005020304" pitchFamily="18" charset="0"/>
                <a:hlinkClick r:id="rId2"/>
              </a:rPr>
              <a:t>https://padlet.com/brettodlearn/vvc_humanize1</a:t>
            </a:r>
            <a:r>
              <a:rPr lang="en-US" dirty="0">
                <a:latin typeface="Amasis MT Pro Medium" panose="02040604050005020304" pitchFamily="18" charset="0"/>
              </a:rPr>
              <a:t> </a:t>
            </a:r>
          </a:p>
          <a:p>
            <a:pPr marL="0" indent="0">
              <a:lnSpc>
                <a:spcPct val="120000"/>
              </a:lnSpc>
              <a:spcBef>
                <a:spcPts val="0"/>
              </a:spcBef>
              <a:buNone/>
            </a:pPr>
            <a:endParaRPr lang="en-US" dirty="0">
              <a:latin typeface="Amasis MT Pro Medium" panose="02040604050005020304" pitchFamily="18" charset="0"/>
            </a:endParaRPr>
          </a:p>
          <a:p>
            <a:pPr marL="0" indent="0">
              <a:lnSpc>
                <a:spcPct val="120000"/>
              </a:lnSpc>
              <a:spcBef>
                <a:spcPts val="0"/>
              </a:spcBef>
              <a:buNone/>
            </a:pPr>
            <a:r>
              <a:rPr lang="en-US" dirty="0">
                <a:latin typeface="Amasis MT Pro Medium" panose="02040604050005020304" pitchFamily="18" charset="0"/>
              </a:rPr>
              <a:t>Course Welcome in Flipgrid</a:t>
            </a:r>
          </a:p>
          <a:p>
            <a:pPr marL="0" indent="0">
              <a:lnSpc>
                <a:spcPct val="120000"/>
              </a:lnSpc>
              <a:spcBef>
                <a:spcPts val="0"/>
              </a:spcBef>
              <a:buNone/>
            </a:pPr>
            <a:r>
              <a:rPr lang="en-US" dirty="0">
                <a:latin typeface="Amasis MT Pro Medium" panose="02040604050005020304" pitchFamily="18" charset="0"/>
              </a:rPr>
              <a:t>“The simplest way to see and hear from your students, anytime and anywhere! 100% FREE from Microsoft.”</a:t>
            </a:r>
          </a:p>
          <a:p>
            <a:pPr>
              <a:lnSpc>
                <a:spcPct val="120000"/>
              </a:lnSpc>
              <a:spcBef>
                <a:spcPts val="0"/>
              </a:spcBef>
            </a:pPr>
            <a:r>
              <a:rPr lang="en-US" dirty="0">
                <a:latin typeface="Amasis MT Pro Medium" panose="02040604050005020304" pitchFamily="18" charset="0"/>
              </a:rPr>
              <a:t>Any instructor can sign up at </a:t>
            </a:r>
            <a:r>
              <a:rPr lang="en-US" dirty="0">
                <a:latin typeface="Amasis MT Pro Medium" panose="02040604050005020304" pitchFamily="18" charset="0"/>
                <a:hlinkClick r:id="rId3"/>
              </a:rPr>
              <a:t>www.flipgrid.com</a:t>
            </a:r>
            <a:r>
              <a:rPr lang="en-US" dirty="0">
                <a:latin typeface="Amasis MT Pro Medium" panose="02040604050005020304" pitchFamily="18" charset="0"/>
              </a:rPr>
              <a:t> </a:t>
            </a:r>
          </a:p>
          <a:p>
            <a:pPr>
              <a:lnSpc>
                <a:spcPct val="120000"/>
              </a:lnSpc>
              <a:spcBef>
                <a:spcPts val="0"/>
              </a:spcBef>
            </a:pPr>
            <a:r>
              <a:rPr lang="en-US" dirty="0">
                <a:latin typeface="Amasis MT Pro Medium" panose="02040604050005020304" pitchFamily="18" charset="0"/>
              </a:rPr>
              <a:t>Flipgrid how-to: </a:t>
            </a:r>
            <a:r>
              <a:rPr lang="en-US" dirty="0">
                <a:latin typeface="Amasis MT Pro Medium" panose="02040604050005020304" pitchFamily="18" charset="0"/>
                <a:hlinkClick r:id="rId4"/>
              </a:rPr>
              <a:t>https://drive.google.com/file/d/1SMSFzZ8XwC2cdrJfxa4k_ud8a1MvWVOS/view</a:t>
            </a:r>
            <a:r>
              <a:rPr lang="en-US" dirty="0">
                <a:latin typeface="Amasis MT Pro Medium" panose="02040604050005020304" pitchFamily="18" charset="0"/>
              </a:rPr>
              <a:t> </a:t>
            </a:r>
          </a:p>
          <a:p>
            <a:pPr marL="0" indent="0">
              <a:lnSpc>
                <a:spcPct val="120000"/>
              </a:lnSpc>
              <a:spcBef>
                <a:spcPts val="0"/>
              </a:spcBef>
              <a:buNone/>
            </a:pPr>
            <a:r>
              <a:rPr lang="en-US" dirty="0">
                <a:latin typeface="Amasis MT Pro Medium" panose="02040604050005020304" pitchFamily="18" charset="0"/>
              </a:rPr>
              <a:t> </a:t>
            </a:r>
          </a:p>
          <a:p>
            <a:pPr marL="0" indent="0">
              <a:lnSpc>
                <a:spcPct val="120000"/>
              </a:lnSpc>
              <a:spcBef>
                <a:spcPts val="0"/>
              </a:spcBef>
              <a:buNone/>
            </a:pPr>
            <a:r>
              <a:rPr lang="en-US" dirty="0">
                <a:latin typeface="Amasis MT Pro Medium" panose="02040604050005020304" pitchFamily="18" charset="0"/>
              </a:rPr>
              <a:t>Critical Elements of The Course Syllabus</a:t>
            </a:r>
          </a:p>
          <a:p>
            <a:pPr marL="0" indent="0">
              <a:lnSpc>
                <a:spcPct val="120000"/>
              </a:lnSpc>
              <a:spcBef>
                <a:spcPts val="0"/>
              </a:spcBef>
              <a:buNone/>
            </a:pPr>
            <a:r>
              <a:rPr lang="en-US" dirty="0">
                <a:latin typeface="Amasis MT Pro Medium" panose="02040604050005020304" pitchFamily="18" charset="0"/>
              </a:rPr>
              <a:t>Taylor, S.D., Veri, M.J., Eliason, M., </a:t>
            </a:r>
            <a:r>
              <a:rPr lang="en-US" dirty="0" err="1">
                <a:latin typeface="Amasis MT Pro Medium" panose="02040604050005020304" pitchFamily="18" charset="0"/>
              </a:rPr>
              <a:t>Hermoso</a:t>
            </a:r>
            <a:r>
              <a:rPr lang="en-US" dirty="0">
                <a:latin typeface="Amasis MT Pro Medium" panose="02040604050005020304" pitchFamily="18" charset="0"/>
              </a:rPr>
              <a:t>, J.C.R., Bolter, N.D., &amp; Van </a:t>
            </a:r>
            <a:r>
              <a:rPr lang="en-US" dirty="0" err="1">
                <a:latin typeface="Amasis MT Pro Medium" panose="02040604050005020304" pitchFamily="18" charset="0"/>
              </a:rPr>
              <a:t>Olphen</a:t>
            </a:r>
            <a:r>
              <a:rPr lang="en-US" dirty="0">
                <a:latin typeface="Amasis MT Pro Medium" panose="02040604050005020304" pitchFamily="18" charset="0"/>
              </a:rPr>
              <a:t>, J.E. (2019). The social justice syllabus design tool: A first step in doing social justice pedagogy. Journal Committed to Social Change on Race and Ethnicity, 5(2).</a:t>
            </a:r>
          </a:p>
          <a:p>
            <a:pPr>
              <a:lnSpc>
                <a:spcPct val="120000"/>
              </a:lnSpc>
              <a:spcBef>
                <a:spcPts val="0"/>
              </a:spcBef>
            </a:pPr>
            <a:r>
              <a:rPr lang="en-US" dirty="0">
                <a:latin typeface="Amasis MT Pro Medium" panose="02040604050005020304" pitchFamily="18" charset="0"/>
                <a:hlinkClick r:id="rId5"/>
              </a:rPr>
              <a:t>https://journals.shareok.org/jcscore/article/view/87/58</a:t>
            </a:r>
            <a:r>
              <a:rPr lang="en-US" dirty="0">
                <a:latin typeface="Amasis MT Pro Medium" panose="02040604050005020304" pitchFamily="18" charset="0"/>
              </a:rPr>
              <a:t> </a:t>
            </a:r>
          </a:p>
          <a:p>
            <a:pPr marL="0" indent="0">
              <a:lnSpc>
                <a:spcPct val="120000"/>
              </a:lnSpc>
              <a:spcBef>
                <a:spcPts val="0"/>
              </a:spcBef>
              <a:buNone/>
            </a:pPr>
            <a:endParaRPr lang="en-US" dirty="0">
              <a:latin typeface="Amasis MT Pro Medium" panose="02040604050005020304" pitchFamily="18" charset="0"/>
            </a:endParaRPr>
          </a:p>
          <a:p>
            <a:pPr marL="0" indent="0">
              <a:lnSpc>
                <a:spcPct val="120000"/>
              </a:lnSpc>
              <a:spcBef>
                <a:spcPts val="0"/>
              </a:spcBef>
              <a:buNone/>
            </a:pPr>
            <a:r>
              <a:rPr lang="en-US" dirty="0">
                <a:latin typeface="Amasis MT Pro Medium" panose="02040604050005020304" pitchFamily="18" charset="0"/>
              </a:rPr>
              <a:t>Welcoming vs. Unwelcoming Syllabus</a:t>
            </a:r>
          </a:p>
          <a:p>
            <a:pPr>
              <a:lnSpc>
                <a:spcPct val="120000"/>
              </a:lnSpc>
              <a:spcBef>
                <a:spcPts val="0"/>
              </a:spcBef>
            </a:pPr>
            <a:r>
              <a:rPr lang="en-US" dirty="0">
                <a:latin typeface="Amasis MT Pro Medium" panose="02040604050005020304" pitchFamily="18" charset="0"/>
              </a:rPr>
              <a:t>Access full resource at: </a:t>
            </a:r>
            <a:r>
              <a:rPr lang="en-US" dirty="0">
                <a:latin typeface="Amasis MT Pro Medium" panose="02040604050005020304" pitchFamily="18" charset="0"/>
                <a:hlinkClick r:id="rId6"/>
              </a:rPr>
              <a:t>https://www.odlearn.com/un-welcome-syllabus</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52</a:t>
            </a:fld>
            <a:endParaRPr lang="en-US"/>
          </a:p>
        </p:txBody>
      </p:sp>
    </p:spTree>
    <p:extLst>
      <p:ext uri="{BB962C8B-B14F-4D97-AF65-F5344CB8AC3E}">
        <p14:creationId xmlns:p14="http://schemas.microsoft.com/office/powerpoint/2010/main" val="982996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2162317"/>
          </a:xfrm>
        </p:spPr>
        <p:txBody>
          <a:bodyPr>
            <a:normAutofit/>
          </a:bodyPr>
          <a:lstStyle/>
          <a:p>
            <a:r>
              <a:rPr lang="en-US" dirty="0">
                <a:solidFill>
                  <a:srgbClr val="800000"/>
                </a:solidFill>
                <a:latin typeface="Aharoni" panose="02010803020104030203" pitchFamily="2" charset="-79"/>
                <a:cs typeface="Aharoni" panose="02010803020104030203" pitchFamily="2" charset="-79"/>
              </a:rPr>
              <a:t>Make Humanized Your Modality</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Dr. Brett Christie (Page 3)</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2157573"/>
            <a:ext cx="10515599" cy="4019390"/>
          </a:xfrm>
        </p:spPr>
        <p:txBody>
          <a:bodyPr anchor="ctr">
            <a:normAutofit fontScale="55000" lnSpcReduction="20000"/>
          </a:bodyPr>
          <a:lstStyle/>
          <a:p>
            <a:pPr marL="0" indent="0">
              <a:lnSpc>
                <a:spcPct val="120000"/>
              </a:lnSpc>
              <a:spcBef>
                <a:spcPts val="0"/>
              </a:spcBef>
              <a:buNone/>
            </a:pPr>
            <a:endParaRPr lang="en-US" dirty="0">
              <a:latin typeface="Amasis MT Pro Medium" panose="02040604050005020304" pitchFamily="18" charset="0"/>
            </a:endParaRPr>
          </a:p>
          <a:p>
            <a:pPr marL="0" indent="0">
              <a:lnSpc>
                <a:spcPct val="120000"/>
              </a:lnSpc>
              <a:spcBef>
                <a:spcPts val="0"/>
              </a:spcBef>
              <a:buNone/>
            </a:pPr>
            <a:r>
              <a:rPr lang="en-US" dirty="0">
                <a:latin typeface="Amasis MT Pro Medium" panose="02040604050005020304" pitchFamily="18" charset="0"/>
              </a:rPr>
              <a:t>Reflecting on Your Syllabus</a:t>
            </a:r>
          </a:p>
          <a:p>
            <a:pPr>
              <a:lnSpc>
                <a:spcPct val="120000"/>
              </a:lnSpc>
              <a:spcBef>
                <a:spcPts val="0"/>
              </a:spcBef>
            </a:pPr>
            <a:r>
              <a:rPr lang="en-US" dirty="0">
                <a:latin typeface="Amasis MT Pro Medium" panose="02040604050005020304" pitchFamily="18" charset="0"/>
                <a:hlinkClick r:id="rId2"/>
              </a:rPr>
              <a:t>https://www.odlearn.com/enhanced-syllabus-checklist</a:t>
            </a:r>
            <a:r>
              <a:rPr lang="en-US" dirty="0">
                <a:latin typeface="Amasis MT Pro Medium" panose="02040604050005020304" pitchFamily="18" charset="0"/>
              </a:rPr>
              <a:t> </a:t>
            </a:r>
          </a:p>
          <a:p>
            <a:pPr marL="0" indent="0">
              <a:lnSpc>
                <a:spcPct val="120000"/>
              </a:lnSpc>
              <a:spcBef>
                <a:spcPts val="0"/>
              </a:spcBef>
              <a:buNone/>
            </a:pPr>
            <a:endParaRPr lang="en-US" dirty="0">
              <a:latin typeface="Amasis MT Pro Medium" panose="02040604050005020304" pitchFamily="18" charset="0"/>
            </a:endParaRPr>
          </a:p>
          <a:p>
            <a:pPr marL="0" indent="0">
              <a:lnSpc>
                <a:spcPct val="120000"/>
              </a:lnSpc>
              <a:spcBef>
                <a:spcPts val="0"/>
              </a:spcBef>
              <a:buNone/>
            </a:pPr>
            <a:r>
              <a:rPr lang="en-US" dirty="0">
                <a:latin typeface="Amasis MT Pro Medium" panose="02040604050005020304" pitchFamily="18" charset="0"/>
              </a:rPr>
              <a:t>Humanizing Your Syllabus</a:t>
            </a:r>
          </a:p>
          <a:p>
            <a:pPr marL="0" indent="0">
              <a:lnSpc>
                <a:spcPct val="120000"/>
              </a:lnSpc>
              <a:spcBef>
                <a:spcPts val="0"/>
              </a:spcBef>
              <a:buNone/>
            </a:pPr>
            <a:r>
              <a:rPr lang="en-US" dirty="0">
                <a:latin typeface="Amasis MT Pro Medium" panose="02040604050005020304" pitchFamily="18" charset="0"/>
              </a:rPr>
              <a:t>Many examples at:</a:t>
            </a:r>
          </a:p>
          <a:p>
            <a:pPr>
              <a:lnSpc>
                <a:spcPct val="120000"/>
              </a:lnSpc>
              <a:spcBef>
                <a:spcPts val="0"/>
              </a:spcBef>
            </a:pPr>
            <a:r>
              <a:rPr lang="en-US" dirty="0">
                <a:latin typeface="Amasis MT Pro Medium" panose="02040604050005020304" pitchFamily="18" charset="0"/>
                <a:hlinkClick r:id="rId3"/>
              </a:rPr>
              <a:t>https://enact.sonoma.edu/c.php?g=789377&amp;p=5650618</a:t>
            </a:r>
            <a:r>
              <a:rPr lang="en-US" dirty="0">
                <a:latin typeface="Amasis MT Pro Medium" panose="02040604050005020304" pitchFamily="18" charset="0"/>
              </a:rPr>
              <a:t> </a:t>
            </a:r>
          </a:p>
          <a:p>
            <a:pPr marL="0" indent="0">
              <a:lnSpc>
                <a:spcPct val="120000"/>
              </a:lnSpc>
              <a:spcBef>
                <a:spcPts val="0"/>
              </a:spcBef>
              <a:buNone/>
            </a:pPr>
            <a:endParaRPr lang="en-US" dirty="0">
              <a:latin typeface="Amasis MT Pro Medium" panose="02040604050005020304" pitchFamily="18" charset="0"/>
            </a:endParaRPr>
          </a:p>
          <a:p>
            <a:pPr marL="0" indent="0">
              <a:lnSpc>
                <a:spcPct val="120000"/>
              </a:lnSpc>
              <a:spcBef>
                <a:spcPts val="0"/>
              </a:spcBef>
              <a:buNone/>
            </a:pPr>
            <a:r>
              <a:rPr lang="en-US" dirty="0">
                <a:latin typeface="Amasis MT Pro Medium" panose="02040604050005020304" pitchFamily="18" charset="0"/>
              </a:rPr>
              <a:t>Some Ideas for Connecting Early &amp; Often</a:t>
            </a:r>
          </a:p>
          <a:p>
            <a:pPr>
              <a:lnSpc>
                <a:spcPct val="120000"/>
              </a:lnSpc>
              <a:spcBef>
                <a:spcPts val="0"/>
              </a:spcBef>
            </a:pPr>
            <a:r>
              <a:rPr lang="en-US" dirty="0">
                <a:latin typeface="Amasis MT Pro Medium" panose="02040604050005020304" pitchFamily="18" charset="0"/>
              </a:rPr>
              <a:t>Learner Connectedness Survey. Editable copy at: </a:t>
            </a:r>
            <a:r>
              <a:rPr lang="en-US" dirty="0">
                <a:latin typeface="Amasis MT Pro Medium" panose="02040604050005020304" pitchFamily="18" charset="0"/>
                <a:hlinkClick r:id="rId4"/>
              </a:rPr>
              <a:t>http://tiny.cc/odl-inclusivity-survey</a:t>
            </a:r>
            <a:r>
              <a:rPr lang="en-US" dirty="0">
                <a:latin typeface="Amasis MT Pro Medium" panose="02040604050005020304" pitchFamily="18" charset="0"/>
              </a:rPr>
              <a:t> </a:t>
            </a:r>
          </a:p>
          <a:p>
            <a:pPr marL="0" indent="0">
              <a:lnSpc>
                <a:spcPct val="120000"/>
              </a:lnSpc>
              <a:spcBef>
                <a:spcPts val="0"/>
              </a:spcBef>
              <a:buNone/>
            </a:pPr>
            <a:endParaRPr lang="en-US" dirty="0">
              <a:latin typeface="Amasis MT Pro Medium" panose="02040604050005020304" pitchFamily="18" charset="0"/>
            </a:endParaRPr>
          </a:p>
          <a:p>
            <a:pPr marL="0" indent="0">
              <a:lnSpc>
                <a:spcPct val="120000"/>
              </a:lnSpc>
              <a:spcBef>
                <a:spcPts val="0"/>
              </a:spcBef>
              <a:buNone/>
            </a:pPr>
            <a:r>
              <a:rPr lang="en-US" dirty="0">
                <a:latin typeface="Amasis MT Pro Medium" panose="02040604050005020304" pitchFamily="18" charset="0"/>
              </a:rPr>
              <a:t>Stay Present as Their Instructor</a:t>
            </a:r>
          </a:p>
          <a:p>
            <a:pPr>
              <a:lnSpc>
                <a:spcPct val="120000"/>
              </a:lnSpc>
              <a:spcBef>
                <a:spcPts val="0"/>
              </a:spcBef>
            </a:pPr>
            <a:r>
              <a:rPr lang="en-US" dirty="0">
                <a:latin typeface="Amasis MT Pro Medium" panose="02040604050005020304" pitchFamily="18" charset="0"/>
              </a:rPr>
              <a:t>Tips on creating “humanized” videos to communicate with your students: </a:t>
            </a:r>
            <a:r>
              <a:rPr lang="en-US" dirty="0">
                <a:latin typeface="Amasis MT Pro Medium" panose="02040604050005020304" pitchFamily="18" charset="0"/>
                <a:hlinkClick r:id="rId5"/>
              </a:rPr>
              <a:t>https://youtu.be/s0lQJvBC_1I</a:t>
            </a:r>
            <a:r>
              <a:rPr lang="en-US" dirty="0">
                <a:latin typeface="Amasis MT Pro Medium" panose="02040604050005020304" pitchFamily="18" charset="0"/>
              </a:rPr>
              <a:t> </a:t>
            </a:r>
          </a:p>
          <a:p>
            <a:pPr marL="0" indent="0">
              <a:lnSpc>
                <a:spcPct val="120000"/>
              </a:lnSpc>
              <a:spcBef>
                <a:spcPts val="0"/>
              </a:spcBef>
              <a:buNone/>
            </a:pPr>
            <a:endParaRPr lang="en-US" dirty="0">
              <a:latin typeface="Amasis MT Pro Medium" panose="02040604050005020304" pitchFamily="18" charset="0"/>
            </a:endParaRPr>
          </a:p>
          <a:p>
            <a:pPr marL="0" indent="0">
              <a:lnSpc>
                <a:spcPct val="120000"/>
              </a:lnSpc>
              <a:spcBef>
                <a:spcPts val="0"/>
              </a:spcBef>
              <a:buNone/>
            </a:pPr>
            <a:r>
              <a:rPr lang="en-US" dirty="0">
                <a:latin typeface="Amasis MT Pro Medium" panose="02040604050005020304" pitchFamily="18" charset="0"/>
              </a:rPr>
              <a:t>Multiple Means = Multiple Pathways</a:t>
            </a:r>
          </a:p>
          <a:p>
            <a:pPr>
              <a:lnSpc>
                <a:spcPct val="120000"/>
              </a:lnSpc>
              <a:spcBef>
                <a:spcPts val="0"/>
              </a:spcBef>
            </a:pPr>
            <a:r>
              <a:rPr lang="en-US" dirty="0">
                <a:latin typeface="Amasis MT Pro Medium" panose="02040604050005020304" pitchFamily="18" charset="0"/>
                <a:hlinkClick r:id="rId6"/>
              </a:rPr>
              <a:t>https://www.odlearn.com/techniques-for-remote-active-learning</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53</a:t>
            </a:fld>
            <a:endParaRPr lang="en-US"/>
          </a:p>
        </p:txBody>
      </p:sp>
    </p:spTree>
    <p:extLst>
      <p:ext uri="{BB962C8B-B14F-4D97-AF65-F5344CB8AC3E}">
        <p14:creationId xmlns:p14="http://schemas.microsoft.com/office/powerpoint/2010/main" val="40068493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2" y="-4354"/>
            <a:ext cx="12191998"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2162317"/>
          </a:xfrm>
        </p:spPr>
        <p:txBody>
          <a:bodyPr>
            <a:normAutofit/>
          </a:bodyPr>
          <a:lstStyle/>
          <a:p>
            <a:r>
              <a:rPr lang="en-US" dirty="0">
                <a:solidFill>
                  <a:srgbClr val="800000"/>
                </a:solidFill>
                <a:latin typeface="Aharoni" panose="02010803020104030203" pitchFamily="2" charset="-79"/>
                <a:cs typeface="Aharoni" panose="02010803020104030203" pitchFamily="2" charset="-79"/>
              </a:rPr>
              <a:t>Make Humanized Your Modality</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Dr. Brett Christie (Page 4)</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2034283"/>
            <a:ext cx="10515599" cy="4142680"/>
          </a:xfrm>
        </p:spPr>
        <p:txBody>
          <a:bodyPr anchor="ctr">
            <a:normAutofit fontScale="40000" lnSpcReduction="20000"/>
          </a:bodyPr>
          <a:lstStyle/>
          <a:p>
            <a:pPr marL="0" indent="0">
              <a:lnSpc>
                <a:spcPct val="120000"/>
              </a:lnSpc>
              <a:spcBef>
                <a:spcPts val="0"/>
              </a:spcBef>
              <a:buNone/>
            </a:pPr>
            <a:r>
              <a:rPr lang="en-US" dirty="0">
                <a:latin typeface="Amasis MT Pro Medium" panose="02040604050005020304" pitchFamily="18" charset="0"/>
              </a:rPr>
              <a:t>Discussion: Connecting with a Purpose</a:t>
            </a:r>
          </a:p>
          <a:p>
            <a:pPr>
              <a:lnSpc>
                <a:spcPct val="120000"/>
              </a:lnSpc>
              <a:spcBef>
                <a:spcPts val="0"/>
              </a:spcBef>
            </a:pPr>
            <a:r>
              <a:rPr lang="en-US" dirty="0">
                <a:latin typeface="Amasis MT Pro Medium" panose="02040604050005020304" pitchFamily="18" charset="0"/>
              </a:rPr>
              <a:t>What will be your next efforts to create more humanized course experiences?</a:t>
            </a:r>
          </a:p>
          <a:p>
            <a:pPr>
              <a:lnSpc>
                <a:spcPct val="120000"/>
              </a:lnSpc>
              <a:spcBef>
                <a:spcPts val="0"/>
              </a:spcBef>
            </a:pPr>
            <a:r>
              <a:rPr lang="en-US" dirty="0">
                <a:latin typeface="Amasis MT Pro Medium" panose="02040604050005020304" pitchFamily="18" charset="0"/>
              </a:rPr>
              <a:t>View full responses: </a:t>
            </a:r>
            <a:r>
              <a:rPr lang="en-US" dirty="0">
                <a:latin typeface="Amasis MT Pro Medium" panose="02040604050005020304" pitchFamily="18" charset="0"/>
                <a:hlinkClick r:id="rId2"/>
              </a:rPr>
              <a:t>https://padlet.com/brettodlearn/vvc_humanize2</a:t>
            </a:r>
            <a:r>
              <a:rPr lang="en-US" dirty="0">
                <a:latin typeface="Amasis MT Pro Medium" panose="02040604050005020304" pitchFamily="18" charset="0"/>
              </a:rPr>
              <a:t> </a:t>
            </a:r>
          </a:p>
          <a:p>
            <a:pPr marL="0" indent="0">
              <a:lnSpc>
                <a:spcPct val="120000"/>
              </a:lnSpc>
              <a:spcBef>
                <a:spcPts val="0"/>
              </a:spcBef>
              <a:buNone/>
            </a:pPr>
            <a:endParaRPr lang="en-US" dirty="0">
              <a:latin typeface="Amasis MT Pro Medium" panose="02040604050005020304" pitchFamily="18" charset="0"/>
            </a:endParaRPr>
          </a:p>
          <a:p>
            <a:pPr marL="0" indent="0">
              <a:lnSpc>
                <a:spcPct val="120000"/>
              </a:lnSpc>
              <a:spcBef>
                <a:spcPts val="0"/>
              </a:spcBef>
              <a:buNone/>
            </a:pPr>
            <a:r>
              <a:rPr lang="en-US" dirty="0">
                <a:latin typeface="Amasis MT Pro Medium" panose="02040604050005020304" pitchFamily="18" charset="0"/>
              </a:rPr>
              <a:t>Liquid Syllabus</a:t>
            </a:r>
          </a:p>
          <a:p>
            <a:pPr>
              <a:lnSpc>
                <a:spcPct val="120000"/>
              </a:lnSpc>
              <a:spcBef>
                <a:spcPts val="0"/>
              </a:spcBef>
            </a:pPr>
            <a:r>
              <a:rPr lang="en-US" dirty="0">
                <a:latin typeface="Amasis MT Pro Medium" panose="02040604050005020304" pitchFamily="18" charset="0"/>
              </a:rPr>
              <a:t>“An accessible, public website that incorporates a brief, friendly welcome video and course information written in welcoming, student-centered language” </a:t>
            </a:r>
            <a:r>
              <a:rPr lang="en-US" dirty="0">
                <a:latin typeface="Amasis MT Pro Medium" panose="02040604050005020304" pitchFamily="18" charset="0"/>
                <a:hlinkClick r:id="rId3"/>
              </a:rPr>
              <a:t>https://ccconlineed.instructure.com/courses/6771</a:t>
            </a:r>
            <a:r>
              <a:rPr lang="en-US" dirty="0">
                <a:latin typeface="Amasis MT Pro Medium" panose="02040604050005020304" pitchFamily="18" charset="0"/>
              </a:rPr>
              <a:t>  </a:t>
            </a:r>
          </a:p>
          <a:p>
            <a:pPr>
              <a:lnSpc>
                <a:spcPct val="120000"/>
              </a:lnSpc>
              <a:spcBef>
                <a:spcPts val="0"/>
              </a:spcBef>
            </a:pPr>
            <a:r>
              <a:rPr lang="en-US" dirty="0">
                <a:latin typeface="Amasis MT Pro Medium" panose="02040604050005020304" pitchFamily="18" charset="0"/>
              </a:rPr>
              <a:t>Liquid syllabus example from our very own Dr. Jamey Cooper: </a:t>
            </a:r>
            <a:r>
              <a:rPr lang="en-US" dirty="0">
                <a:latin typeface="Amasis MT Pro Medium" panose="02040604050005020304" pitchFamily="18" charset="0"/>
                <a:hlinkClick r:id="rId4"/>
              </a:rPr>
              <a:t>https://sites.google.com/view/earthsciencesbyjameycooper/home</a:t>
            </a:r>
            <a:r>
              <a:rPr lang="en-US" dirty="0">
                <a:latin typeface="Amasis MT Pro Medium" panose="02040604050005020304" pitchFamily="18" charset="0"/>
              </a:rPr>
              <a:t> </a:t>
            </a:r>
          </a:p>
          <a:p>
            <a:pPr marL="0" indent="0">
              <a:lnSpc>
                <a:spcPct val="120000"/>
              </a:lnSpc>
              <a:spcBef>
                <a:spcPts val="0"/>
              </a:spcBef>
              <a:buNone/>
            </a:pPr>
            <a:endParaRPr lang="en-US" dirty="0">
              <a:latin typeface="Amasis MT Pro Medium" panose="02040604050005020304" pitchFamily="18" charset="0"/>
            </a:endParaRPr>
          </a:p>
          <a:p>
            <a:pPr marL="0" indent="0">
              <a:lnSpc>
                <a:spcPct val="120000"/>
              </a:lnSpc>
              <a:spcBef>
                <a:spcPts val="0"/>
              </a:spcBef>
              <a:buNone/>
            </a:pPr>
            <a:r>
              <a:rPr lang="en-US" dirty="0">
                <a:latin typeface="Amasis MT Pro Medium" panose="02040604050005020304" pitchFamily="18" charset="0"/>
              </a:rPr>
              <a:t>Humanizing Learning in Higher Ed</a:t>
            </a:r>
          </a:p>
          <a:p>
            <a:pPr>
              <a:lnSpc>
                <a:spcPct val="120000"/>
              </a:lnSpc>
              <a:spcBef>
                <a:spcPts val="0"/>
              </a:spcBef>
            </a:pPr>
            <a:r>
              <a:rPr lang="en-US" dirty="0">
                <a:latin typeface="Amasis MT Pro Medium" panose="02040604050005020304" pitchFamily="18" charset="0"/>
              </a:rPr>
              <a:t>Michelle </a:t>
            </a:r>
            <a:r>
              <a:rPr lang="en-US" dirty="0" err="1">
                <a:latin typeface="Amasis MT Pro Medium" panose="02040604050005020304" pitchFamily="18" charset="0"/>
              </a:rPr>
              <a:t>Pacansky</a:t>
            </a:r>
            <a:r>
              <a:rPr lang="en-US" dirty="0">
                <a:latin typeface="Amasis MT Pro Medium" panose="02040604050005020304" pitchFamily="18" charset="0"/>
              </a:rPr>
              <a:t>-Brock - Humanizing online learning in higher education with emerging technologies – YouTube channel: </a:t>
            </a:r>
            <a:r>
              <a:rPr lang="en-US" dirty="0">
                <a:latin typeface="Amasis MT Pro Medium" panose="02040604050005020304" pitchFamily="18" charset="0"/>
                <a:hlinkClick r:id="rId5"/>
              </a:rPr>
              <a:t>https://www.youtube.com/user/mpacanskybrock</a:t>
            </a:r>
            <a:endParaRPr lang="en-US" dirty="0">
              <a:latin typeface="Amasis MT Pro Medium" panose="02040604050005020304" pitchFamily="18" charset="0"/>
            </a:endParaRPr>
          </a:p>
          <a:p>
            <a:pPr marL="0" indent="0">
              <a:lnSpc>
                <a:spcPct val="120000"/>
              </a:lnSpc>
              <a:spcBef>
                <a:spcPts val="0"/>
              </a:spcBef>
              <a:buNone/>
            </a:pPr>
            <a:endParaRPr lang="en-US" dirty="0">
              <a:latin typeface="Amasis MT Pro Medium" panose="02040604050005020304" pitchFamily="18" charset="0"/>
            </a:endParaRPr>
          </a:p>
          <a:p>
            <a:pPr marL="0" indent="0">
              <a:lnSpc>
                <a:spcPct val="120000"/>
              </a:lnSpc>
              <a:spcBef>
                <a:spcPts val="0"/>
              </a:spcBef>
              <a:buNone/>
            </a:pPr>
            <a:r>
              <a:rPr lang="en-US" dirty="0">
                <a:latin typeface="Amasis MT Pro Medium" panose="02040604050005020304" pitchFamily="18" charset="0"/>
              </a:rPr>
              <a:t>Pedagogy of Kindness</a:t>
            </a:r>
          </a:p>
          <a:p>
            <a:pPr>
              <a:lnSpc>
                <a:spcPct val="120000"/>
              </a:lnSpc>
              <a:spcBef>
                <a:spcPts val="0"/>
              </a:spcBef>
            </a:pPr>
            <a:r>
              <a:rPr lang="en-US" dirty="0">
                <a:latin typeface="Amasis MT Pro Medium" panose="02040604050005020304" pitchFamily="18" charset="0"/>
              </a:rPr>
              <a:t>Catherine Denial</a:t>
            </a:r>
          </a:p>
          <a:p>
            <a:pPr>
              <a:lnSpc>
                <a:spcPct val="120000"/>
              </a:lnSpc>
              <a:spcBef>
                <a:spcPts val="0"/>
              </a:spcBef>
            </a:pPr>
            <a:r>
              <a:rPr lang="en-US" dirty="0">
                <a:latin typeface="Amasis MT Pro Medium" panose="02040604050005020304" pitchFamily="18" charset="0"/>
              </a:rPr>
              <a:t>@catedenial</a:t>
            </a:r>
          </a:p>
          <a:p>
            <a:pPr>
              <a:lnSpc>
                <a:spcPct val="120000"/>
              </a:lnSpc>
              <a:spcBef>
                <a:spcPts val="0"/>
              </a:spcBef>
            </a:pPr>
            <a:r>
              <a:rPr lang="en-US" dirty="0">
                <a:latin typeface="Amasis MT Pro Medium" panose="02040604050005020304" pitchFamily="18" charset="0"/>
                <a:hlinkClick r:id="rId6"/>
              </a:rPr>
              <a:t>https://hybridpedagogy.org/pedagogy-of-kindness</a:t>
            </a:r>
            <a:r>
              <a:rPr lang="en-US" dirty="0">
                <a:latin typeface="Amasis MT Pro Medium" panose="02040604050005020304" pitchFamily="18" charset="0"/>
              </a:rPr>
              <a:t> </a:t>
            </a:r>
          </a:p>
          <a:p>
            <a:pPr marL="0" indent="0">
              <a:lnSpc>
                <a:spcPct val="120000"/>
              </a:lnSpc>
              <a:spcBef>
                <a:spcPts val="0"/>
              </a:spcBef>
              <a:buNone/>
            </a:pPr>
            <a:endParaRPr lang="en-US" dirty="0">
              <a:latin typeface="Amasis MT Pro Medium" panose="02040604050005020304" pitchFamily="18" charset="0"/>
            </a:endParaRPr>
          </a:p>
          <a:p>
            <a:pPr marL="0" indent="0">
              <a:lnSpc>
                <a:spcPct val="120000"/>
              </a:lnSpc>
              <a:spcBef>
                <a:spcPts val="0"/>
              </a:spcBef>
              <a:buNone/>
            </a:pPr>
            <a:r>
              <a:rPr lang="en-US" dirty="0">
                <a:latin typeface="Amasis MT Pro Medium" panose="02040604050005020304" pitchFamily="18" charset="0"/>
              </a:rPr>
              <a:t>Useful Tools</a:t>
            </a:r>
          </a:p>
          <a:p>
            <a:pPr>
              <a:lnSpc>
                <a:spcPct val="120000"/>
              </a:lnSpc>
              <a:spcBef>
                <a:spcPts val="0"/>
              </a:spcBef>
            </a:pPr>
            <a:r>
              <a:rPr lang="en-US" dirty="0">
                <a:latin typeface="Amasis MT Pro Medium" panose="02040604050005020304" pitchFamily="18" charset="0"/>
              </a:rPr>
              <a:t>Flyer creation tool: </a:t>
            </a:r>
            <a:r>
              <a:rPr lang="en-US" dirty="0">
                <a:latin typeface="Amasis MT Pro Medium" panose="02040604050005020304" pitchFamily="18" charset="0"/>
                <a:hlinkClick r:id="rId7"/>
              </a:rPr>
              <a:t>www.canva.com</a:t>
            </a:r>
            <a:r>
              <a:rPr lang="en-US" dirty="0">
                <a:latin typeface="Amasis MT Pro Medium" panose="02040604050005020304" pitchFamily="18" charset="0"/>
              </a:rPr>
              <a:t> </a:t>
            </a:r>
          </a:p>
          <a:p>
            <a:pPr>
              <a:lnSpc>
                <a:spcPct val="120000"/>
              </a:lnSpc>
              <a:spcBef>
                <a:spcPts val="0"/>
              </a:spcBef>
            </a:pPr>
            <a:r>
              <a:rPr lang="en-US" dirty="0">
                <a:latin typeface="Amasis MT Pro Medium" panose="02040604050005020304" pitchFamily="18" charset="0"/>
              </a:rPr>
              <a:t>Random item generator: </a:t>
            </a:r>
            <a:r>
              <a:rPr lang="en-US" dirty="0">
                <a:latin typeface="Amasis MT Pro Medium" panose="02040604050005020304" pitchFamily="18" charset="0"/>
                <a:hlinkClick r:id="rId8"/>
              </a:rPr>
              <a:t>www.Perchance.org/object</a:t>
            </a:r>
            <a:r>
              <a:rPr lang="en-US" dirty="0">
                <a:latin typeface="Amasis MT Pro Medium" panose="02040604050005020304" pitchFamily="18" charset="0"/>
              </a:rPr>
              <a:t> </a:t>
            </a:r>
          </a:p>
          <a:p>
            <a:pPr>
              <a:lnSpc>
                <a:spcPct val="120000"/>
              </a:lnSpc>
              <a:spcBef>
                <a:spcPts val="0"/>
              </a:spcBef>
            </a:pPr>
            <a:r>
              <a:rPr lang="en-US" dirty="0">
                <a:latin typeface="Amasis MT Pro Medium" panose="02040604050005020304" pitchFamily="18" charset="0"/>
              </a:rPr>
              <a:t>Mind mapping online: </a:t>
            </a:r>
            <a:r>
              <a:rPr lang="en-US" dirty="0">
                <a:latin typeface="Amasis MT Pro Medium" panose="02040604050005020304" pitchFamily="18" charset="0"/>
                <a:hlinkClick r:id="rId9"/>
              </a:rPr>
              <a:t>www.bubbl.us</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54</a:t>
            </a:fld>
            <a:endParaRPr lang="en-US"/>
          </a:p>
        </p:txBody>
      </p:sp>
    </p:spTree>
    <p:extLst>
      <p:ext uri="{BB962C8B-B14F-4D97-AF65-F5344CB8AC3E}">
        <p14:creationId xmlns:p14="http://schemas.microsoft.com/office/powerpoint/2010/main" val="147759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18.</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Basic Video Editing Tips: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Joe Pendleton</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https://youtu.be/x8R5wT_UjhE</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55</a:t>
            </a:fld>
            <a:endParaRPr lang="en-US" dirty="0"/>
          </a:p>
        </p:txBody>
      </p:sp>
    </p:spTree>
    <p:extLst>
      <p:ext uri="{BB962C8B-B14F-4D97-AF65-F5344CB8AC3E}">
        <p14:creationId xmlns:p14="http://schemas.microsoft.com/office/powerpoint/2010/main" val="3742259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EF1B807-6063-4CC6-8122-DF553272A1D0}"/>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14B747-6A1E-4E6E-9EE6-0E197CD0270C}"/>
              </a:ext>
            </a:extLst>
          </p:cNvPr>
          <p:cNvSpPr/>
          <p:nvPr/>
        </p:nvSpPr>
        <p:spPr>
          <a:xfrm>
            <a:off x="0" y="4472"/>
            <a:ext cx="12191999"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5"/>
            <a:ext cx="10515600" cy="2339432"/>
          </a:xfrm>
        </p:spPr>
        <p:txBody>
          <a:bodyPr>
            <a:normAutofit/>
          </a:bodyPr>
          <a:lstStyle/>
          <a:p>
            <a:r>
              <a:rPr lang="en-US" sz="6000" dirty="0">
                <a:solidFill>
                  <a:srgbClr val="800000"/>
                </a:solidFill>
                <a:latin typeface="Aharoni" panose="02010803020104030203" pitchFamily="2" charset="-79"/>
                <a:cs typeface="Aharoni" panose="02010803020104030203" pitchFamily="2" charset="-79"/>
              </a:rPr>
              <a:t>Video Editing by</a:t>
            </a:r>
            <a:br>
              <a:rPr lang="en-US" sz="6000" dirty="0">
                <a:solidFill>
                  <a:srgbClr val="800000"/>
                </a:solidFill>
                <a:latin typeface="Aharoni" panose="02010803020104030203" pitchFamily="2" charset="-79"/>
                <a:cs typeface="Aharoni" panose="02010803020104030203" pitchFamily="2" charset="-79"/>
              </a:rPr>
            </a:br>
            <a:r>
              <a:rPr lang="en-US" sz="6000" dirty="0">
                <a:solidFill>
                  <a:srgbClr val="800000"/>
                </a:solidFill>
                <a:latin typeface="Aharoni" panose="02010803020104030203" pitchFamily="2" charset="-79"/>
                <a:cs typeface="Aharoni" panose="02010803020104030203" pitchFamily="2" charset="-79"/>
              </a:rPr>
              <a:t>Joe Pendleton</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2495550"/>
            <a:ext cx="10515600" cy="3681413"/>
          </a:xfrm>
        </p:spPr>
        <p:txBody>
          <a:bodyPr anchor="ctr">
            <a:normAutofit fontScale="62500" lnSpcReduction="20000"/>
          </a:bodyPr>
          <a:lstStyle/>
          <a:p>
            <a:pPr marL="0" indent="0">
              <a:lnSpc>
                <a:spcPct val="200000"/>
              </a:lnSpc>
              <a:spcBef>
                <a:spcPts val="0"/>
              </a:spcBef>
              <a:buNone/>
            </a:pPr>
            <a:r>
              <a:rPr lang="en-US" dirty="0">
                <a:latin typeface="Amasis MT Pro Medium" panose="02040604050005020304" pitchFamily="18" charset="0"/>
              </a:rPr>
              <a:t>Basic Video Editing will cover core issues with editing, such as adding cards for organization of content. Includes the basic issues in production and editing of instructional video so your lecture on Business Law or Tectonic Plates or even Quantum Mechanics are as engaging as the latest viral dance video on Tic-Tok. Or almost. The Workshop teaches you to cut basic mistakes, such as “ums” or sneezes or barking dog or screaming kids, but also to create basic titles and slides that organize the content of your material on the video itself, so your students see in writing what you present in spoken words.</a:t>
            </a:r>
          </a:p>
        </p:txBody>
      </p:sp>
      <p:pic>
        <p:nvPicPr>
          <p:cNvPr id="4" name="Picture 3" descr="A picture containing text, outdoor, sign&#10;&#10;Description automatically generated">
            <a:extLst>
              <a:ext uri="{FF2B5EF4-FFF2-40B4-BE49-F238E27FC236}">
                <a16:creationId xmlns:a16="http://schemas.microsoft.com/office/drawing/2014/main" id="{02DE91A0-BAEF-4F13-BDCE-214FEBF2F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47FF06AA-4B2E-40D2-AB17-1B2635CEA40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03CC2506-8FE5-46BD-9D94-31BBFB643FB8}"/>
              </a:ext>
            </a:extLst>
          </p:cNvPr>
          <p:cNvSpPr>
            <a:spLocks noGrp="1"/>
          </p:cNvSpPr>
          <p:nvPr>
            <p:ph type="sldNum" sz="quarter" idx="12"/>
          </p:nvPr>
        </p:nvSpPr>
        <p:spPr/>
        <p:txBody>
          <a:bodyPr/>
          <a:lstStyle/>
          <a:p>
            <a:fld id="{EDB2F8A8-82D5-463A-A886-540A648AB6CE}" type="slidenum">
              <a:rPr lang="en-US" smtClean="0"/>
              <a:t>56</a:t>
            </a:fld>
            <a:endParaRPr lang="en-US"/>
          </a:p>
        </p:txBody>
      </p:sp>
    </p:spTree>
    <p:extLst>
      <p:ext uri="{BB962C8B-B14F-4D97-AF65-F5344CB8AC3E}">
        <p14:creationId xmlns:p14="http://schemas.microsoft.com/office/powerpoint/2010/main" val="1360488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fontScale="90000"/>
          </a:bodyPr>
          <a:lstStyle/>
          <a:p>
            <a:pPr algn="ctr"/>
            <a:r>
              <a:rPr lang="en-US" sz="7200" dirty="0">
                <a:latin typeface="Aharoni" panose="02010803020104030203" pitchFamily="2" charset="-79"/>
                <a:cs typeface="Aharoni" panose="02010803020104030203" pitchFamily="2" charset="-79"/>
              </a:rPr>
              <a:t>19.</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Classroom Management </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On-Campus and Online: </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Tracy Davis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https://youtu.be/isV1ndxnewM</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57</a:t>
            </a:fld>
            <a:endParaRPr lang="en-US" dirty="0"/>
          </a:p>
        </p:txBody>
      </p:sp>
    </p:spTree>
    <p:extLst>
      <p:ext uri="{BB962C8B-B14F-4D97-AF65-F5344CB8AC3E}">
        <p14:creationId xmlns:p14="http://schemas.microsoft.com/office/powerpoint/2010/main" val="3389240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0" y="4472"/>
            <a:ext cx="1219200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1946559"/>
          </a:xfrm>
        </p:spPr>
        <p:txBody>
          <a:bodyPr>
            <a:normAutofit/>
          </a:bodyPr>
          <a:lstStyle/>
          <a:p>
            <a:r>
              <a:rPr lang="en-US" dirty="0">
                <a:solidFill>
                  <a:srgbClr val="800000"/>
                </a:solidFill>
                <a:latin typeface="Aharoni" panose="02010803020104030203" pitchFamily="2" charset="-79"/>
                <a:cs typeface="Aharoni" panose="02010803020104030203" pitchFamily="2" charset="-79"/>
              </a:rPr>
              <a:t>Classroom Management On-Campus and Online by Tracy Davis</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2034283"/>
            <a:ext cx="10515599" cy="4142680"/>
          </a:xfrm>
        </p:spPr>
        <p:txBody>
          <a:bodyPr anchor="ctr">
            <a:normAutofit fontScale="32500" lnSpcReduction="20000"/>
          </a:bodyPr>
          <a:lstStyle/>
          <a:p>
            <a:pPr marL="0" indent="0">
              <a:lnSpc>
                <a:spcPct val="200000"/>
              </a:lnSpc>
              <a:buNone/>
            </a:pPr>
            <a:r>
              <a:rPr lang="en-US" dirty="0">
                <a:latin typeface="Amasis MT Pro Medium" panose="02040604050005020304" pitchFamily="18" charset="0"/>
              </a:rPr>
              <a:t>View slide deck here: Classroom Management - slide deck - Tracy Davis.pdf </a:t>
            </a:r>
            <a:r>
              <a:rPr lang="en-US" dirty="0">
                <a:highlight>
                  <a:srgbClr val="FFFF00"/>
                </a:highlight>
                <a:latin typeface="Amasis MT Pro Medium" panose="02040604050005020304" pitchFamily="18" charset="0"/>
              </a:rPr>
              <a:t>&lt;INSERT&gt;</a:t>
            </a:r>
          </a:p>
          <a:p>
            <a:pPr marL="0" indent="0">
              <a:lnSpc>
                <a:spcPct val="200000"/>
              </a:lnSpc>
              <a:buNone/>
            </a:pPr>
            <a:r>
              <a:rPr lang="en-US" b="1" u="sng" dirty="0">
                <a:latin typeface="Amasis MT Pro Medium" panose="02040604050005020304" pitchFamily="18" charset="0"/>
              </a:rPr>
              <a:t>RESOURCES:</a:t>
            </a:r>
          </a:p>
          <a:p>
            <a:pPr marL="0" indent="0">
              <a:lnSpc>
                <a:spcPct val="200000"/>
              </a:lnSpc>
              <a:buNone/>
            </a:pPr>
            <a:r>
              <a:rPr lang="en-US" dirty="0">
                <a:latin typeface="Amasis MT Pro Medium" panose="02040604050005020304" pitchFamily="18" charset="0"/>
              </a:rPr>
              <a:t>VVC Standards of Conduct</a:t>
            </a:r>
          </a:p>
          <a:p>
            <a:pPr algn="l"/>
            <a:r>
              <a:rPr lang="en-US" b="0" i="0" dirty="0">
                <a:solidFill>
                  <a:srgbClr val="2D3B45"/>
                </a:solidFill>
                <a:effectLst/>
                <a:latin typeface="Lato Extended"/>
              </a:rPr>
              <a:t>From </a:t>
            </a:r>
            <a:r>
              <a:rPr lang="en-US" b="0" i="0" u="sng" dirty="0">
                <a:solidFill>
                  <a:srgbClr val="2D3B45"/>
                </a:solidFill>
                <a:effectLst/>
                <a:latin typeface="Lato Extended"/>
                <a:hlinkClick r:id="rId2"/>
              </a:rPr>
              <a:t>https://canvas.vvc.edu Links to an external site.</a:t>
            </a:r>
            <a:r>
              <a:rPr lang="en-US" b="0" i="0" dirty="0">
                <a:solidFill>
                  <a:srgbClr val="2D3B45"/>
                </a:solidFill>
                <a:effectLst/>
                <a:latin typeface="Lato Extended"/>
              </a:rPr>
              <a:t>: Students further affirm that they have read, understand, and agree to follow the requirements of </a:t>
            </a:r>
            <a:r>
              <a:rPr lang="en-US" u="sng" dirty="0">
                <a:solidFill>
                  <a:srgbClr val="2D3B45"/>
                </a:solidFill>
                <a:latin typeface="Lato Extended"/>
                <a:hlinkClick r:id="rId3"/>
              </a:rPr>
              <a:t>VVC Board Policy 5500</a:t>
            </a:r>
            <a:r>
              <a:rPr lang="en-US" b="0" i="0" u="sng" dirty="0">
                <a:solidFill>
                  <a:srgbClr val="2D3B45"/>
                </a:solidFill>
                <a:effectLst/>
                <a:latin typeface="Lato Extended"/>
                <a:hlinkClick r:id="rId3"/>
              </a:rPr>
              <a:t> Links to an external </a:t>
            </a:r>
            <a:r>
              <a:rPr lang="en-US" b="0" i="0" u="sng" dirty="0" err="1">
                <a:solidFill>
                  <a:srgbClr val="2D3B45"/>
                </a:solidFill>
                <a:effectLst/>
                <a:latin typeface="Lato Extended"/>
                <a:hlinkClick r:id="rId3"/>
              </a:rPr>
              <a:t>site</a:t>
            </a:r>
            <a:r>
              <a:rPr lang="en-US" u="sng" dirty="0" err="1">
                <a:solidFill>
                  <a:srgbClr val="2D3B45"/>
                </a:solidFill>
                <a:latin typeface="Lato Extended"/>
                <a:hlinkClick r:id="rId3"/>
              </a:rPr>
              <a:t>.Standards</a:t>
            </a:r>
            <a:r>
              <a:rPr lang="en-US" u="sng" dirty="0">
                <a:solidFill>
                  <a:srgbClr val="2D3B45"/>
                </a:solidFill>
                <a:latin typeface="Lato Extended"/>
                <a:hlinkClick r:id="rId3"/>
              </a:rPr>
              <a:t> of Conduct </a:t>
            </a:r>
            <a:r>
              <a:rPr lang="en-US" b="0" i="0" u="sng" dirty="0">
                <a:solidFill>
                  <a:srgbClr val="2D3B45"/>
                </a:solidFill>
                <a:effectLst/>
                <a:latin typeface="Lato Extended"/>
                <a:hlinkClick r:id="rId3"/>
              </a:rPr>
              <a:t>Links to an external site</a:t>
            </a:r>
            <a:r>
              <a:rPr lang="en-US" u="sng" dirty="0">
                <a:solidFill>
                  <a:srgbClr val="2D3B45"/>
                </a:solidFill>
                <a:latin typeface="Lato Extended"/>
                <a:hlinkClick r:id="rId3"/>
              </a:rPr>
              <a:t>.</a:t>
            </a:r>
            <a:r>
              <a:rPr lang="en-US" b="0" i="0" dirty="0">
                <a:solidFill>
                  <a:srgbClr val="2D3B45"/>
                </a:solidFill>
                <a:effectLst/>
                <a:latin typeface="Lato Extended"/>
              </a:rPr>
              <a:t>, </a:t>
            </a:r>
            <a:r>
              <a:rPr lang="en-US" b="0" i="0" u="sng" dirty="0">
                <a:solidFill>
                  <a:srgbClr val="2D3B45"/>
                </a:solidFill>
                <a:effectLst/>
                <a:latin typeface="Lato Extended"/>
                <a:hlinkClick r:id="rId4"/>
              </a:rPr>
              <a:t>VVC  Links to an external </a:t>
            </a:r>
            <a:r>
              <a:rPr lang="en-US" b="0" i="0" u="sng" dirty="0" err="1">
                <a:solidFill>
                  <a:srgbClr val="2D3B45"/>
                </a:solidFill>
                <a:effectLst/>
                <a:latin typeface="Lato Extended"/>
                <a:hlinkClick r:id="rId4"/>
              </a:rPr>
              <a:t>site.Administrative</a:t>
            </a:r>
            <a:r>
              <a:rPr lang="en-US" b="0" i="0" u="sng" dirty="0">
                <a:solidFill>
                  <a:srgbClr val="2D3B45"/>
                </a:solidFill>
                <a:effectLst/>
                <a:latin typeface="Lato Extended"/>
                <a:hlinkClick r:id="rId4"/>
              </a:rPr>
              <a:t> Procedure 5520(a) Links to an external </a:t>
            </a:r>
            <a:r>
              <a:rPr lang="en-US" b="0" i="0" u="sng" dirty="0" err="1">
                <a:solidFill>
                  <a:srgbClr val="2D3B45"/>
                </a:solidFill>
                <a:effectLst/>
                <a:latin typeface="Lato Extended"/>
                <a:hlinkClick r:id="rId4"/>
              </a:rPr>
              <a:t>site.Student</a:t>
            </a:r>
            <a:r>
              <a:rPr lang="en-US" b="0" i="0" u="sng" dirty="0">
                <a:solidFill>
                  <a:srgbClr val="2D3B45"/>
                </a:solidFill>
                <a:effectLst/>
                <a:latin typeface="Lato Extended"/>
                <a:hlinkClick r:id="rId4"/>
              </a:rPr>
              <a:t> Discipline Procedures.</a:t>
            </a:r>
            <a:r>
              <a:rPr lang="en-US" b="0" i="0" dirty="0">
                <a:solidFill>
                  <a:srgbClr val="2D3B45"/>
                </a:solidFill>
                <a:effectLst/>
                <a:latin typeface="Lato Extended"/>
              </a:rPr>
              <a:t>, and </a:t>
            </a:r>
            <a:r>
              <a:rPr lang="en-US" b="0" i="0" u="sng" dirty="0">
                <a:solidFill>
                  <a:srgbClr val="2D3B45"/>
                </a:solidFill>
                <a:effectLst/>
                <a:latin typeface="Lato Extended"/>
                <a:hlinkClick r:id="rId5"/>
              </a:rPr>
              <a:t>VVC Links to an external </a:t>
            </a:r>
            <a:r>
              <a:rPr lang="en-US" b="0" i="0" u="sng" dirty="0" err="1">
                <a:solidFill>
                  <a:srgbClr val="2D3B45"/>
                </a:solidFill>
                <a:effectLst/>
                <a:latin typeface="Lato Extended"/>
                <a:hlinkClick r:id="rId5"/>
              </a:rPr>
              <a:t>site.Administrative</a:t>
            </a:r>
            <a:r>
              <a:rPr lang="en-US" b="0" i="0" u="sng" dirty="0">
                <a:solidFill>
                  <a:srgbClr val="2D3B45"/>
                </a:solidFill>
                <a:effectLst/>
                <a:latin typeface="Lato Extended"/>
                <a:hlinkClick r:id="rId5"/>
              </a:rPr>
              <a:t> Procedure 3720(a) C Links to an external </a:t>
            </a:r>
            <a:r>
              <a:rPr lang="en-US" b="0" i="0" u="sng" dirty="0" err="1">
                <a:solidFill>
                  <a:srgbClr val="2D3B45"/>
                </a:solidFill>
                <a:effectLst/>
                <a:latin typeface="Lato Extended"/>
                <a:hlinkClick r:id="rId5"/>
              </a:rPr>
              <a:t>site.omputer</a:t>
            </a:r>
            <a:r>
              <a:rPr lang="en-US" b="0" i="0" u="sng" dirty="0">
                <a:solidFill>
                  <a:srgbClr val="2D3B45"/>
                </a:solidFill>
                <a:effectLst/>
                <a:latin typeface="Lato Extended"/>
                <a:hlinkClick r:id="rId5"/>
              </a:rPr>
              <a:t> and Electronic Communication Systems Links to an external site.</a:t>
            </a:r>
            <a:r>
              <a:rPr lang="en-US" b="0" i="0" dirty="0">
                <a:solidFill>
                  <a:srgbClr val="2D3B45"/>
                </a:solidFill>
                <a:effectLst/>
                <a:latin typeface="Lato Extended"/>
              </a:rPr>
              <a:t>.</a:t>
            </a:r>
            <a:endParaRPr lang="en-US" dirty="0">
              <a:latin typeface="Amasis MT Pro Medium" panose="02040604050005020304" pitchFamily="18" charset="0"/>
            </a:endParaRPr>
          </a:p>
          <a:p>
            <a:pPr marL="0" indent="0">
              <a:lnSpc>
                <a:spcPct val="200000"/>
              </a:lnSpc>
              <a:buNone/>
            </a:pPr>
            <a:r>
              <a:rPr lang="en-US" dirty="0">
                <a:latin typeface="Amasis MT Pro Medium" panose="02040604050005020304" pitchFamily="18" charset="0"/>
              </a:rPr>
              <a:t>Developing a Learning Classroom: Moving Beyond Management Through Relationships, Relevance, and Rigor by Cooper &amp; Garner</a:t>
            </a:r>
          </a:p>
          <a:p>
            <a:pPr>
              <a:lnSpc>
                <a:spcPct val="200000"/>
              </a:lnSpc>
            </a:pPr>
            <a:r>
              <a:rPr lang="en-US" dirty="0">
                <a:latin typeface="Amasis MT Pro Medium" panose="02040604050005020304" pitchFamily="18" charset="0"/>
                <a:hlinkClick r:id="rId6"/>
              </a:rPr>
              <a:t>https://www.amazon.com/Developing-Learning-Classroom-Management-Relationships/dp/1452203881</a:t>
            </a:r>
            <a:r>
              <a:rPr lang="en-US" dirty="0">
                <a:latin typeface="Amasis MT Pro Medium" panose="02040604050005020304" pitchFamily="18" charset="0"/>
              </a:rPr>
              <a:t> </a:t>
            </a:r>
          </a:p>
          <a:p>
            <a:pPr marL="0" indent="0">
              <a:lnSpc>
                <a:spcPct val="200000"/>
              </a:lnSpc>
              <a:buNone/>
            </a:pPr>
            <a:r>
              <a:rPr lang="en-US" dirty="0">
                <a:latin typeface="Amasis MT Pro Medium" panose="02040604050005020304" pitchFamily="18" charset="0"/>
              </a:rPr>
              <a:t>The Multiplier Effect: Tapping the Genius Inside Our Schools by Liz Wiseman, Lois N. Allen, and Elise Foster</a:t>
            </a:r>
          </a:p>
          <a:p>
            <a:pPr>
              <a:lnSpc>
                <a:spcPct val="200000"/>
              </a:lnSpc>
            </a:pPr>
            <a:r>
              <a:rPr lang="en-US" dirty="0">
                <a:latin typeface="Amasis MT Pro Medium" panose="02040604050005020304" pitchFamily="18" charset="0"/>
                <a:hlinkClick r:id="rId7"/>
              </a:rPr>
              <a:t>https://www.amazon.com/gp/product/1452271895</a:t>
            </a:r>
            <a:r>
              <a:rPr lang="en-US" dirty="0">
                <a:latin typeface="Amasis MT Pro Medium" panose="02040604050005020304" pitchFamily="18" charset="0"/>
              </a:rPr>
              <a:t> </a:t>
            </a:r>
          </a:p>
          <a:p>
            <a:pPr marL="0" indent="0">
              <a:lnSpc>
                <a:spcPct val="200000"/>
              </a:lnSpc>
              <a:buNone/>
            </a:pPr>
            <a:r>
              <a:rPr lang="en-US" dirty="0">
                <a:highlight>
                  <a:srgbClr val="FFFF00"/>
                </a:highlight>
                <a:latin typeface="Amasis MT Pro Medium" panose="02040604050005020304" pitchFamily="18" charset="0"/>
              </a:rPr>
              <a:t>FILES AVAILABLE FOR DOWNLOAD:</a:t>
            </a:r>
          </a:p>
          <a:p>
            <a:pPr>
              <a:lnSpc>
                <a:spcPct val="200000"/>
              </a:lnSpc>
            </a:pPr>
            <a:r>
              <a:rPr lang="en-US" dirty="0">
                <a:latin typeface="Amasis MT Pro Medium" panose="02040604050005020304" pitchFamily="18" charset="0"/>
              </a:rPr>
              <a:t>Student Discipline Procedures AP 5520(a) without highlight.pdf</a:t>
            </a:r>
          </a:p>
          <a:p>
            <a:pPr>
              <a:lnSpc>
                <a:spcPct val="200000"/>
              </a:lnSpc>
            </a:pPr>
            <a:r>
              <a:rPr lang="en-US" dirty="0">
                <a:latin typeface="Amasis MT Pro Medium" panose="02040604050005020304" pitchFamily="18" charset="0"/>
              </a:rPr>
              <a:t>Inappropriate Student Behavior Report Form.pdf</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58</a:t>
            </a:fld>
            <a:endParaRPr lang="en-US"/>
          </a:p>
        </p:txBody>
      </p:sp>
    </p:spTree>
    <p:extLst>
      <p:ext uri="{BB962C8B-B14F-4D97-AF65-F5344CB8AC3E}">
        <p14:creationId xmlns:p14="http://schemas.microsoft.com/office/powerpoint/2010/main" val="470587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20.</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Canvas Best Practices: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Lisa Kennedy</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https://youtu.be/41Ql_k6uPd8</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59</a:t>
            </a:fld>
            <a:endParaRPr lang="en-US" dirty="0"/>
          </a:p>
        </p:txBody>
      </p:sp>
    </p:spTree>
    <p:extLst>
      <p:ext uri="{BB962C8B-B14F-4D97-AF65-F5344CB8AC3E}">
        <p14:creationId xmlns:p14="http://schemas.microsoft.com/office/powerpoint/2010/main" val="125259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Topics &amp; Speakers</a:t>
            </a: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6</a:t>
            </a:fld>
            <a:endParaRPr lang="en-US" dirty="0"/>
          </a:p>
        </p:txBody>
      </p:sp>
    </p:spTree>
    <p:extLst>
      <p:ext uri="{BB962C8B-B14F-4D97-AF65-F5344CB8AC3E}">
        <p14:creationId xmlns:p14="http://schemas.microsoft.com/office/powerpoint/2010/main" val="28810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BD1120-4105-49F4-89DB-DD6D6FFB09BC}"/>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841D88-033B-AC3C-D213-410248343BB3}"/>
              </a:ext>
            </a:extLst>
          </p:cNvPr>
          <p:cNvSpPr/>
          <p:nvPr/>
        </p:nvSpPr>
        <p:spPr>
          <a:xfrm>
            <a:off x="2434975" y="2763748"/>
            <a:ext cx="7397394" cy="20856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85A14C-8DA5-43F9-8662-C9748E3F102F}"/>
              </a:ext>
            </a:extLst>
          </p:cNvPr>
          <p:cNvSpPr/>
          <p:nvPr/>
        </p:nvSpPr>
        <p:spPr>
          <a:xfrm>
            <a:off x="-2" y="28573"/>
            <a:ext cx="1208972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71E9C2-28E9-4189-A21B-9007FBCD572F}"/>
              </a:ext>
            </a:extLst>
          </p:cNvPr>
          <p:cNvSpPr>
            <a:spLocks noGrp="1"/>
          </p:cNvSpPr>
          <p:nvPr>
            <p:ph type="title"/>
          </p:nvPr>
        </p:nvSpPr>
        <p:spPr>
          <a:xfrm>
            <a:off x="838200" y="365125"/>
            <a:ext cx="10515600" cy="1576691"/>
          </a:xfrm>
        </p:spPr>
        <p:txBody>
          <a:bodyPr>
            <a:normAutofit/>
          </a:bodyPr>
          <a:lstStyle/>
          <a:p>
            <a:r>
              <a:rPr lang="en-US" dirty="0">
                <a:solidFill>
                  <a:srgbClr val="800000"/>
                </a:solidFill>
                <a:latin typeface="Aharoni" panose="02010803020104030203" pitchFamily="2" charset="-79"/>
                <a:cs typeface="Aharoni" panose="02010803020104030203" pitchFamily="2" charset="-79"/>
              </a:rPr>
              <a:t>Canvas Updates &amp; New Features </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by Lisa Kennedy</a:t>
            </a:r>
            <a:endParaRPr lang="en-US" dirty="0">
              <a:solidFill>
                <a:srgbClr val="8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11" name="Content Placeholder 10" descr="Logo&#10;&#10;Description automatically generated">
            <a:extLst>
              <a:ext uri="{FF2B5EF4-FFF2-40B4-BE49-F238E27FC236}">
                <a16:creationId xmlns:a16="http://schemas.microsoft.com/office/drawing/2014/main" id="{7A4C1F62-486C-7669-CFCF-B2303A4653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0205" y="2993770"/>
            <a:ext cx="6911589" cy="1632122"/>
          </a:xfrm>
        </p:spPr>
      </p:pic>
      <p:sp>
        <p:nvSpPr>
          <p:cNvPr id="8" name="Date Placeholder 7">
            <a:extLst>
              <a:ext uri="{FF2B5EF4-FFF2-40B4-BE49-F238E27FC236}">
                <a16:creationId xmlns:a16="http://schemas.microsoft.com/office/drawing/2014/main" id="{3F325196-021F-4830-9C1D-DFC434012C84}"/>
              </a:ext>
            </a:extLst>
          </p:cNvPr>
          <p:cNvSpPr>
            <a:spLocks noGrp="1"/>
          </p:cNvSpPr>
          <p:nvPr>
            <p:ph type="dt" sz="half" idx="10"/>
          </p:nvPr>
        </p:nvSpPr>
        <p:spPr/>
        <p:txBody>
          <a:bodyPr/>
          <a:lstStyle/>
          <a:p>
            <a:r>
              <a:rPr lang="en-US"/>
              <a:t>Faculty PD Guide 2021-22 AY</a:t>
            </a:r>
          </a:p>
        </p:txBody>
      </p:sp>
      <p:sp>
        <p:nvSpPr>
          <p:cNvPr id="9" name="Slide Number Placeholder 8">
            <a:extLst>
              <a:ext uri="{FF2B5EF4-FFF2-40B4-BE49-F238E27FC236}">
                <a16:creationId xmlns:a16="http://schemas.microsoft.com/office/drawing/2014/main" id="{3E5ACB58-0241-4E39-8201-3EC1C93A5494}"/>
              </a:ext>
            </a:extLst>
          </p:cNvPr>
          <p:cNvSpPr>
            <a:spLocks noGrp="1"/>
          </p:cNvSpPr>
          <p:nvPr>
            <p:ph type="sldNum" sz="quarter" idx="12"/>
          </p:nvPr>
        </p:nvSpPr>
        <p:spPr/>
        <p:txBody>
          <a:bodyPr/>
          <a:lstStyle/>
          <a:p>
            <a:fld id="{EDB2F8A8-82D5-463A-A886-540A648AB6CE}" type="slidenum">
              <a:rPr lang="en-US" smtClean="0"/>
              <a:t>60</a:t>
            </a:fld>
            <a:endParaRPr lang="en-US"/>
          </a:p>
        </p:txBody>
      </p:sp>
      <p:pic>
        <p:nvPicPr>
          <p:cNvPr id="10" name="Picture 9" descr="A picture containing text, outdoor, sign&#10;&#10;Description automatically generated">
            <a:extLst>
              <a:ext uri="{FF2B5EF4-FFF2-40B4-BE49-F238E27FC236}">
                <a16:creationId xmlns:a16="http://schemas.microsoft.com/office/drawing/2014/main" id="{2066285F-640F-4BD6-8AE9-50773A8E8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399898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21.</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Curbing Classroom Cheating (Part 1):</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Regina Pierce-Brown</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https://youtu.be/-tEQ4Kw9FpE</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61</a:t>
            </a:fld>
            <a:endParaRPr lang="en-US" dirty="0"/>
          </a:p>
        </p:txBody>
      </p:sp>
    </p:spTree>
    <p:extLst>
      <p:ext uri="{BB962C8B-B14F-4D97-AF65-F5344CB8AC3E}">
        <p14:creationId xmlns:p14="http://schemas.microsoft.com/office/powerpoint/2010/main" val="22242845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0" y="4472"/>
            <a:ext cx="1219200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199" y="885996"/>
            <a:ext cx="10515600" cy="925217"/>
          </a:xfrm>
        </p:spPr>
        <p:txBody>
          <a:bodyPr>
            <a:normAutofit fontScale="90000"/>
          </a:bodyPr>
          <a:lstStyle/>
          <a:p>
            <a:r>
              <a:rPr lang="en-US" dirty="0">
                <a:solidFill>
                  <a:srgbClr val="800000"/>
                </a:solidFill>
                <a:latin typeface="Aharoni" panose="02010803020104030203" pitchFamily="2" charset="-79"/>
                <a:cs typeface="Aharoni" panose="02010803020104030203" pitchFamily="2" charset="-79"/>
              </a:rPr>
              <a:t>Curbing Classroom Cheating</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PART 1</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2184741"/>
            <a:ext cx="10515599" cy="3992222"/>
          </a:xfrm>
        </p:spPr>
        <p:txBody>
          <a:bodyPr anchor="ctr">
            <a:normAutofit fontScale="47500" lnSpcReduction="20000"/>
          </a:bodyPr>
          <a:lstStyle/>
          <a:p>
            <a:pPr marL="0" indent="0">
              <a:lnSpc>
                <a:spcPct val="120000"/>
              </a:lnSpc>
              <a:buNone/>
            </a:pPr>
            <a:r>
              <a:rPr lang="en-US" dirty="0">
                <a:latin typeface="Amasis MT Pro Medium" panose="02040604050005020304" pitchFamily="18" charset="0"/>
              </a:rPr>
              <a:t>Slides: Curbing Classroom Cheating SLIDES.pdf </a:t>
            </a:r>
            <a:r>
              <a:rPr lang="en-US" dirty="0">
                <a:highlight>
                  <a:srgbClr val="FFFF00"/>
                </a:highlight>
                <a:latin typeface="Amasis MT Pro Medium" panose="02040604050005020304" pitchFamily="18" charset="0"/>
              </a:rPr>
              <a:t>&lt;INSERT&gt;</a:t>
            </a:r>
          </a:p>
          <a:p>
            <a:pPr marL="0" indent="0">
              <a:lnSpc>
                <a:spcPct val="120000"/>
              </a:lnSpc>
              <a:buNone/>
            </a:pPr>
            <a:r>
              <a:rPr lang="en-US" b="1" u="sng" dirty="0">
                <a:latin typeface="Amasis MT Pro Medium" panose="02040604050005020304" pitchFamily="18" charset="0"/>
              </a:rPr>
              <a:t>Resources: </a:t>
            </a:r>
          </a:p>
          <a:p>
            <a:pPr marL="0" indent="0">
              <a:lnSpc>
                <a:spcPct val="120000"/>
              </a:lnSpc>
              <a:buNone/>
            </a:pPr>
            <a:r>
              <a:rPr lang="en-US" dirty="0">
                <a:latin typeface="Amasis MT Pro Medium" panose="02040604050005020304" pitchFamily="18" charset="0"/>
              </a:rPr>
              <a:t>Davis, S.F., Drinan, P.F., and Gallant, T.B. 2009. Cheating in School: What We Know and What We Can Do.  </a:t>
            </a:r>
          </a:p>
          <a:p>
            <a:pPr>
              <a:lnSpc>
                <a:spcPct val="120000"/>
              </a:lnSpc>
            </a:pPr>
            <a:r>
              <a:rPr lang="en-US" dirty="0">
                <a:latin typeface="Amasis MT Pro Medium" panose="02040604050005020304" pitchFamily="18" charset="0"/>
                <a:hlinkClick r:id="rId2"/>
              </a:rPr>
              <a:t>https://www.amazon.com/Cheating-School-What-Know-Can-dp-1405178043/dp/1405178043</a:t>
            </a:r>
            <a:r>
              <a:rPr lang="en-US" dirty="0">
                <a:latin typeface="Amasis MT Pro Medium" panose="02040604050005020304" pitchFamily="18" charset="0"/>
              </a:rPr>
              <a:t> </a:t>
            </a:r>
          </a:p>
          <a:p>
            <a:pPr marL="0" indent="0">
              <a:lnSpc>
                <a:spcPct val="120000"/>
              </a:lnSpc>
              <a:buNone/>
            </a:pPr>
            <a:r>
              <a:rPr lang="en-US" dirty="0">
                <a:latin typeface="Amasis MT Pro Medium" panose="02040604050005020304" pitchFamily="18" charset="0"/>
              </a:rPr>
              <a:t>Eaton, S.E. 2021. Plagiarism in Higher Education: Tackling Tough Topics in Academic Integrity (2021) </a:t>
            </a:r>
          </a:p>
          <a:p>
            <a:pPr>
              <a:lnSpc>
                <a:spcPct val="120000"/>
              </a:lnSpc>
            </a:pPr>
            <a:r>
              <a:rPr lang="en-US" dirty="0">
                <a:latin typeface="Amasis MT Pro Medium" panose="02040604050005020304" pitchFamily="18" charset="0"/>
                <a:hlinkClick r:id="rId3"/>
              </a:rPr>
              <a:t>https://www.amazon.com/Plagiarism-Higher-Education-Tackling-Integrity/dp/1440874379</a:t>
            </a:r>
            <a:r>
              <a:rPr lang="en-US" dirty="0">
                <a:latin typeface="Amasis MT Pro Medium" panose="02040604050005020304" pitchFamily="18" charset="0"/>
              </a:rPr>
              <a:t> </a:t>
            </a:r>
          </a:p>
          <a:p>
            <a:pPr marL="0" indent="0">
              <a:lnSpc>
                <a:spcPct val="120000"/>
              </a:lnSpc>
              <a:buNone/>
            </a:pPr>
            <a:r>
              <a:rPr lang="en-US" dirty="0">
                <a:latin typeface="Amasis MT Pro Medium" panose="02040604050005020304" pitchFamily="18" charset="0"/>
              </a:rPr>
              <a:t>Lang, J.M. 2013. Cheating Lessons: Learning from Academic Dishonesty.</a:t>
            </a:r>
          </a:p>
          <a:p>
            <a:pPr>
              <a:lnSpc>
                <a:spcPct val="120000"/>
              </a:lnSpc>
            </a:pPr>
            <a:r>
              <a:rPr lang="en-US" dirty="0">
                <a:latin typeface="Amasis MT Pro Medium" panose="02040604050005020304" pitchFamily="18" charset="0"/>
                <a:hlinkClick r:id="rId4"/>
              </a:rPr>
              <a:t>https://www.amazon.com/Cheating-Lessons-Learning-Academic-Dishonesty/dp/0674724631</a:t>
            </a:r>
            <a:r>
              <a:rPr lang="en-US" dirty="0">
                <a:latin typeface="Amasis MT Pro Medium" panose="02040604050005020304" pitchFamily="18" charset="0"/>
              </a:rPr>
              <a:t> </a:t>
            </a:r>
          </a:p>
          <a:p>
            <a:pPr marL="0" indent="0">
              <a:lnSpc>
                <a:spcPct val="120000"/>
              </a:lnSpc>
              <a:buNone/>
            </a:pPr>
            <a:r>
              <a:rPr lang="en-US" dirty="0">
                <a:latin typeface="Amasis MT Pro Medium" panose="02040604050005020304" pitchFamily="18" charset="0"/>
              </a:rPr>
              <a:t>McCabe, D.L., Butterfield, K.D., &amp; Trevino, L.K. 2017. Cheating in College: Why Students Do It and What Educators Can Do about It.</a:t>
            </a:r>
          </a:p>
          <a:p>
            <a:pPr>
              <a:lnSpc>
                <a:spcPct val="120000"/>
              </a:lnSpc>
            </a:pPr>
            <a:r>
              <a:rPr lang="en-US" dirty="0">
                <a:latin typeface="Amasis MT Pro Medium" panose="02040604050005020304" pitchFamily="18" charset="0"/>
                <a:hlinkClick r:id="rId5"/>
              </a:rPr>
              <a:t>https://www.amazon.com/Cheating-College-Students-Educators-about/dp/1421424010</a:t>
            </a:r>
            <a:r>
              <a:rPr lang="en-US" dirty="0">
                <a:latin typeface="Amasis MT Pro Medium" panose="02040604050005020304" pitchFamily="18" charset="0"/>
              </a:rPr>
              <a:t> </a:t>
            </a:r>
          </a:p>
          <a:p>
            <a:pPr marL="0" indent="0">
              <a:lnSpc>
                <a:spcPct val="120000"/>
              </a:lnSpc>
              <a:buNone/>
            </a:pPr>
            <a:r>
              <a:rPr lang="en-US" dirty="0" err="1">
                <a:latin typeface="Amasis MT Pro Medium" panose="02040604050005020304" pitchFamily="18" charset="0"/>
              </a:rPr>
              <a:t>Rettinger</a:t>
            </a:r>
            <a:r>
              <a:rPr lang="en-US" dirty="0">
                <a:latin typeface="Amasis MT Pro Medium" panose="02040604050005020304" pitchFamily="18" charset="0"/>
              </a:rPr>
              <a:t>, D., &amp; Gallant, T.B. 2022. Cheating Academic Integrity: Lessons from 30 Years of Research. </a:t>
            </a:r>
          </a:p>
          <a:p>
            <a:pPr>
              <a:lnSpc>
                <a:spcPct val="120000"/>
              </a:lnSpc>
            </a:pPr>
            <a:r>
              <a:rPr lang="en-US" dirty="0">
                <a:latin typeface="Amasis MT Pro Medium" panose="02040604050005020304" pitchFamily="18" charset="0"/>
                <a:hlinkClick r:id="rId6"/>
              </a:rPr>
              <a:t>https://www.amazon.com/Cheating-Academic-Integrity-Lessons-Research/dp/1119868173</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62</a:t>
            </a:fld>
            <a:endParaRPr lang="en-US"/>
          </a:p>
        </p:txBody>
      </p:sp>
    </p:spTree>
    <p:extLst>
      <p:ext uri="{BB962C8B-B14F-4D97-AF65-F5344CB8AC3E}">
        <p14:creationId xmlns:p14="http://schemas.microsoft.com/office/powerpoint/2010/main" val="41012016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fontScale="90000"/>
          </a:bodyPr>
          <a:lstStyle/>
          <a:p>
            <a:pPr algn="ctr"/>
            <a:r>
              <a:rPr lang="en-US" sz="7200" dirty="0">
                <a:latin typeface="Aharoni" panose="02010803020104030203" pitchFamily="2" charset="-79"/>
                <a:cs typeface="Aharoni" panose="02010803020104030203" pitchFamily="2" charset="-79"/>
              </a:rPr>
              <a:t>22.</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Embedding DEI in the Budget Augmentation Process: Dr. Henry Young</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https://youtu.be/3fLGLNquAcA</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63</a:t>
            </a:fld>
            <a:endParaRPr lang="en-US" dirty="0"/>
          </a:p>
        </p:txBody>
      </p:sp>
    </p:spTree>
    <p:extLst>
      <p:ext uri="{BB962C8B-B14F-4D97-AF65-F5344CB8AC3E}">
        <p14:creationId xmlns:p14="http://schemas.microsoft.com/office/powerpoint/2010/main" val="40922176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EF1B807-6063-4CC6-8122-DF553272A1D0}"/>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14B747-6A1E-4E6E-9EE6-0E197CD0270C}"/>
              </a:ext>
            </a:extLst>
          </p:cNvPr>
          <p:cNvSpPr/>
          <p:nvPr/>
        </p:nvSpPr>
        <p:spPr>
          <a:xfrm>
            <a:off x="0" y="4472"/>
            <a:ext cx="12191999"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5"/>
            <a:ext cx="10515600" cy="2339432"/>
          </a:xfrm>
        </p:spPr>
        <p:txBody>
          <a:bodyPr>
            <a:normAutofit fontScale="90000"/>
          </a:bodyPr>
          <a:lstStyle/>
          <a:p>
            <a:r>
              <a:rPr lang="en-US" sz="6000" dirty="0">
                <a:solidFill>
                  <a:srgbClr val="800000"/>
                </a:solidFill>
                <a:latin typeface="Aharoni" panose="02010803020104030203" pitchFamily="2" charset="-79"/>
                <a:cs typeface="Aharoni" panose="02010803020104030203" pitchFamily="2" charset="-79"/>
              </a:rPr>
              <a:t>Embedding DEI in the Budget Augmentation Process: Dr. Henry Young (p. 1)</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2537718"/>
            <a:ext cx="10515600" cy="3803768"/>
          </a:xfrm>
        </p:spPr>
        <p:txBody>
          <a:bodyPr anchor="ctr">
            <a:noAutofit/>
          </a:bodyPr>
          <a:lstStyle/>
          <a:p>
            <a:pPr marL="0" indent="0">
              <a:lnSpc>
                <a:spcPct val="200000"/>
              </a:lnSpc>
              <a:spcBef>
                <a:spcPts val="0"/>
              </a:spcBef>
              <a:buNone/>
            </a:pPr>
            <a:r>
              <a:rPr lang="en-US" sz="1000" dirty="0">
                <a:latin typeface="Amasis MT Pro Medium" panose="02040604050005020304" pitchFamily="18" charset="0"/>
              </a:rPr>
              <a:t>Slides: DEIA Professional Development Workshop Spring 2022 SLIDES.pdf </a:t>
            </a:r>
            <a:r>
              <a:rPr lang="en-US" sz="1000" dirty="0">
                <a:highlight>
                  <a:srgbClr val="FFFF00"/>
                </a:highlight>
                <a:latin typeface="Amasis MT Pro Medium" panose="02040604050005020304" pitchFamily="18" charset="0"/>
              </a:rPr>
              <a:t>&lt;INSERT&gt;</a:t>
            </a:r>
          </a:p>
          <a:p>
            <a:pPr marL="0" indent="0">
              <a:lnSpc>
                <a:spcPct val="200000"/>
              </a:lnSpc>
              <a:spcBef>
                <a:spcPts val="0"/>
              </a:spcBef>
              <a:buNone/>
            </a:pPr>
            <a:r>
              <a:rPr lang="en-US" sz="1000" dirty="0">
                <a:latin typeface="Amasis MT Pro Medium" panose="02040604050005020304" pitchFamily="18" charset="0"/>
              </a:rPr>
              <a:t>Email from Henry Young 11/15/2022: Hello Faculty, Staff and Administrators, I hope you are healthy mentally and physically and your semester is going well. I thought it appropriate to share an interesting article I read concerning increasing "Men of Color" success rates in community colleges. According to the KRESGE foundation authors of this study, "Longstanding concerns about the enrollment, retention and success of men of color (e.g., Black, Latino/Hispanic, Native American, Pacific Islander, and Southeast Asian) in community colleges have been exacerbated by the effects of the COVID-19 pandemic. While community college student enrollments declined by 13% during the pandemic, Black and Native American men declined by 26% and 24%, respectively. High attrition and low completion rates for men of color have also garnered community college leaders' and policymakers' attention and concern". To this point, all students' enrollments, retention, and success rates are important to Victor Valley College. However, in response to recent disturbing social and racial injustice trends, intentionally identifying ways to increase disproportionately impacted and minoritized "Men of Color" success is essential to meet Districts EMP Goal #1, centered on student experience and success. Moreover, ensuring equity-minded frameworks that foster attitudes toward cultural diversity, inclusivity, and cultural humility. Please take a few minutes to read this Seminole-authored study to increase awareness and opportunities for improvement related to this crucial cultural redesign to increase student success. </a:t>
            </a:r>
            <a:r>
              <a:rPr lang="en-US" sz="1000" dirty="0">
                <a:latin typeface="Amasis MT Pro Medium" panose="02040604050005020304" pitchFamily="18" charset="0"/>
                <a:hlinkClick r:id="rId2"/>
              </a:rPr>
              <a:t>https://kresge.org/resource/increasing-the-enrollment-retention-and-success-of-men-of-color-in-community-colleges</a:t>
            </a:r>
            <a:r>
              <a:rPr lang="en-US" sz="1000"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02DE91A0-BAEF-4F13-BDCE-214FEBF2F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47FF06AA-4B2E-40D2-AB17-1B2635CEA40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03CC2506-8FE5-46BD-9D94-31BBFB643FB8}"/>
              </a:ext>
            </a:extLst>
          </p:cNvPr>
          <p:cNvSpPr>
            <a:spLocks noGrp="1"/>
          </p:cNvSpPr>
          <p:nvPr>
            <p:ph type="sldNum" sz="quarter" idx="12"/>
          </p:nvPr>
        </p:nvSpPr>
        <p:spPr/>
        <p:txBody>
          <a:bodyPr/>
          <a:lstStyle/>
          <a:p>
            <a:fld id="{EDB2F8A8-82D5-463A-A886-540A648AB6CE}" type="slidenum">
              <a:rPr lang="en-US" smtClean="0"/>
              <a:t>64</a:t>
            </a:fld>
            <a:endParaRPr lang="en-US"/>
          </a:p>
        </p:txBody>
      </p:sp>
    </p:spTree>
    <p:extLst>
      <p:ext uri="{BB962C8B-B14F-4D97-AF65-F5344CB8AC3E}">
        <p14:creationId xmlns:p14="http://schemas.microsoft.com/office/powerpoint/2010/main" val="3050953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EF1B807-6063-4CC6-8122-DF553272A1D0}"/>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14B747-6A1E-4E6E-9EE6-0E197CD0270C}"/>
              </a:ext>
            </a:extLst>
          </p:cNvPr>
          <p:cNvSpPr/>
          <p:nvPr/>
        </p:nvSpPr>
        <p:spPr>
          <a:xfrm>
            <a:off x="0" y="4472"/>
            <a:ext cx="12191999"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5"/>
            <a:ext cx="10515600" cy="2339432"/>
          </a:xfrm>
        </p:spPr>
        <p:txBody>
          <a:bodyPr>
            <a:normAutofit fontScale="90000"/>
          </a:bodyPr>
          <a:lstStyle/>
          <a:p>
            <a:r>
              <a:rPr lang="en-US" sz="6000" dirty="0">
                <a:solidFill>
                  <a:srgbClr val="800000"/>
                </a:solidFill>
                <a:latin typeface="Aharoni" panose="02010803020104030203" pitchFamily="2" charset="-79"/>
                <a:cs typeface="Aharoni" panose="02010803020104030203" pitchFamily="2" charset="-79"/>
              </a:rPr>
              <a:t>Embedding DEI in the Budget Augmentation Process: Dr. Henry Young (p. 1)</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2704557"/>
            <a:ext cx="10515600" cy="3472406"/>
          </a:xfrm>
        </p:spPr>
        <p:txBody>
          <a:bodyPr anchor="ctr">
            <a:noAutofit/>
          </a:bodyPr>
          <a:lstStyle/>
          <a:p>
            <a:pPr marL="0" indent="0">
              <a:lnSpc>
                <a:spcPct val="200000"/>
              </a:lnSpc>
              <a:spcBef>
                <a:spcPts val="0"/>
              </a:spcBef>
              <a:buNone/>
            </a:pPr>
            <a:r>
              <a:rPr lang="en-US" sz="1400" b="1" u="sng" dirty="0">
                <a:latin typeface="Amasis MT Pro Medium" panose="02040604050005020304" pitchFamily="18" charset="0"/>
              </a:rPr>
              <a:t>Equity, Diversity, &amp; Inclusion Books &amp; Resources</a:t>
            </a:r>
          </a:p>
          <a:p>
            <a:pPr marL="0" indent="0">
              <a:lnSpc>
                <a:spcPct val="200000"/>
              </a:lnSpc>
              <a:spcBef>
                <a:spcPts val="0"/>
              </a:spcBef>
              <a:buNone/>
            </a:pPr>
            <a:r>
              <a:rPr lang="en-US" sz="1400" dirty="0">
                <a:latin typeface="Amasis MT Pro Medium" panose="02040604050005020304" pitchFamily="18" charset="0"/>
              </a:rPr>
              <a:t>From Equity Talk to Equity Walk: Expanding Practitioner Knowledge for Racial Justice in Higher Education by Tia Brown McNair, Estela Mara Bensimon, and Lindsey Malcom-</a:t>
            </a:r>
            <a:r>
              <a:rPr lang="en-US" sz="1400" dirty="0" err="1">
                <a:latin typeface="Amasis MT Pro Medium" panose="02040604050005020304" pitchFamily="18" charset="0"/>
              </a:rPr>
              <a:t>Piqueux</a:t>
            </a:r>
            <a:endParaRPr lang="en-US" sz="1400" dirty="0">
              <a:latin typeface="Amasis MT Pro Medium" panose="02040604050005020304" pitchFamily="18" charset="0"/>
            </a:endParaRPr>
          </a:p>
          <a:p>
            <a:pPr>
              <a:lnSpc>
                <a:spcPct val="200000"/>
              </a:lnSpc>
              <a:spcBef>
                <a:spcPts val="0"/>
              </a:spcBef>
            </a:pPr>
            <a:r>
              <a:rPr lang="en-US" sz="1400" dirty="0">
                <a:latin typeface="Amasis MT Pro Medium" panose="02040604050005020304" pitchFamily="18" charset="0"/>
                <a:hlinkClick r:id="rId2"/>
              </a:rPr>
              <a:t>https://www.amazon.com/Making-Excellence-Inclusive-Framework-Advancing/dp/1119237912</a:t>
            </a:r>
            <a:r>
              <a:rPr lang="en-US" sz="1400" dirty="0">
                <a:latin typeface="Amasis MT Pro Medium" panose="02040604050005020304" pitchFamily="18" charset="0"/>
              </a:rPr>
              <a:t> </a:t>
            </a:r>
          </a:p>
          <a:p>
            <a:pPr marL="0" indent="0">
              <a:lnSpc>
                <a:spcPct val="200000"/>
              </a:lnSpc>
              <a:spcBef>
                <a:spcPts val="0"/>
              </a:spcBef>
              <a:buNone/>
            </a:pPr>
            <a:r>
              <a:rPr lang="en-US" sz="1400" dirty="0">
                <a:latin typeface="Amasis MT Pro Medium" panose="02040604050005020304" pitchFamily="18" charset="0"/>
              </a:rPr>
              <a:t>Culturally Sustaining Pedagogies: Teaching and Learning for Justice in a Changing World (Language and Literacy Series) by Django Paris, H. </a:t>
            </a:r>
            <a:r>
              <a:rPr lang="en-US" sz="1400" dirty="0" err="1">
                <a:latin typeface="Amasis MT Pro Medium" panose="02040604050005020304" pitchFamily="18" charset="0"/>
              </a:rPr>
              <a:t>Samy</a:t>
            </a:r>
            <a:r>
              <a:rPr lang="en-US" sz="1400" dirty="0">
                <a:latin typeface="Amasis MT Pro Medium" panose="02040604050005020304" pitchFamily="18" charset="0"/>
              </a:rPr>
              <a:t> Alim, Celia </a:t>
            </a:r>
            <a:r>
              <a:rPr lang="en-US" sz="1400" dirty="0" err="1">
                <a:latin typeface="Amasis MT Pro Medium" panose="02040604050005020304" pitchFamily="18" charset="0"/>
              </a:rPr>
              <a:t>Genishi</a:t>
            </a:r>
            <a:r>
              <a:rPr lang="en-US" sz="1400" dirty="0">
                <a:latin typeface="Amasis MT Pro Medium" panose="02040604050005020304" pitchFamily="18" charset="0"/>
              </a:rPr>
              <a:t>, &amp; Donna E. </a:t>
            </a:r>
            <a:r>
              <a:rPr lang="en-US" sz="1400" dirty="0" err="1">
                <a:latin typeface="Amasis MT Pro Medium" panose="02040604050005020304" pitchFamily="18" charset="0"/>
              </a:rPr>
              <a:t>Alvermann</a:t>
            </a:r>
            <a:endParaRPr lang="en-US" sz="1400" dirty="0">
              <a:latin typeface="Amasis MT Pro Medium" panose="02040604050005020304" pitchFamily="18" charset="0"/>
            </a:endParaRPr>
          </a:p>
          <a:p>
            <a:pPr>
              <a:lnSpc>
                <a:spcPct val="200000"/>
              </a:lnSpc>
              <a:spcBef>
                <a:spcPts val="0"/>
              </a:spcBef>
            </a:pPr>
            <a:r>
              <a:rPr lang="en-US" sz="1400" dirty="0">
                <a:latin typeface="Amasis MT Pro Medium" panose="02040604050005020304" pitchFamily="18" charset="0"/>
                <a:hlinkClick r:id="rId3"/>
              </a:rPr>
              <a:t>https://www.amazon.com/Culturally-Sustaining-Pedagogies-Teaching-Learning/dp/0807758337</a:t>
            </a:r>
            <a:r>
              <a:rPr lang="en-US" sz="1400"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02DE91A0-BAEF-4F13-BDCE-214FEBF2F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47FF06AA-4B2E-40D2-AB17-1B2635CEA40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03CC2506-8FE5-46BD-9D94-31BBFB643FB8}"/>
              </a:ext>
            </a:extLst>
          </p:cNvPr>
          <p:cNvSpPr>
            <a:spLocks noGrp="1"/>
          </p:cNvSpPr>
          <p:nvPr>
            <p:ph type="sldNum" sz="quarter" idx="12"/>
          </p:nvPr>
        </p:nvSpPr>
        <p:spPr/>
        <p:txBody>
          <a:bodyPr/>
          <a:lstStyle/>
          <a:p>
            <a:fld id="{EDB2F8A8-82D5-463A-A886-540A648AB6CE}" type="slidenum">
              <a:rPr lang="en-US" smtClean="0"/>
              <a:t>65</a:t>
            </a:fld>
            <a:endParaRPr lang="en-US"/>
          </a:p>
        </p:txBody>
      </p:sp>
    </p:spTree>
    <p:extLst>
      <p:ext uri="{BB962C8B-B14F-4D97-AF65-F5344CB8AC3E}">
        <p14:creationId xmlns:p14="http://schemas.microsoft.com/office/powerpoint/2010/main" val="9819119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EF1B807-6063-4CC6-8122-DF553272A1D0}"/>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14B747-6A1E-4E6E-9EE6-0E197CD0270C}"/>
              </a:ext>
            </a:extLst>
          </p:cNvPr>
          <p:cNvSpPr/>
          <p:nvPr/>
        </p:nvSpPr>
        <p:spPr>
          <a:xfrm>
            <a:off x="0" y="4472"/>
            <a:ext cx="12191999"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5"/>
            <a:ext cx="10515600" cy="2339432"/>
          </a:xfrm>
        </p:spPr>
        <p:txBody>
          <a:bodyPr>
            <a:normAutofit fontScale="90000"/>
          </a:bodyPr>
          <a:lstStyle/>
          <a:p>
            <a:r>
              <a:rPr lang="en-US" sz="6000" dirty="0">
                <a:solidFill>
                  <a:srgbClr val="800000"/>
                </a:solidFill>
                <a:latin typeface="Aharoni" panose="02010803020104030203" pitchFamily="2" charset="-79"/>
                <a:cs typeface="Aharoni" panose="02010803020104030203" pitchFamily="2" charset="-79"/>
              </a:rPr>
              <a:t>Embedding DEI in the Budget Augmentation Process: Dr. Henry Young (p. 2)</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2495550"/>
            <a:ext cx="10515600" cy="3845936"/>
          </a:xfrm>
        </p:spPr>
        <p:txBody>
          <a:bodyPr anchor="ctr">
            <a:noAutofit/>
          </a:bodyPr>
          <a:lstStyle/>
          <a:p>
            <a:pPr marL="0" indent="0">
              <a:lnSpc>
                <a:spcPct val="200000"/>
              </a:lnSpc>
              <a:spcBef>
                <a:spcPts val="0"/>
              </a:spcBef>
              <a:buNone/>
            </a:pPr>
            <a:r>
              <a:rPr lang="en-US" sz="1400" dirty="0">
                <a:latin typeface="Amasis MT Pro Medium" panose="02040604050005020304" pitchFamily="18" charset="0"/>
              </a:rPr>
              <a:t>Bandwidth Recovery: Helping Students Reclaim Cognitive Resources Lost to Poverty, Racism, and Social Marginalization by Cia </a:t>
            </a:r>
            <a:r>
              <a:rPr lang="en-US" sz="1400" dirty="0" err="1">
                <a:latin typeface="Amasis MT Pro Medium" panose="02040604050005020304" pitchFamily="18" charset="0"/>
              </a:rPr>
              <a:t>Verschelden</a:t>
            </a:r>
            <a:endParaRPr lang="en-US" sz="1400" dirty="0">
              <a:latin typeface="Amasis MT Pro Medium" panose="02040604050005020304" pitchFamily="18" charset="0"/>
            </a:endParaRPr>
          </a:p>
          <a:p>
            <a:pPr>
              <a:lnSpc>
                <a:spcPct val="200000"/>
              </a:lnSpc>
              <a:spcBef>
                <a:spcPts val="0"/>
              </a:spcBef>
            </a:pPr>
            <a:r>
              <a:rPr lang="en-US" sz="1400" dirty="0">
                <a:latin typeface="Amasis MT Pro Medium" panose="02040604050005020304" pitchFamily="18" charset="0"/>
                <a:hlinkClick r:id="rId2"/>
              </a:rPr>
              <a:t>https://www.amazon.com/Bandwidth-Recovery-Cognitive-Resources-Marginalization/dp/1620366053</a:t>
            </a:r>
            <a:r>
              <a:rPr lang="en-US" sz="1400" dirty="0">
                <a:latin typeface="Amasis MT Pro Medium" panose="02040604050005020304" pitchFamily="18" charset="0"/>
              </a:rPr>
              <a:t> </a:t>
            </a:r>
          </a:p>
          <a:p>
            <a:pPr marL="0" indent="0">
              <a:lnSpc>
                <a:spcPct val="200000"/>
              </a:lnSpc>
              <a:spcBef>
                <a:spcPts val="0"/>
              </a:spcBef>
              <a:buNone/>
            </a:pPr>
            <a:r>
              <a:rPr lang="en-US" sz="1400" dirty="0">
                <a:latin typeface="Amasis MT Pro Medium" panose="02040604050005020304" pitchFamily="18" charset="0"/>
              </a:rPr>
              <a:t>Culturally Responsive Teaching and The Brain: Promoting Authentic Engagement and Rigor Among Culturally and Linguistically Diverse Students by </a:t>
            </a:r>
            <a:r>
              <a:rPr lang="en-US" sz="1400" dirty="0" err="1">
                <a:latin typeface="Amasis MT Pro Medium" panose="02040604050005020304" pitchFamily="18" charset="0"/>
              </a:rPr>
              <a:t>Zaretta</a:t>
            </a:r>
            <a:r>
              <a:rPr lang="en-US" sz="1400" dirty="0">
                <a:latin typeface="Amasis MT Pro Medium" panose="02040604050005020304" pitchFamily="18" charset="0"/>
              </a:rPr>
              <a:t> L. Hammond</a:t>
            </a:r>
          </a:p>
          <a:p>
            <a:pPr>
              <a:lnSpc>
                <a:spcPct val="200000"/>
              </a:lnSpc>
              <a:spcBef>
                <a:spcPts val="0"/>
              </a:spcBef>
            </a:pPr>
            <a:r>
              <a:rPr lang="en-US" sz="1400" dirty="0">
                <a:latin typeface="Amasis MT Pro Medium" panose="02040604050005020304" pitchFamily="18" charset="0"/>
                <a:hlinkClick r:id="rId3"/>
              </a:rPr>
              <a:t>https://www.amazon.com/Culturally-Responsive-Teaching-Brain-Linguistically/dp/1483308014</a:t>
            </a:r>
            <a:r>
              <a:rPr lang="en-US" sz="1400" dirty="0">
                <a:latin typeface="Amasis MT Pro Medium" panose="02040604050005020304" pitchFamily="18" charset="0"/>
              </a:rPr>
              <a:t> </a:t>
            </a:r>
          </a:p>
          <a:p>
            <a:pPr marL="0" indent="0">
              <a:lnSpc>
                <a:spcPct val="200000"/>
              </a:lnSpc>
              <a:spcBef>
                <a:spcPts val="0"/>
              </a:spcBef>
              <a:buNone/>
            </a:pPr>
            <a:r>
              <a:rPr lang="en-US" sz="1400" dirty="0">
                <a:latin typeface="Amasis MT Pro Medium" panose="02040604050005020304" pitchFamily="18" charset="0"/>
              </a:rPr>
              <a:t>Reaching and Teaching Students in Poverty: Strategies for Erasing the Opportunity Gap (Multicultural Education Series) by Paul C. Gorski and James A. Banks</a:t>
            </a:r>
          </a:p>
          <a:p>
            <a:pPr>
              <a:lnSpc>
                <a:spcPct val="200000"/>
              </a:lnSpc>
              <a:spcBef>
                <a:spcPts val="0"/>
              </a:spcBef>
            </a:pPr>
            <a:r>
              <a:rPr lang="en-US" sz="1400" dirty="0">
                <a:latin typeface="Amasis MT Pro Medium" panose="02040604050005020304" pitchFamily="18" charset="0"/>
                <a:hlinkClick r:id="rId4"/>
              </a:rPr>
              <a:t>https://www.amazon.com/Reaching-Teaching-Students-Poverty-Multicultural/dp/0807758795</a:t>
            </a:r>
            <a:r>
              <a:rPr lang="en-US" sz="1400"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02DE91A0-BAEF-4F13-BDCE-214FEBF2F3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47FF06AA-4B2E-40D2-AB17-1B2635CEA40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03CC2506-8FE5-46BD-9D94-31BBFB643FB8}"/>
              </a:ext>
            </a:extLst>
          </p:cNvPr>
          <p:cNvSpPr>
            <a:spLocks noGrp="1"/>
          </p:cNvSpPr>
          <p:nvPr>
            <p:ph type="sldNum" sz="quarter" idx="12"/>
          </p:nvPr>
        </p:nvSpPr>
        <p:spPr/>
        <p:txBody>
          <a:bodyPr/>
          <a:lstStyle/>
          <a:p>
            <a:fld id="{EDB2F8A8-82D5-463A-A886-540A648AB6CE}" type="slidenum">
              <a:rPr lang="en-US" smtClean="0"/>
              <a:t>66</a:t>
            </a:fld>
            <a:endParaRPr lang="en-US"/>
          </a:p>
        </p:txBody>
      </p:sp>
    </p:spTree>
    <p:extLst>
      <p:ext uri="{BB962C8B-B14F-4D97-AF65-F5344CB8AC3E}">
        <p14:creationId xmlns:p14="http://schemas.microsoft.com/office/powerpoint/2010/main" val="2829564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23.</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SLOAC Presentation:</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SLOAC Committee</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https://youtu.be/LwnyIAz0TcI</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67</a:t>
            </a:fld>
            <a:endParaRPr lang="en-US" dirty="0"/>
          </a:p>
        </p:txBody>
      </p:sp>
    </p:spTree>
    <p:extLst>
      <p:ext uri="{BB962C8B-B14F-4D97-AF65-F5344CB8AC3E}">
        <p14:creationId xmlns:p14="http://schemas.microsoft.com/office/powerpoint/2010/main" val="41006958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1" y="-24941"/>
            <a:ext cx="12191999"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10515600" cy="1275795"/>
          </a:xfrm>
        </p:spPr>
        <p:txBody>
          <a:bodyPr>
            <a:normAutofit/>
          </a:bodyPr>
          <a:lstStyle/>
          <a:p>
            <a:r>
              <a:rPr lang="en-US" dirty="0">
                <a:solidFill>
                  <a:srgbClr val="800000"/>
                </a:solidFill>
                <a:latin typeface="Aharoni" panose="02010803020104030203" pitchFamily="2" charset="-79"/>
                <a:cs typeface="Aharoni" panose="02010803020104030203" pitchFamily="2" charset="-79"/>
              </a:rPr>
              <a:t>SLOAC Presentation</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1487334"/>
            <a:ext cx="7473593" cy="4689629"/>
          </a:xfrm>
        </p:spPr>
        <p:txBody>
          <a:bodyPr anchor="ctr">
            <a:normAutofit fontScale="47500" lnSpcReduction="20000"/>
          </a:bodyPr>
          <a:lstStyle/>
          <a:p>
            <a:pPr marL="0" indent="0">
              <a:lnSpc>
                <a:spcPct val="200000"/>
              </a:lnSpc>
              <a:buNone/>
            </a:pPr>
            <a:r>
              <a:rPr lang="en-US" dirty="0">
                <a:latin typeface="Amasis MT Pro Medium" panose="02040604050005020304" pitchFamily="18" charset="0"/>
              </a:rPr>
              <a:t>SLOAC Committee Chair, Patty Golder</a:t>
            </a:r>
          </a:p>
          <a:p>
            <a:pPr marL="0" indent="0">
              <a:lnSpc>
                <a:spcPct val="200000"/>
              </a:lnSpc>
              <a:buNone/>
            </a:pPr>
            <a:r>
              <a:rPr lang="en-US" dirty="0">
                <a:latin typeface="Amasis MT Pro Medium" panose="02040604050005020304" pitchFamily="18" charset="0"/>
              </a:rPr>
              <a:t>SLOAC Committee Members: Daniel Vecchio, Nathan Franklin</a:t>
            </a:r>
          </a:p>
          <a:p>
            <a:pPr marL="0" indent="0">
              <a:lnSpc>
                <a:spcPct val="200000"/>
              </a:lnSpc>
              <a:buNone/>
            </a:pPr>
            <a:r>
              <a:rPr lang="en-US" dirty="0">
                <a:solidFill>
                  <a:srgbClr val="FF0000"/>
                </a:solidFill>
                <a:highlight>
                  <a:srgbClr val="FFFF00"/>
                </a:highlight>
                <a:latin typeface="Amasis MT Pro Medium" panose="02040604050005020304" pitchFamily="18" charset="0"/>
              </a:rPr>
              <a:t>&lt;INSERT SLIDE DECK&gt;</a:t>
            </a:r>
          </a:p>
          <a:p>
            <a:pPr marL="0" indent="0">
              <a:lnSpc>
                <a:spcPct val="200000"/>
              </a:lnSpc>
              <a:buNone/>
            </a:pPr>
            <a:r>
              <a:rPr lang="en-US" dirty="0">
                <a:latin typeface="Amasis MT Pro Medium" panose="02040604050005020304" pitchFamily="18" charset="0"/>
              </a:rPr>
              <a:t>SLOAC handbook</a:t>
            </a:r>
          </a:p>
          <a:p>
            <a:pPr>
              <a:lnSpc>
                <a:spcPct val="200000"/>
              </a:lnSpc>
            </a:pPr>
            <a:r>
              <a:rPr lang="en-US" dirty="0">
                <a:latin typeface="Amasis MT Pro Medium" panose="02040604050005020304" pitchFamily="18" charset="0"/>
              </a:rPr>
              <a:t>&lt;insert new link&gt;</a:t>
            </a:r>
          </a:p>
          <a:p>
            <a:pPr marL="0" indent="0">
              <a:lnSpc>
                <a:spcPct val="200000"/>
              </a:lnSpc>
              <a:buNone/>
            </a:pPr>
            <a:r>
              <a:rPr lang="en-US" dirty="0">
                <a:latin typeface="Amasis MT Pro Medium" panose="02040604050005020304" pitchFamily="18" charset="0"/>
              </a:rPr>
              <a:t>ILOs on the VVC website:</a:t>
            </a:r>
          </a:p>
          <a:p>
            <a:pPr>
              <a:lnSpc>
                <a:spcPct val="200000"/>
              </a:lnSpc>
            </a:pPr>
            <a:r>
              <a:rPr lang="en-US" dirty="0">
                <a:latin typeface="Amasis MT Pro Medium" panose="02040604050005020304" pitchFamily="18" charset="0"/>
                <a:hlinkClick r:id="rId2"/>
              </a:rPr>
              <a:t>https://www.vvc.edu/learning-outcomes-slos-plos-and-ilos</a:t>
            </a:r>
            <a:r>
              <a:rPr lang="en-US" dirty="0">
                <a:latin typeface="Amasis MT Pro Medium" panose="02040604050005020304" pitchFamily="18" charset="0"/>
              </a:rPr>
              <a:t> </a:t>
            </a:r>
          </a:p>
          <a:p>
            <a:pPr marL="0" indent="0">
              <a:lnSpc>
                <a:spcPct val="200000"/>
              </a:lnSpc>
              <a:buNone/>
            </a:pPr>
            <a:r>
              <a:rPr lang="en-US" dirty="0">
                <a:latin typeface="Amasis MT Pro Medium" panose="02040604050005020304" pitchFamily="18" charset="0"/>
              </a:rPr>
              <a:t>ILOs in the catalog:</a:t>
            </a:r>
          </a:p>
          <a:p>
            <a:pPr>
              <a:lnSpc>
                <a:spcPct val="200000"/>
              </a:lnSpc>
            </a:pPr>
            <a:r>
              <a:rPr lang="en-US" dirty="0">
                <a:latin typeface="Amasis MT Pro Medium" panose="02040604050005020304" pitchFamily="18" charset="0"/>
                <a:hlinkClick r:id="rId3"/>
              </a:rPr>
              <a:t>https://catalog.vvc.edu/about-vvc/learning-outcomes</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68</a:t>
            </a:fld>
            <a:endParaRPr lang="en-US"/>
          </a:p>
        </p:txBody>
      </p:sp>
    </p:spTree>
    <p:extLst>
      <p:ext uri="{BB962C8B-B14F-4D97-AF65-F5344CB8AC3E}">
        <p14:creationId xmlns:p14="http://schemas.microsoft.com/office/powerpoint/2010/main" val="137565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fontScale="90000"/>
          </a:bodyPr>
          <a:lstStyle/>
          <a:p>
            <a:pPr algn="ctr"/>
            <a:r>
              <a:rPr lang="en-US" sz="7200" dirty="0">
                <a:latin typeface="Aharoni" panose="02010803020104030203" pitchFamily="2" charset="-79"/>
                <a:cs typeface="Aharoni" panose="02010803020104030203" pitchFamily="2" charset="-79"/>
              </a:rPr>
              <a:t>24.</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Liquid Syllabus </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(Humanizing Your Course, Part 1): Dr. Jamey Cooper</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https://youtu.be/txGaee3HNOE</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69</a:t>
            </a:fld>
            <a:endParaRPr lang="en-US" dirty="0"/>
          </a:p>
        </p:txBody>
      </p:sp>
    </p:spTree>
    <p:extLst>
      <p:ext uri="{BB962C8B-B14F-4D97-AF65-F5344CB8AC3E}">
        <p14:creationId xmlns:p14="http://schemas.microsoft.com/office/powerpoint/2010/main" val="9486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BD1120-4105-49F4-89DB-DD6D6FFB09BC}"/>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85A14C-8DA5-43F9-8662-C9748E3F102F}"/>
              </a:ext>
            </a:extLst>
          </p:cNvPr>
          <p:cNvSpPr/>
          <p:nvPr/>
        </p:nvSpPr>
        <p:spPr>
          <a:xfrm>
            <a:off x="-2" y="28573"/>
            <a:ext cx="1208972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71E9C2-28E9-4189-A21B-9007FBCD572F}"/>
              </a:ext>
            </a:extLst>
          </p:cNvPr>
          <p:cNvSpPr>
            <a:spLocks noGrp="1"/>
          </p:cNvSpPr>
          <p:nvPr>
            <p:ph type="title"/>
          </p:nvPr>
        </p:nvSpPr>
        <p:spPr>
          <a:xfrm>
            <a:off x="838200" y="365126"/>
            <a:ext cx="10515600" cy="556802"/>
          </a:xfrm>
        </p:spPr>
        <p:txBody>
          <a:bodyPr>
            <a:normAutofit fontScale="90000"/>
          </a:bodyPr>
          <a:lstStyle/>
          <a:p>
            <a:r>
              <a:rPr lang="en-US" sz="4000" dirty="0">
                <a:solidFill>
                  <a:srgbClr val="8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Professional Development Topics – Page 1</a:t>
            </a:r>
          </a:p>
        </p:txBody>
      </p:sp>
      <p:sp>
        <p:nvSpPr>
          <p:cNvPr id="8" name="Date Placeholder 7">
            <a:extLst>
              <a:ext uri="{FF2B5EF4-FFF2-40B4-BE49-F238E27FC236}">
                <a16:creationId xmlns:a16="http://schemas.microsoft.com/office/drawing/2014/main" id="{3F325196-021F-4830-9C1D-DFC434012C84}"/>
              </a:ext>
            </a:extLst>
          </p:cNvPr>
          <p:cNvSpPr>
            <a:spLocks noGrp="1"/>
          </p:cNvSpPr>
          <p:nvPr>
            <p:ph type="dt" sz="half" idx="10"/>
          </p:nvPr>
        </p:nvSpPr>
        <p:spPr/>
        <p:txBody>
          <a:bodyPr/>
          <a:lstStyle/>
          <a:p>
            <a:r>
              <a:rPr lang="en-US"/>
              <a:t>Faculty PD Guide 2021-22 AY</a:t>
            </a:r>
            <a:endParaRPr lang="en-US" dirty="0"/>
          </a:p>
        </p:txBody>
      </p:sp>
      <p:graphicFrame>
        <p:nvGraphicFramePr>
          <p:cNvPr id="4" name="Table 6">
            <a:extLst>
              <a:ext uri="{FF2B5EF4-FFF2-40B4-BE49-F238E27FC236}">
                <a16:creationId xmlns:a16="http://schemas.microsoft.com/office/drawing/2014/main" id="{6352BEC1-4F6F-0394-A0DD-61111163C461}"/>
              </a:ext>
            </a:extLst>
          </p:cNvPr>
          <p:cNvGraphicFramePr>
            <a:graphicFrameLocks noGrp="1"/>
          </p:cNvGraphicFramePr>
          <p:nvPr>
            <p:ph idx="1"/>
            <p:extLst>
              <p:ext uri="{D42A27DB-BD31-4B8C-83A1-F6EECF244321}">
                <p14:modId xmlns:p14="http://schemas.microsoft.com/office/powerpoint/2010/main" val="590371154"/>
              </p:ext>
            </p:extLst>
          </p:nvPr>
        </p:nvGraphicFramePr>
        <p:xfrm>
          <a:off x="735918" y="1460764"/>
          <a:ext cx="10632808" cy="4079240"/>
        </p:xfrm>
        <a:graphic>
          <a:graphicData uri="http://schemas.openxmlformats.org/drawingml/2006/table">
            <a:tbl>
              <a:tblPr firstRow="1" bandRow="1">
                <a:tableStyleId>{5C22544A-7EE6-4342-B048-85BDC9FD1C3A}</a:tableStyleId>
              </a:tblPr>
              <a:tblGrid>
                <a:gridCol w="404725">
                  <a:extLst>
                    <a:ext uri="{9D8B030D-6E8A-4147-A177-3AD203B41FA5}">
                      <a16:colId xmlns:a16="http://schemas.microsoft.com/office/drawing/2014/main" val="1359698052"/>
                    </a:ext>
                  </a:extLst>
                </a:gridCol>
                <a:gridCol w="4347149">
                  <a:extLst>
                    <a:ext uri="{9D8B030D-6E8A-4147-A177-3AD203B41FA5}">
                      <a16:colId xmlns:a16="http://schemas.microsoft.com/office/drawing/2014/main" val="176413955"/>
                    </a:ext>
                  </a:extLst>
                </a:gridCol>
                <a:gridCol w="1893396">
                  <a:extLst>
                    <a:ext uri="{9D8B030D-6E8A-4147-A177-3AD203B41FA5}">
                      <a16:colId xmlns:a16="http://schemas.microsoft.com/office/drawing/2014/main" val="3518227043"/>
                    </a:ext>
                  </a:extLst>
                </a:gridCol>
                <a:gridCol w="1125883">
                  <a:extLst>
                    <a:ext uri="{9D8B030D-6E8A-4147-A177-3AD203B41FA5}">
                      <a16:colId xmlns:a16="http://schemas.microsoft.com/office/drawing/2014/main" val="584785477"/>
                    </a:ext>
                  </a:extLst>
                </a:gridCol>
                <a:gridCol w="2861655">
                  <a:extLst>
                    <a:ext uri="{9D8B030D-6E8A-4147-A177-3AD203B41FA5}">
                      <a16:colId xmlns:a16="http://schemas.microsoft.com/office/drawing/2014/main" val="4045087646"/>
                    </a:ext>
                  </a:extLst>
                </a:gridCol>
              </a:tblGrid>
              <a:tr h="370840">
                <a:tc>
                  <a:txBody>
                    <a:bodyPr/>
                    <a:lstStyle/>
                    <a:p>
                      <a:pPr indent="-457200">
                        <a:tabLst/>
                      </a:pPr>
                      <a:r>
                        <a:rPr lang="en-US" sz="1200" dirty="0">
                          <a:latin typeface="Amasis MT Pro Black" panose="02040A04050005020304" pitchFamily="18" charset="0"/>
                        </a:rPr>
                        <a:t>#</a:t>
                      </a:r>
                    </a:p>
                  </a:txBody>
                  <a:tcPr anchor="ctr"/>
                </a:tc>
                <a:tc>
                  <a:txBody>
                    <a:bodyPr/>
                    <a:lstStyle/>
                    <a:p>
                      <a:pPr indent="-457200">
                        <a:tabLst/>
                      </a:pPr>
                      <a:r>
                        <a:rPr lang="en-US" sz="1200" dirty="0">
                          <a:latin typeface="Amasis MT Pro Black" panose="02040A04050005020304" pitchFamily="18" charset="0"/>
                        </a:rPr>
                        <a:t>TOPIC</a:t>
                      </a:r>
                    </a:p>
                  </a:txBody>
                  <a:tcPr anchor="ctr"/>
                </a:tc>
                <a:tc>
                  <a:txBody>
                    <a:bodyPr/>
                    <a:lstStyle/>
                    <a:p>
                      <a:r>
                        <a:rPr lang="en-US" sz="1200" dirty="0">
                          <a:latin typeface="Amasis MT Pro Black" panose="02040A04050005020304" pitchFamily="18" charset="0"/>
                        </a:rPr>
                        <a:t>SPEAKER</a:t>
                      </a:r>
                    </a:p>
                  </a:txBody>
                  <a:tcPr anchor="ctr"/>
                </a:tc>
                <a:tc>
                  <a:txBody>
                    <a:bodyPr/>
                    <a:lstStyle/>
                    <a:p>
                      <a:pPr algn="ctr"/>
                      <a:r>
                        <a:rPr lang="en-US" sz="1200" dirty="0">
                          <a:latin typeface="Amasis MT Pro Black" panose="02040A04050005020304" pitchFamily="18" charset="0"/>
                        </a:rPr>
                        <a:t>DATE</a:t>
                      </a:r>
                    </a:p>
                  </a:txBody>
                  <a:tcPr anchor="ctr"/>
                </a:tc>
                <a:tc>
                  <a:txBody>
                    <a:bodyPr/>
                    <a:lstStyle/>
                    <a:p>
                      <a:r>
                        <a:rPr lang="en-US" sz="1200" dirty="0">
                          <a:latin typeface="Amasis MT Pro Black" panose="02040A04050005020304" pitchFamily="18" charset="0"/>
                        </a:rPr>
                        <a:t>REPLAY LINK</a:t>
                      </a:r>
                    </a:p>
                  </a:txBody>
                  <a:tcPr anchor="ctr"/>
                </a:tc>
                <a:extLst>
                  <a:ext uri="{0D108BD9-81ED-4DB2-BD59-A6C34878D82A}">
                    <a16:rowId xmlns:a16="http://schemas.microsoft.com/office/drawing/2014/main" val="3441799146"/>
                  </a:ext>
                </a:extLst>
              </a:tr>
              <a:tr h="370840">
                <a:tc>
                  <a:txBody>
                    <a:bodyPr/>
                    <a:lstStyle/>
                    <a:p>
                      <a:pPr indent="-457200">
                        <a:tabLst/>
                      </a:pPr>
                      <a:r>
                        <a:rPr lang="en-US" sz="1200" dirty="0">
                          <a:latin typeface="Amasis MT Pro Black" panose="02040A04050005020304" pitchFamily="18" charset="0"/>
                        </a:rPr>
                        <a:t>1</a:t>
                      </a:r>
                    </a:p>
                  </a:txBody>
                  <a:tcPr anchor="ctr"/>
                </a:tc>
                <a:tc>
                  <a:txBody>
                    <a:bodyPr/>
                    <a:lstStyle/>
                    <a:p>
                      <a:pPr indent="-457200">
                        <a:tabLst/>
                      </a:pPr>
                      <a:r>
                        <a:rPr lang="en-US" sz="1200" dirty="0">
                          <a:latin typeface="Amasis MT Pro Black" panose="02040A04050005020304" pitchFamily="18" charset="0"/>
                        </a:rPr>
                        <a:t>Library Update</a:t>
                      </a:r>
                    </a:p>
                  </a:txBody>
                  <a:tcPr anchor="ctr"/>
                </a:tc>
                <a:tc>
                  <a:txBody>
                    <a:bodyPr/>
                    <a:lstStyle/>
                    <a:p>
                      <a:r>
                        <a:rPr lang="en-US" sz="1200" dirty="0">
                          <a:latin typeface="Amasis MT Pro Black" panose="02040A04050005020304" pitchFamily="18" charset="0"/>
                        </a:rPr>
                        <a:t>Leslie </a:t>
                      </a:r>
                      <a:r>
                        <a:rPr lang="en-US" sz="1200" dirty="0" err="1">
                          <a:latin typeface="Amasis MT Pro Black" panose="02040A04050005020304" pitchFamily="18" charset="0"/>
                        </a:rPr>
                        <a:t>Huiner</a:t>
                      </a:r>
                      <a:endParaRPr lang="en-US" sz="1200" dirty="0">
                        <a:latin typeface="Amasis MT Pro Black" panose="02040A04050005020304" pitchFamily="18" charset="0"/>
                      </a:endParaRPr>
                    </a:p>
                  </a:txBody>
                  <a:tcPr anchor="ctr"/>
                </a:tc>
                <a:tc>
                  <a:txBody>
                    <a:bodyPr/>
                    <a:lstStyle/>
                    <a:p>
                      <a:pPr algn="ctr"/>
                      <a:r>
                        <a:rPr lang="en-US" sz="1200" dirty="0">
                          <a:latin typeface="Amasis MT Pro Black" panose="02040A04050005020304" pitchFamily="18" charset="0"/>
                        </a:rPr>
                        <a:t>9/10/2021</a:t>
                      </a:r>
                    </a:p>
                  </a:txBody>
                  <a:tcPr anchor="ctr"/>
                </a:tc>
                <a:tc>
                  <a:txBody>
                    <a:bodyPr/>
                    <a:lstStyle/>
                    <a:p>
                      <a:r>
                        <a:rPr lang="en-US" sz="1200" dirty="0">
                          <a:latin typeface="Amasis MT Pro Black" panose="02040A04050005020304" pitchFamily="18" charset="0"/>
                          <a:hlinkClick r:id="rId3"/>
                        </a:rPr>
                        <a:t>https://youtu.be/-2YnCIqJKZA</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4057156805"/>
                  </a:ext>
                </a:extLst>
              </a:tr>
              <a:tr h="370840">
                <a:tc>
                  <a:txBody>
                    <a:bodyPr/>
                    <a:lstStyle/>
                    <a:p>
                      <a:pPr indent="-457200">
                        <a:tabLst/>
                      </a:pPr>
                      <a:r>
                        <a:rPr lang="en-US" sz="1200" dirty="0">
                          <a:latin typeface="Amasis MT Pro Black" panose="02040A04050005020304" pitchFamily="18" charset="0"/>
                        </a:rPr>
                        <a:t>2</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Transfer Center Updates</a:t>
                      </a:r>
                    </a:p>
                  </a:txBody>
                  <a:tcPr anchor="ctr"/>
                </a:tc>
                <a:tc>
                  <a:txBody>
                    <a:bodyPr/>
                    <a:lstStyle/>
                    <a:p>
                      <a:r>
                        <a:rPr lang="en-US" sz="1200" dirty="0">
                          <a:latin typeface="Amasis MT Pro Black" panose="02040A04050005020304" pitchFamily="18" charset="0"/>
                        </a:rPr>
                        <a:t>Lorena Ochoa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9/10/2021</a:t>
                      </a:r>
                    </a:p>
                  </a:txBody>
                  <a:tcPr anchor="ctr"/>
                </a:tc>
                <a:tc>
                  <a:txBody>
                    <a:bodyPr/>
                    <a:lstStyle/>
                    <a:p>
                      <a:r>
                        <a:rPr lang="en-US" sz="1200" dirty="0">
                          <a:latin typeface="Amasis MT Pro Black" panose="02040A04050005020304" pitchFamily="18" charset="0"/>
                          <a:hlinkClick r:id="rId4"/>
                        </a:rPr>
                        <a:t>https://youtu.be/OVz1EjPisuA</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1244236592"/>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3</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Canvas Video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Joe Pendleton</a:t>
                      </a:r>
                    </a:p>
                  </a:txBody>
                  <a:tcPr anchor="ctr"/>
                </a:tc>
                <a:tc>
                  <a:txBody>
                    <a:bodyPr/>
                    <a:lstStyle/>
                    <a:p>
                      <a:pPr algn="ctr"/>
                      <a:r>
                        <a:rPr lang="en-US" sz="1200" dirty="0">
                          <a:latin typeface="Amasis MT Pro Black" panose="02040A04050005020304" pitchFamily="18" charset="0"/>
                        </a:rPr>
                        <a:t>10/8/2021</a:t>
                      </a:r>
                    </a:p>
                  </a:txBody>
                  <a:tcPr anchor="ctr"/>
                </a:tc>
                <a:tc>
                  <a:txBody>
                    <a:bodyPr/>
                    <a:lstStyle/>
                    <a:p>
                      <a:r>
                        <a:rPr lang="en-US" sz="1200" dirty="0">
                          <a:latin typeface="Amasis MT Pro Black" panose="02040A04050005020304" pitchFamily="18" charset="0"/>
                          <a:hlinkClick r:id="rId5"/>
                        </a:rPr>
                        <a:t>https://youtu.be/5wufcRNPc68</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650620283"/>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4</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OEI Presentation (Online Education Initiative)</a:t>
                      </a:r>
                    </a:p>
                  </a:txBody>
                  <a:tcPr anchor="ctr"/>
                </a:tc>
                <a:tc>
                  <a:txBody>
                    <a:bodyPr/>
                    <a:lstStyle/>
                    <a:p>
                      <a:r>
                        <a:rPr lang="en-US" sz="1200" dirty="0">
                          <a:latin typeface="Amasis MT Pro Black" panose="02040A04050005020304" pitchFamily="18" charset="0"/>
                        </a:rPr>
                        <a:t>Gene Tashima</a:t>
                      </a:r>
                    </a:p>
                  </a:txBody>
                  <a:tcPr anchor="ctr"/>
                </a:tc>
                <a:tc>
                  <a:txBody>
                    <a:bodyPr/>
                    <a:lstStyle/>
                    <a:p>
                      <a:pPr algn="ctr"/>
                      <a:r>
                        <a:rPr lang="en-US" sz="1200" dirty="0">
                          <a:latin typeface="Amasis MT Pro Black" panose="02040A04050005020304" pitchFamily="18" charset="0"/>
                        </a:rPr>
                        <a:t>10/8/2021</a:t>
                      </a:r>
                    </a:p>
                  </a:txBody>
                  <a:tcPr anchor="ctr"/>
                </a:tc>
                <a:tc>
                  <a:txBody>
                    <a:bodyPr/>
                    <a:lstStyle/>
                    <a:p>
                      <a:r>
                        <a:rPr lang="en-US" sz="1200" dirty="0">
                          <a:latin typeface="Amasis MT Pro Black" panose="02040A04050005020304" pitchFamily="18" charset="0"/>
                          <a:hlinkClick r:id="rId6"/>
                        </a:rPr>
                        <a:t>https://youtu.be/2Jj0p587bGM</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2213483591"/>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5</a:t>
                      </a:r>
                    </a:p>
                  </a:txBody>
                  <a:tcPr anchor="ctr"/>
                </a:tc>
                <a:tc>
                  <a:txBody>
                    <a:bodyPr/>
                    <a:lstStyle/>
                    <a:p>
                      <a:pPr indent="-457200">
                        <a:tabLst/>
                      </a:pPr>
                      <a:r>
                        <a:rPr lang="en-US" sz="1200" dirty="0">
                          <a:latin typeface="Amasis MT Pro Black" panose="02040A04050005020304" pitchFamily="18" charset="0"/>
                        </a:rPr>
                        <a:t>Instructor Self Care</a:t>
                      </a:r>
                    </a:p>
                  </a:txBody>
                  <a:tcPr anchor="ctr"/>
                </a:tc>
                <a:tc>
                  <a:txBody>
                    <a:bodyPr/>
                    <a:lstStyle/>
                    <a:p>
                      <a:r>
                        <a:rPr lang="en-US" sz="1200" dirty="0">
                          <a:latin typeface="Amasis MT Pro Black" panose="02040A04050005020304" pitchFamily="18" charset="0"/>
                        </a:rPr>
                        <a:t>Tracy Davis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10/8/2021</a:t>
                      </a:r>
                    </a:p>
                  </a:txBody>
                  <a:tcPr anchor="ctr"/>
                </a:tc>
                <a:tc>
                  <a:txBody>
                    <a:bodyPr/>
                    <a:lstStyle/>
                    <a:p>
                      <a:r>
                        <a:rPr lang="en-US" sz="1200" dirty="0">
                          <a:latin typeface="Amasis MT Pro Black" panose="02040A04050005020304" pitchFamily="18" charset="0"/>
                          <a:hlinkClick r:id="rId7"/>
                        </a:rPr>
                        <a:t>https://youtu.be/t45bwlBdAxw</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3307579096"/>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6</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Discussion Forums in Canvas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Regina Pierce-Brown</a:t>
                      </a:r>
                    </a:p>
                  </a:txBody>
                  <a:tcPr anchor="ctr"/>
                </a:tc>
                <a:tc>
                  <a:txBody>
                    <a:bodyPr/>
                    <a:lstStyle/>
                    <a:p>
                      <a:pPr algn="ctr"/>
                      <a:r>
                        <a:rPr lang="en-US" sz="1200" dirty="0">
                          <a:latin typeface="Amasis MT Pro Black" panose="02040A04050005020304" pitchFamily="18" charset="0"/>
                        </a:rPr>
                        <a:t>10/22/2021</a:t>
                      </a:r>
                    </a:p>
                  </a:txBody>
                  <a:tcPr anchor="ctr"/>
                </a:tc>
                <a:tc>
                  <a:txBody>
                    <a:bodyPr/>
                    <a:lstStyle/>
                    <a:p>
                      <a:r>
                        <a:rPr lang="en-US" sz="1200" dirty="0">
                          <a:latin typeface="Amasis MT Pro Black" panose="02040A04050005020304" pitchFamily="18" charset="0"/>
                          <a:hlinkClick r:id="rId8"/>
                        </a:rPr>
                        <a:t>https://youtu.be/dlZO7MypLwM</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4148073001"/>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7</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Web Enhanced Classes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Michael </a:t>
                      </a:r>
                      <a:r>
                        <a:rPr lang="en-US" sz="1200" dirty="0" err="1">
                          <a:latin typeface="Amasis MT Pro Black" panose="02040A04050005020304" pitchFamily="18" charset="0"/>
                        </a:rPr>
                        <a:t>Butros</a:t>
                      </a:r>
                      <a:endParaRPr lang="en-US" sz="1200" dirty="0">
                        <a:latin typeface="Amasis MT Pro Black" panose="02040A04050005020304" pitchFamily="18" charset="0"/>
                      </a:endParaRPr>
                    </a:p>
                  </a:txBody>
                  <a:tcPr anchor="ctr"/>
                </a:tc>
                <a:tc>
                  <a:txBody>
                    <a:bodyPr/>
                    <a:lstStyle/>
                    <a:p>
                      <a:pPr algn="ctr"/>
                      <a:r>
                        <a:rPr lang="en-US" sz="1200" dirty="0">
                          <a:latin typeface="Amasis MT Pro Black" panose="02040A04050005020304" pitchFamily="18" charset="0"/>
                        </a:rPr>
                        <a:t>10/22/2021</a:t>
                      </a:r>
                    </a:p>
                  </a:txBody>
                  <a:tcPr anchor="ctr"/>
                </a:tc>
                <a:tc>
                  <a:txBody>
                    <a:bodyPr/>
                    <a:lstStyle/>
                    <a:p>
                      <a:r>
                        <a:rPr lang="en-US" sz="1200" dirty="0">
                          <a:latin typeface="Amasis MT Pro Black" panose="02040A04050005020304" pitchFamily="18" charset="0"/>
                          <a:hlinkClick r:id="rId9"/>
                        </a:rPr>
                        <a:t>https://youtu.be/-ZfscpkDacc</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2318613647"/>
                  </a:ext>
                </a:extLst>
              </a:tr>
              <a:tr h="370840">
                <a:tc>
                  <a:txBody>
                    <a:bodyPr/>
                    <a:lstStyle/>
                    <a:p>
                      <a:pPr indent="-457200">
                        <a:tabLst/>
                      </a:pPr>
                      <a:r>
                        <a:rPr lang="en-US" sz="1200" dirty="0">
                          <a:latin typeface="Amasis MT Pro Black" panose="02040A04050005020304" pitchFamily="18" charset="0"/>
                        </a:rPr>
                        <a:t>8</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Canvas Course Design Tips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Brian </a:t>
                      </a:r>
                      <a:r>
                        <a:rPr lang="en-US" sz="1200" dirty="0" err="1">
                          <a:latin typeface="Amasis MT Pro Black" panose="02040A04050005020304" pitchFamily="18" charset="0"/>
                        </a:rPr>
                        <a:t>DiBartolo</a:t>
                      </a:r>
                      <a:endParaRPr lang="en-US" sz="1200" dirty="0">
                        <a:latin typeface="Amasis MT Pro Black" panose="02040A04050005020304" pitchFamily="18" charset="0"/>
                      </a:endParaRPr>
                    </a:p>
                  </a:txBody>
                  <a:tcPr anchor="ctr"/>
                </a:tc>
                <a:tc>
                  <a:txBody>
                    <a:bodyPr/>
                    <a:lstStyle/>
                    <a:p>
                      <a:pPr algn="ctr"/>
                      <a:r>
                        <a:rPr lang="en-US" sz="1200" dirty="0">
                          <a:latin typeface="Amasis MT Pro Black" panose="02040A04050005020304" pitchFamily="18" charset="0"/>
                        </a:rPr>
                        <a:t>10/22/2021</a:t>
                      </a:r>
                    </a:p>
                  </a:txBody>
                  <a:tcPr anchor="ctr"/>
                </a:tc>
                <a:tc>
                  <a:txBody>
                    <a:bodyPr/>
                    <a:lstStyle/>
                    <a:p>
                      <a:r>
                        <a:rPr lang="en-US" sz="1200" dirty="0">
                          <a:latin typeface="Amasis MT Pro Black" panose="02040A04050005020304" pitchFamily="18" charset="0"/>
                          <a:hlinkClick r:id="rId10"/>
                        </a:rPr>
                        <a:t>https://youtu.be/kAk7jeDh8rs</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2424646985"/>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9</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Student-Centered Approach to Teaching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Adam Moore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11/5/2021</a:t>
                      </a:r>
                    </a:p>
                  </a:txBody>
                  <a:tcPr anchor="ctr"/>
                </a:tc>
                <a:tc>
                  <a:txBody>
                    <a:bodyPr/>
                    <a:lstStyle/>
                    <a:p>
                      <a:r>
                        <a:rPr lang="en-US" sz="1200" dirty="0">
                          <a:latin typeface="Amasis MT Pro Black" panose="02040A04050005020304" pitchFamily="18" charset="0"/>
                          <a:hlinkClick r:id="rId11"/>
                        </a:rPr>
                        <a:t>https://youtu.be/o3HumIX47pc</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1466042351"/>
                  </a:ext>
                </a:extLst>
              </a:tr>
              <a:tr h="370840">
                <a:tc>
                  <a:txBody>
                    <a:bodyPr/>
                    <a:lstStyle/>
                    <a:p>
                      <a:pPr indent="-457200">
                        <a:tabLst/>
                      </a:pPr>
                      <a:r>
                        <a:rPr lang="en-US" sz="1200" dirty="0">
                          <a:latin typeface="Amasis MT Pro Black" panose="02040A04050005020304" pitchFamily="18" charset="0"/>
                        </a:rPr>
                        <a:t>10</a:t>
                      </a:r>
                    </a:p>
                  </a:txBody>
                  <a:tcPr anchor="ctr"/>
                </a:tc>
                <a:tc>
                  <a:txBody>
                    <a:bodyPr/>
                    <a:lstStyle/>
                    <a:p>
                      <a:pPr indent="-457200">
                        <a:tabLst/>
                      </a:pPr>
                      <a:r>
                        <a:rPr lang="en-US" sz="1200" dirty="0">
                          <a:latin typeface="Amasis MT Pro Black" panose="02040A04050005020304" pitchFamily="18" charset="0"/>
                        </a:rPr>
                        <a:t>Un-Grading: Standards Based Grading</a:t>
                      </a:r>
                    </a:p>
                  </a:txBody>
                  <a:tcPr anchor="ctr"/>
                </a:tc>
                <a:tc>
                  <a:txBody>
                    <a:bodyPr/>
                    <a:lstStyle/>
                    <a:p>
                      <a:r>
                        <a:rPr lang="en-US" sz="1200" dirty="0">
                          <a:latin typeface="Amasis MT Pro Black" panose="02040A04050005020304" pitchFamily="18" charset="0"/>
                        </a:rPr>
                        <a:t>Michael </a:t>
                      </a:r>
                      <a:r>
                        <a:rPr lang="en-US" sz="1200" dirty="0" err="1">
                          <a:latin typeface="Amasis MT Pro Black" panose="02040A04050005020304" pitchFamily="18" charset="0"/>
                        </a:rPr>
                        <a:t>Butros</a:t>
                      </a:r>
                      <a:endParaRPr lang="en-US" sz="1200" dirty="0">
                        <a:latin typeface="Amasis MT Pro Black" panose="02040A040500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11/5/2021</a:t>
                      </a:r>
                    </a:p>
                  </a:txBody>
                  <a:tcPr anchor="ctr"/>
                </a:tc>
                <a:tc>
                  <a:txBody>
                    <a:bodyPr/>
                    <a:lstStyle/>
                    <a:p>
                      <a:r>
                        <a:rPr lang="en-US" sz="1200" dirty="0">
                          <a:latin typeface="Amasis MT Pro Black" panose="02040A04050005020304" pitchFamily="18" charset="0"/>
                          <a:hlinkClick r:id="rId12"/>
                        </a:rPr>
                        <a:t>https://youtu.be/DbjDnUKfHpA</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1275183346"/>
                  </a:ext>
                </a:extLst>
              </a:tr>
            </a:tbl>
          </a:graphicData>
        </a:graphic>
      </p:graphicFrame>
      <p:sp>
        <p:nvSpPr>
          <p:cNvPr id="9" name="Slide Number Placeholder 8">
            <a:extLst>
              <a:ext uri="{FF2B5EF4-FFF2-40B4-BE49-F238E27FC236}">
                <a16:creationId xmlns:a16="http://schemas.microsoft.com/office/drawing/2014/main" id="{3E5ACB58-0241-4E39-8201-3EC1C93A5494}"/>
              </a:ext>
            </a:extLst>
          </p:cNvPr>
          <p:cNvSpPr>
            <a:spLocks noGrp="1"/>
          </p:cNvSpPr>
          <p:nvPr>
            <p:ph type="sldNum" sz="quarter" idx="12"/>
          </p:nvPr>
        </p:nvSpPr>
        <p:spPr/>
        <p:txBody>
          <a:bodyPr/>
          <a:lstStyle/>
          <a:p>
            <a:fld id="{EDB2F8A8-82D5-463A-A886-540A648AB6CE}" type="slidenum">
              <a:rPr lang="en-US" smtClean="0"/>
              <a:t>7</a:t>
            </a:fld>
            <a:endParaRPr lang="en-US"/>
          </a:p>
        </p:txBody>
      </p:sp>
    </p:spTree>
    <p:extLst>
      <p:ext uri="{BB962C8B-B14F-4D97-AF65-F5344CB8AC3E}">
        <p14:creationId xmlns:p14="http://schemas.microsoft.com/office/powerpoint/2010/main" val="17385849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EF1B807-6063-4CC6-8122-DF553272A1D0}"/>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14B747-6A1E-4E6E-9EE6-0E197CD0270C}"/>
              </a:ext>
            </a:extLst>
          </p:cNvPr>
          <p:cNvSpPr/>
          <p:nvPr/>
        </p:nvSpPr>
        <p:spPr>
          <a:xfrm>
            <a:off x="0" y="4472"/>
            <a:ext cx="12191999"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5"/>
            <a:ext cx="10515600" cy="2339432"/>
          </a:xfrm>
        </p:spPr>
        <p:txBody>
          <a:bodyPr>
            <a:normAutofit fontScale="90000"/>
          </a:bodyPr>
          <a:lstStyle/>
          <a:p>
            <a:r>
              <a:rPr lang="en-US" sz="6000" dirty="0">
                <a:solidFill>
                  <a:srgbClr val="800000"/>
                </a:solidFill>
                <a:latin typeface="Aharoni" panose="02010803020104030203" pitchFamily="2" charset="-79"/>
                <a:cs typeface="Aharoni" panose="02010803020104030203" pitchFamily="2" charset="-79"/>
              </a:rPr>
              <a:t>Liquid Syllabus (Humanizing Your Course, Part 1): Jamey Cooper</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2495550"/>
            <a:ext cx="10515600" cy="3793973"/>
          </a:xfrm>
        </p:spPr>
        <p:txBody>
          <a:bodyPr anchor="ctr">
            <a:normAutofit fontScale="40000" lnSpcReduction="20000"/>
          </a:bodyPr>
          <a:lstStyle/>
          <a:p>
            <a:pPr marL="0" indent="0">
              <a:lnSpc>
                <a:spcPct val="200000"/>
              </a:lnSpc>
              <a:spcBef>
                <a:spcPts val="0"/>
              </a:spcBef>
              <a:buNone/>
            </a:pPr>
            <a:r>
              <a:rPr lang="en-US" dirty="0">
                <a:latin typeface="Amasis MT Pro Medium" panose="02040604050005020304" pitchFamily="18" charset="0"/>
              </a:rPr>
              <a:t>Presentation slide deck: </a:t>
            </a:r>
            <a:r>
              <a:rPr lang="en-US" dirty="0">
                <a:latin typeface="Amasis MT Pro Medium" panose="02040604050005020304" pitchFamily="18" charset="0"/>
                <a:hlinkClick r:id="rId2"/>
              </a:rPr>
              <a:t>https://docs.google.com/presentation/d/1jFgK5Dw9hv0iSwaQ5o-63HeI3I382ERgGWwzretp2_Q/view</a:t>
            </a:r>
            <a:r>
              <a:rPr lang="en-US" dirty="0">
                <a:latin typeface="Amasis MT Pro Medium" panose="02040604050005020304" pitchFamily="18" charset="0"/>
              </a:rPr>
              <a:t> </a:t>
            </a:r>
          </a:p>
          <a:p>
            <a:pPr marL="0" indent="0">
              <a:lnSpc>
                <a:spcPct val="200000"/>
              </a:lnSpc>
              <a:spcBef>
                <a:spcPts val="0"/>
              </a:spcBef>
              <a:buNone/>
            </a:pPr>
            <a:r>
              <a:rPr lang="en-US" dirty="0">
                <a:latin typeface="Amasis MT Pro Medium" panose="02040604050005020304" pitchFamily="18" charset="0"/>
              </a:rPr>
              <a:t>PDF version: Liquid Syllabus - Jamey Cooper </a:t>
            </a:r>
            <a:r>
              <a:rPr lang="en-US" dirty="0" err="1">
                <a:latin typeface="Amasis MT Pro Medium" panose="02040604050005020304" pitchFamily="18" charset="0"/>
              </a:rPr>
              <a:t>SLIDES.pdfDownload</a:t>
            </a:r>
            <a:r>
              <a:rPr lang="en-US" dirty="0">
                <a:latin typeface="Amasis MT Pro Medium" panose="02040604050005020304" pitchFamily="18" charset="0"/>
              </a:rPr>
              <a:t> Liquid Syllabus - Jamey Cooper SLIDES.pdf &lt;INSERT&gt;</a:t>
            </a:r>
          </a:p>
          <a:p>
            <a:pPr marL="0" indent="0">
              <a:lnSpc>
                <a:spcPct val="200000"/>
              </a:lnSpc>
              <a:spcBef>
                <a:spcPts val="0"/>
              </a:spcBef>
              <a:buNone/>
            </a:pPr>
            <a:r>
              <a:rPr lang="en-US" b="1" u="sng" dirty="0">
                <a:latin typeface="Amasis MT Pro Medium" panose="02040604050005020304" pitchFamily="18" charset="0"/>
              </a:rPr>
              <a:t>Examples of Liquid Syllabi:</a:t>
            </a:r>
          </a:p>
          <a:p>
            <a:pPr marL="0" indent="0">
              <a:lnSpc>
                <a:spcPct val="200000"/>
              </a:lnSpc>
              <a:spcBef>
                <a:spcPts val="0"/>
              </a:spcBef>
              <a:buNone/>
            </a:pPr>
            <a:r>
              <a:rPr lang="en-US" dirty="0">
                <a:latin typeface="Amasis MT Pro Medium" panose="02040604050005020304" pitchFamily="18" charset="0"/>
              </a:rPr>
              <a:t>•    Jamey Cooper: </a:t>
            </a:r>
            <a:r>
              <a:rPr lang="en-US" dirty="0">
                <a:latin typeface="Amasis MT Pro Medium" panose="02040604050005020304" pitchFamily="18" charset="0"/>
                <a:hlinkClick r:id="rId3"/>
              </a:rPr>
              <a:t>https://sites.google.com/view/earthsciencesbyjameycooper/home</a:t>
            </a:r>
            <a:r>
              <a:rPr lang="en-US" dirty="0">
                <a:latin typeface="Amasis MT Pro Medium" panose="02040604050005020304" pitchFamily="18" charset="0"/>
              </a:rPr>
              <a:t> </a:t>
            </a:r>
          </a:p>
          <a:p>
            <a:pPr marL="0" indent="0">
              <a:lnSpc>
                <a:spcPct val="200000"/>
              </a:lnSpc>
              <a:spcBef>
                <a:spcPts val="0"/>
              </a:spcBef>
              <a:buNone/>
            </a:pPr>
            <a:r>
              <a:rPr lang="en-US" dirty="0">
                <a:latin typeface="Amasis MT Pro Medium" panose="02040604050005020304" pitchFamily="18" charset="0"/>
              </a:rPr>
              <a:t>•    Michelle </a:t>
            </a:r>
            <a:r>
              <a:rPr lang="en-US" dirty="0" err="1">
                <a:latin typeface="Amasis MT Pro Medium" panose="02040604050005020304" pitchFamily="18" charset="0"/>
              </a:rPr>
              <a:t>Pacansky</a:t>
            </a:r>
            <a:r>
              <a:rPr lang="en-US" dirty="0">
                <a:latin typeface="Amasis MT Pro Medium" panose="02040604050005020304" pitchFamily="18" charset="0"/>
              </a:rPr>
              <a:t>-Brock: </a:t>
            </a:r>
            <a:r>
              <a:rPr lang="en-US" dirty="0">
                <a:latin typeface="Amasis MT Pro Medium" panose="02040604050005020304" pitchFamily="18" charset="0"/>
                <a:hlinkClick r:id="rId4"/>
              </a:rPr>
              <a:t>https://sites.google.com/view/hosp-welcome/home</a:t>
            </a:r>
            <a:r>
              <a:rPr lang="en-US" dirty="0">
                <a:latin typeface="Amasis MT Pro Medium" panose="02040604050005020304" pitchFamily="18" charset="0"/>
              </a:rPr>
              <a:t> </a:t>
            </a:r>
          </a:p>
          <a:p>
            <a:pPr marL="0" indent="0">
              <a:lnSpc>
                <a:spcPct val="200000"/>
              </a:lnSpc>
              <a:spcBef>
                <a:spcPts val="0"/>
              </a:spcBef>
              <a:buNone/>
            </a:pPr>
            <a:r>
              <a:rPr lang="en-US" dirty="0">
                <a:latin typeface="Amasis MT Pro Medium" panose="02040604050005020304" pitchFamily="18" charset="0"/>
              </a:rPr>
              <a:t>•    Fabiola Torres: </a:t>
            </a:r>
            <a:r>
              <a:rPr lang="en-US" dirty="0">
                <a:latin typeface="Amasis MT Pro Medium" panose="02040604050005020304" pitchFamily="18" charset="0"/>
                <a:hlinkClick r:id="rId5"/>
              </a:rPr>
              <a:t>https://sites.google.com/view/ethnicstudiesbyfabiolatorres</a:t>
            </a:r>
            <a:r>
              <a:rPr lang="en-US" dirty="0">
                <a:latin typeface="Amasis MT Pro Medium" panose="02040604050005020304" pitchFamily="18" charset="0"/>
              </a:rPr>
              <a:t> </a:t>
            </a:r>
          </a:p>
          <a:p>
            <a:pPr marL="0" indent="0">
              <a:lnSpc>
                <a:spcPct val="200000"/>
              </a:lnSpc>
              <a:spcBef>
                <a:spcPts val="0"/>
              </a:spcBef>
              <a:buNone/>
            </a:pPr>
            <a:r>
              <a:rPr lang="en-US" dirty="0">
                <a:latin typeface="Amasis MT Pro Medium" panose="02040604050005020304" pitchFamily="18" charset="0"/>
              </a:rPr>
              <a:t>•    Brent Wedge: </a:t>
            </a:r>
            <a:r>
              <a:rPr lang="en-US" dirty="0">
                <a:latin typeface="Amasis MT Pro Medium" panose="02040604050005020304" pitchFamily="18" charset="0"/>
                <a:hlinkClick r:id="rId6"/>
              </a:rPr>
              <a:t>https://sites.google.com/view/csci270-welcome/home</a:t>
            </a:r>
            <a:r>
              <a:rPr lang="en-US" dirty="0">
                <a:latin typeface="Amasis MT Pro Medium" panose="02040604050005020304" pitchFamily="18" charset="0"/>
              </a:rPr>
              <a:t> </a:t>
            </a:r>
          </a:p>
          <a:p>
            <a:pPr marL="0" indent="0">
              <a:lnSpc>
                <a:spcPct val="200000"/>
              </a:lnSpc>
              <a:spcBef>
                <a:spcPts val="0"/>
              </a:spcBef>
              <a:buNone/>
            </a:pPr>
            <a:r>
              <a:rPr lang="en-US" dirty="0">
                <a:latin typeface="Amasis MT Pro Medium" panose="02040604050005020304" pitchFamily="18" charset="0"/>
              </a:rPr>
              <a:t>•    Sarah Williams: </a:t>
            </a:r>
            <a:r>
              <a:rPr lang="en-US" dirty="0">
                <a:latin typeface="Amasis MT Pro Medium" panose="02040604050005020304" pitchFamily="18" charset="0"/>
                <a:hlinkClick r:id="rId7"/>
              </a:rPr>
              <a:t>https://sites.google.com/view/math-1a-student-faq</a:t>
            </a:r>
            <a:r>
              <a:rPr lang="en-US" dirty="0">
                <a:latin typeface="Amasis MT Pro Medium" panose="02040604050005020304" pitchFamily="18" charset="0"/>
              </a:rPr>
              <a:t> </a:t>
            </a:r>
          </a:p>
          <a:p>
            <a:pPr marL="0" indent="0">
              <a:lnSpc>
                <a:spcPct val="200000"/>
              </a:lnSpc>
              <a:spcBef>
                <a:spcPts val="0"/>
              </a:spcBef>
              <a:buNone/>
            </a:pPr>
            <a:r>
              <a:rPr lang="en-US" dirty="0">
                <a:latin typeface="Amasis MT Pro Medium" panose="02040604050005020304" pitchFamily="18" charset="0"/>
              </a:rPr>
              <a:t>If you are interested in creating a liquid syllabus, following is a self-paced Canvas module that demonstrates the steps from Michelle </a:t>
            </a:r>
            <a:r>
              <a:rPr lang="en-US" dirty="0" err="1">
                <a:latin typeface="Amasis MT Pro Medium" panose="02040604050005020304" pitchFamily="18" charset="0"/>
              </a:rPr>
              <a:t>Pacansky</a:t>
            </a:r>
            <a:r>
              <a:rPr lang="en-US" dirty="0">
                <a:latin typeface="Amasis MT Pro Medium" panose="02040604050005020304" pitchFamily="18" charset="0"/>
              </a:rPr>
              <a:t>-Brock:</a:t>
            </a:r>
          </a:p>
          <a:p>
            <a:pPr>
              <a:lnSpc>
                <a:spcPct val="200000"/>
              </a:lnSpc>
              <a:spcBef>
                <a:spcPts val="0"/>
              </a:spcBef>
            </a:pPr>
            <a:r>
              <a:rPr lang="en-US" dirty="0">
                <a:latin typeface="Amasis MT Pro Medium" panose="02040604050005020304" pitchFamily="18" charset="0"/>
                <a:hlinkClick r:id="rId8"/>
              </a:rPr>
              <a:t>https://ccconlineed.instructure.com/courses/6771</a:t>
            </a:r>
            <a:r>
              <a:rPr lang="en-US" dirty="0">
                <a:latin typeface="Amasis MT Pro Medium" panose="02040604050005020304" pitchFamily="18" charset="0"/>
              </a:rPr>
              <a:t> </a:t>
            </a:r>
          </a:p>
          <a:p>
            <a:pPr marL="0" indent="0">
              <a:lnSpc>
                <a:spcPct val="200000"/>
              </a:lnSpc>
              <a:spcBef>
                <a:spcPts val="0"/>
              </a:spcBef>
              <a:buNone/>
            </a:pPr>
            <a:r>
              <a:rPr lang="en-US" dirty="0">
                <a:latin typeface="Amasis MT Pro Medium" panose="02040604050005020304" pitchFamily="18" charset="0"/>
              </a:rPr>
              <a:t>Jamey would be happy to meet with you if requested.  Email: </a:t>
            </a:r>
            <a:r>
              <a:rPr lang="en-US" dirty="0">
                <a:latin typeface="Amasis MT Pro Medium" panose="02040604050005020304" pitchFamily="18" charset="0"/>
                <a:hlinkClick r:id="rId9"/>
              </a:rPr>
              <a:t>Jamey.cooper@vvc.edu</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02DE91A0-BAEF-4F13-BDCE-214FEBF2F3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47FF06AA-4B2E-40D2-AB17-1B2635CEA40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03CC2506-8FE5-46BD-9D94-31BBFB643FB8}"/>
              </a:ext>
            </a:extLst>
          </p:cNvPr>
          <p:cNvSpPr>
            <a:spLocks noGrp="1"/>
          </p:cNvSpPr>
          <p:nvPr>
            <p:ph type="sldNum" sz="quarter" idx="12"/>
          </p:nvPr>
        </p:nvSpPr>
        <p:spPr/>
        <p:txBody>
          <a:bodyPr/>
          <a:lstStyle/>
          <a:p>
            <a:fld id="{EDB2F8A8-82D5-463A-A886-540A648AB6CE}" type="slidenum">
              <a:rPr lang="en-US" smtClean="0"/>
              <a:t>70</a:t>
            </a:fld>
            <a:endParaRPr lang="en-US"/>
          </a:p>
        </p:txBody>
      </p:sp>
    </p:spTree>
    <p:extLst>
      <p:ext uri="{BB962C8B-B14F-4D97-AF65-F5344CB8AC3E}">
        <p14:creationId xmlns:p14="http://schemas.microsoft.com/office/powerpoint/2010/main" val="2577429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25.</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Open Educational Resources (OER):</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Yvonne Reed</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https://youtu.be/DxTMVoGs-DY</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71</a:t>
            </a:fld>
            <a:endParaRPr lang="en-US" dirty="0"/>
          </a:p>
        </p:txBody>
      </p:sp>
    </p:spTree>
    <p:extLst>
      <p:ext uri="{BB962C8B-B14F-4D97-AF65-F5344CB8AC3E}">
        <p14:creationId xmlns:p14="http://schemas.microsoft.com/office/powerpoint/2010/main" val="19253114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BD1120-4105-49F4-89DB-DD6D6FFB09BC}"/>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85A14C-8DA5-43F9-8662-C9748E3F102F}"/>
              </a:ext>
            </a:extLst>
          </p:cNvPr>
          <p:cNvSpPr/>
          <p:nvPr/>
        </p:nvSpPr>
        <p:spPr>
          <a:xfrm>
            <a:off x="-2" y="28573"/>
            <a:ext cx="1219200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71E9C2-28E9-4189-A21B-9007FBCD572F}"/>
              </a:ext>
            </a:extLst>
          </p:cNvPr>
          <p:cNvSpPr>
            <a:spLocks noGrp="1"/>
          </p:cNvSpPr>
          <p:nvPr>
            <p:ph type="title"/>
          </p:nvPr>
        </p:nvSpPr>
        <p:spPr>
          <a:xfrm>
            <a:off x="838200" y="365126"/>
            <a:ext cx="10515600" cy="1679432"/>
          </a:xfrm>
        </p:spPr>
        <p:txBody>
          <a:bodyPr>
            <a:normAutofit/>
          </a:bodyPr>
          <a:lstStyle/>
          <a:p>
            <a:r>
              <a:rPr lang="en-US" dirty="0">
                <a:solidFill>
                  <a:srgbClr val="800000"/>
                </a:solidFill>
                <a:latin typeface="Aharoni" panose="02010803020104030203" pitchFamily="2" charset="-79"/>
                <a:cs typeface="Aharoni" panose="02010803020104030203" pitchFamily="2" charset="-79"/>
              </a:rPr>
              <a:t>Open Educational Resources (OER): Yvonne Reed</a:t>
            </a:r>
            <a:endParaRPr lang="en-US" dirty="0">
              <a:solidFill>
                <a:srgbClr val="8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668FE17B-E684-45E8-9BBF-A880F076592B}"/>
              </a:ext>
            </a:extLst>
          </p:cNvPr>
          <p:cNvSpPr>
            <a:spLocks noGrp="1"/>
          </p:cNvSpPr>
          <p:nvPr>
            <p:ph idx="1"/>
          </p:nvPr>
        </p:nvSpPr>
        <p:spPr>
          <a:xfrm>
            <a:off x="838200" y="1767155"/>
            <a:ext cx="10515600" cy="4409808"/>
          </a:xfrm>
        </p:spPr>
        <p:txBody>
          <a:bodyPr anchor="ctr">
            <a:normAutofit fontScale="70000" lnSpcReduction="20000"/>
          </a:bodyPr>
          <a:lstStyle/>
          <a:p>
            <a:pPr marL="0" indent="0">
              <a:lnSpc>
                <a:spcPct val="200000"/>
              </a:lnSpc>
              <a:spcBef>
                <a:spcPts val="0"/>
              </a:spcBef>
              <a:buNone/>
            </a:pPr>
            <a:r>
              <a:rPr lang="en-US" dirty="0">
                <a:latin typeface="Amasis MT Pro Medium" panose="02040604050005020304" pitchFamily="18" charset="0"/>
              </a:rPr>
              <a:t>VVC OER Resources: </a:t>
            </a:r>
          </a:p>
          <a:p>
            <a:pPr>
              <a:lnSpc>
                <a:spcPct val="200000"/>
              </a:lnSpc>
              <a:spcBef>
                <a:spcPts val="0"/>
              </a:spcBef>
            </a:pPr>
            <a:r>
              <a:rPr lang="en-US" dirty="0">
                <a:latin typeface="Amasis MT Pro Medium" panose="02040604050005020304" pitchFamily="18" charset="0"/>
                <a:hlinkClick r:id="rId3"/>
              </a:rPr>
              <a:t>https://library.vvc.edu/support/OER</a:t>
            </a:r>
            <a:r>
              <a:rPr lang="en-US" dirty="0">
                <a:latin typeface="Amasis MT Pro Medium" panose="02040604050005020304" pitchFamily="18" charset="0"/>
              </a:rPr>
              <a:t> </a:t>
            </a:r>
          </a:p>
          <a:p>
            <a:pPr marL="0" indent="0">
              <a:lnSpc>
                <a:spcPct val="200000"/>
              </a:lnSpc>
              <a:spcBef>
                <a:spcPts val="0"/>
              </a:spcBef>
              <a:buNone/>
            </a:pPr>
            <a:r>
              <a:rPr lang="en-US" dirty="0">
                <a:latin typeface="Amasis MT Pro Medium" panose="02040604050005020304" pitchFamily="18" charset="0"/>
              </a:rPr>
              <a:t>Finding OER - Faculty Guide: </a:t>
            </a:r>
          </a:p>
          <a:p>
            <a:pPr>
              <a:lnSpc>
                <a:spcPct val="200000"/>
              </a:lnSpc>
              <a:spcBef>
                <a:spcPts val="0"/>
              </a:spcBef>
            </a:pPr>
            <a:r>
              <a:rPr lang="en-US" dirty="0">
                <a:latin typeface="Amasis MT Pro Medium" panose="02040604050005020304" pitchFamily="18" charset="0"/>
                <a:hlinkClick r:id="rId4"/>
              </a:rPr>
              <a:t>https://library.vvc.edu/c.php?g=1199673&amp;p=8773900</a:t>
            </a:r>
            <a:r>
              <a:rPr lang="en-US" dirty="0">
                <a:latin typeface="Amasis MT Pro Medium" panose="02040604050005020304" pitchFamily="18" charset="0"/>
              </a:rPr>
              <a:t> </a:t>
            </a:r>
          </a:p>
          <a:p>
            <a:pPr marL="0" indent="0">
              <a:lnSpc>
                <a:spcPct val="200000"/>
              </a:lnSpc>
              <a:spcBef>
                <a:spcPts val="0"/>
              </a:spcBef>
              <a:buNone/>
            </a:pPr>
            <a:r>
              <a:rPr lang="en-US" dirty="0">
                <a:latin typeface="Amasis MT Pro Medium" panose="02040604050005020304" pitchFamily="18" charset="0"/>
              </a:rPr>
              <a:t>Canvas Commons: </a:t>
            </a:r>
          </a:p>
          <a:p>
            <a:pPr>
              <a:lnSpc>
                <a:spcPct val="200000"/>
              </a:lnSpc>
              <a:spcBef>
                <a:spcPts val="0"/>
              </a:spcBef>
            </a:pPr>
            <a:r>
              <a:rPr lang="en-US" dirty="0">
                <a:latin typeface="Amasis MT Pro Medium" panose="02040604050005020304" pitchFamily="18" charset="0"/>
                <a:hlinkClick r:id="rId5"/>
              </a:rPr>
              <a:t>https://asccc-oeri.org/oeri-resources-in-canvas-commons</a:t>
            </a:r>
            <a:r>
              <a:rPr lang="en-US" dirty="0">
                <a:latin typeface="Amasis MT Pro Medium" panose="02040604050005020304" pitchFamily="18" charset="0"/>
              </a:rPr>
              <a:t> </a:t>
            </a:r>
          </a:p>
          <a:p>
            <a:pPr marL="0" indent="0">
              <a:lnSpc>
                <a:spcPct val="200000"/>
              </a:lnSpc>
              <a:spcBef>
                <a:spcPts val="0"/>
              </a:spcBef>
              <a:buNone/>
            </a:pPr>
            <a:r>
              <a:rPr lang="en-US" dirty="0">
                <a:latin typeface="Amasis MT Pro Medium" panose="02040604050005020304" pitchFamily="18" charset="0"/>
              </a:rPr>
              <a:t>VVC Library Site: </a:t>
            </a:r>
          </a:p>
          <a:p>
            <a:pPr>
              <a:lnSpc>
                <a:spcPct val="200000"/>
              </a:lnSpc>
              <a:spcBef>
                <a:spcPts val="0"/>
              </a:spcBef>
            </a:pPr>
            <a:r>
              <a:rPr lang="en-US" dirty="0">
                <a:latin typeface="Amasis MT Pro Medium" panose="02040604050005020304" pitchFamily="18" charset="0"/>
                <a:hlinkClick r:id="rId6"/>
              </a:rPr>
              <a:t>https://library.vvc.edu/welcome</a:t>
            </a:r>
            <a:r>
              <a:rPr lang="en-US" dirty="0">
                <a:latin typeface="Amasis MT Pro Medium" panose="02040604050005020304" pitchFamily="18" charset="0"/>
              </a:rPr>
              <a:t> </a:t>
            </a:r>
          </a:p>
        </p:txBody>
      </p:sp>
      <p:sp>
        <p:nvSpPr>
          <p:cNvPr id="8" name="Date Placeholder 7">
            <a:extLst>
              <a:ext uri="{FF2B5EF4-FFF2-40B4-BE49-F238E27FC236}">
                <a16:creationId xmlns:a16="http://schemas.microsoft.com/office/drawing/2014/main" id="{3F325196-021F-4830-9C1D-DFC434012C84}"/>
              </a:ext>
            </a:extLst>
          </p:cNvPr>
          <p:cNvSpPr>
            <a:spLocks noGrp="1"/>
          </p:cNvSpPr>
          <p:nvPr>
            <p:ph type="dt" sz="half" idx="10"/>
          </p:nvPr>
        </p:nvSpPr>
        <p:spPr/>
        <p:txBody>
          <a:bodyPr/>
          <a:lstStyle/>
          <a:p>
            <a:r>
              <a:rPr lang="en-US"/>
              <a:t>Faculty PD Guide 2021-22 AY</a:t>
            </a:r>
          </a:p>
        </p:txBody>
      </p:sp>
      <p:sp>
        <p:nvSpPr>
          <p:cNvPr id="9" name="Slide Number Placeholder 8">
            <a:extLst>
              <a:ext uri="{FF2B5EF4-FFF2-40B4-BE49-F238E27FC236}">
                <a16:creationId xmlns:a16="http://schemas.microsoft.com/office/drawing/2014/main" id="{3E5ACB58-0241-4E39-8201-3EC1C93A5494}"/>
              </a:ext>
            </a:extLst>
          </p:cNvPr>
          <p:cNvSpPr>
            <a:spLocks noGrp="1"/>
          </p:cNvSpPr>
          <p:nvPr>
            <p:ph type="sldNum" sz="quarter" idx="12"/>
          </p:nvPr>
        </p:nvSpPr>
        <p:spPr/>
        <p:txBody>
          <a:bodyPr/>
          <a:lstStyle/>
          <a:p>
            <a:fld id="{EDB2F8A8-82D5-463A-A886-540A648AB6CE}" type="slidenum">
              <a:rPr lang="en-US" smtClean="0"/>
              <a:t>72</a:t>
            </a:fld>
            <a:endParaRPr lang="en-US"/>
          </a:p>
        </p:txBody>
      </p:sp>
      <p:pic>
        <p:nvPicPr>
          <p:cNvPr id="10" name="Picture 9" descr="A picture containing text, outdoor, sign&#10;&#10;Description automatically generated">
            <a:extLst>
              <a:ext uri="{FF2B5EF4-FFF2-40B4-BE49-F238E27FC236}">
                <a16:creationId xmlns:a16="http://schemas.microsoft.com/office/drawing/2014/main" id="{2066285F-640F-4BD6-8AE9-50773A8E84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093740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26.</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SLOs and PLOs: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Dr. Julia Wendt</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https://youtu.be/nEi4RuXHwJY</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73</a:t>
            </a:fld>
            <a:endParaRPr lang="en-US" dirty="0"/>
          </a:p>
        </p:txBody>
      </p:sp>
    </p:spTree>
    <p:extLst>
      <p:ext uri="{BB962C8B-B14F-4D97-AF65-F5344CB8AC3E}">
        <p14:creationId xmlns:p14="http://schemas.microsoft.com/office/powerpoint/2010/main" val="3926738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BD1120-4105-49F4-89DB-DD6D6FFB09BC}"/>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85A14C-8DA5-43F9-8662-C9748E3F102F}"/>
              </a:ext>
            </a:extLst>
          </p:cNvPr>
          <p:cNvSpPr/>
          <p:nvPr/>
        </p:nvSpPr>
        <p:spPr>
          <a:xfrm>
            <a:off x="-2" y="28573"/>
            <a:ext cx="1208972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71E9C2-28E9-4189-A21B-9007FBCD572F}"/>
              </a:ext>
            </a:extLst>
          </p:cNvPr>
          <p:cNvSpPr>
            <a:spLocks noGrp="1"/>
          </p:cNvSpPr>
          <p:nvPr>
            <p:ph type="title"/>
          </p:nvPr>
        </p:nvSpPr>
        <p:spPr>
          <a:xfrm>
            <a:off x="838200" y="365125"/>
            <a:ext cx="10515600" cy="2467527"/>
          </a:xfrm>
        </p:spPr>
        <p:txBody>
          <a:bodyPr>
            <a:normAutofit/>
          </a:bodyPr>
          <a:lstStyle/>
          <a:p>
            <a:r>
              <a:rPr lang="en-US" dirty="0">
                <a:solidFill>
                  <a:srgbClr val="800000"/>
                </a:solidFill>
                <a:latin typeface="Aharoni" panose="02010803020104030203" pitchFamily="2" charset="-79"/>
                <a:cs typeface="Aharoni" panose="02010803020104030203" pitchFamily="2" charset="-79"/>
              </a:rPr>
              <a:t>Student Learning Outcomes (SLO) </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and Program Learning Outcomes (PLO): Julia Wendt</a:t>
            </a:r>
            <a:endParaRPr lang="en-US" dirty="0">
              <a:solidFill>
                <a:srgbClr val="8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668FE17B-E684-45E8-9BBF-A880F076592B}"/>
              </a:ext>
            </a:extLst>
          </p:cNvPr>
          <p:cNvSpPr>
            <a:spLocks noGrp="1"/>
          </p:cNvSpPr>
          <p:nvPr>
            <p:ph idx="1"/>
          </p:nvPr>
        </p:nvSpPr>
        <p:spPr>
          <a:xfrm>
            <a:off x="838200" y="2547992"/>
            <a:ext cx="10515600" cy="3628972"/>
          </a:xfrm>
        </p:spPr>
        <p:txBody>
          <a:bodyPr anchor="ctr">
            <a:normAutofit fontScale="47500" lnSpcReduction="20000"/>
          </a:bodyPr>
          <a:lstStyle/>
          <a:p>
            <a:pPr marL="0" indent="0">
              <a:lnSpc>
                <a:spcPct val="200000"/>
              </a:lnSpc>
              <a:spcBef>
                <a:spcPts val="0"/>
              </a:spcBef>
              <a:buNone/>
            </a:pPr>
            <a:r>
              <a:rPr lang="en-US" dirty="0">
                <a:latin typeface="Amasis MT Pro Medium" panose="02040604050005020304" pitchFamily="18" charset="0"/>
              </a:rPr>
              <a:t>SLO Assessment Tutorials: </a:t>
            </a:r>
            <a:r>
              <a:rPr lang="en-US" dirty="0">
                <a:latin typeface="Amasis MT Pro Medium" panose="02040604050005020304" pitchFamily="18" charset="0"/>
                <a:hlinkClick r:id="rId3"/>
              </a:rPr>
              <a:t>https://www.vvc.edu/slo-assessment-tutorials</a:t>
            </a:r>
            <a:r>
              <a:rPr lang="en-US" dirty="0">
                <a:latin typeface="Amasis MT Pro Medium" panose="02040604050005020304" pitchFamily="18" charset="0"/>
              </a:rPr>
              <a:t> </a:t>
            </a:r>
          </a:p>
          <a:p>
            <a:pPr>
              <a:lnSpc>
                <a:spcPct val="200000"/>
              </a:lnSpc>
              <a:spcBef>
                <a:spcPts val="0"/>
              </a:spcBef>
            </a:pPr>
            <a:r>
              <a:rPr lang="en-US" dirty="0">
                <a:latin typeface="Amasis MT Pro Medium" panose="02040604050005020304" pitchFamily="18" charset="0"/>
              </a:rPr>
              <a:t>SLO Coordinator Office Hours</a:t>
            </a:r>
          </a:p>
          <a:p>
            <a:pPr>
              <a:lnSpc>
                <a:spcPct val="200000"/>
              </a:lnSpc>
              <a:spcBef>
                <a:spcPts val="0"/>
              </a:spcBef>
            </a:pPr>
            <a:r>
              <a:rPr lang="en-US" dirty="0">
                <a:latin typeface="Amasis MT Pro Medium" panose="02040604050005020304" pitchFamily="18" charset="0"/>
              </a:rPr>
              <a:t>Materials - sample form &amp; files</a:t>
            </a:r>
          </a:p>
          <a:p>
            <a:pPr>
              <a:lnSpc>
                <a:spcPct val="200000"/>
              </a:lnSpc>
              <a:spcBef>
                <a:spcPts val="0"/>
              </a:spcBef>
            </a:pPr>
            <a:r>
              <a:rPr lang="en-US" dirty="0">
                <a:latin typeface="Amasis MT Pro Medium" panose="02040604050005020304" pitchFamily="18" charset="0"/>
              </a:rPr>
              <a:t>Training Videos and Resource links</a:t>
            </a:r>
          </a:p>
          <a:p>
            <a:pPr>
              <a:lnSpc>
                <a:spcPct val="200000"/>
              </a:lnSpc>
              <a:spcBef>
                <a:spcPts val="0"/>
              </a:spcBef>
            </a:pPr>
            <a:r>
              <a:rPr lang="en-US" dirty="0">
                <a:latin typeface="Amasis MT Pro Medium" panose="02040604050005020304" pitchFamily="18" charset="0"/>
              </a:rPr>
              <a:t>Directions to submit your SLO Assessment forms</a:t>
            </a:r>
          </a:p>
          <a:p>
            <a:pPr marL="0" indent="0">
              <a:lnSpc>
                <a:spcPct val="200000"/>
              </a:lnSpc>
              <a:spcBef>
                <a:spcPts val="0"/>
              </a:spcBef>
              <a:buNone/>
            </a:pPr>
            <a:r>
              <a:rPr lang="en-US" dirty="0">
                <a:latin typeface="Amasis MT Pro Medium" panose="02040604050005020304" pitchFamily="18" charset="0"/>
              </a:rPr>
              <a:t>SLO, PLO, &amp; ILO info: </a:t>
            </a:r>
            <a:r>
              <a:rPr lang="en-US" dirty="0">
                <a:latin typeface="Amasis MT Pro Medium" panose="02040604050005020304" pitchFamily="18" charset="0"/>
                <a:hlinkClick r:id="rId4"/>
              </a:rPr>
              <a:t>https://www.vvc.edu/learning-outcomes-slos-plos-and-ilos</a:t>
            </a:r>
            <a:r>
              <a:rPr lang="en-US" dirty="0">
                <a:latin typeface="Amasis MT Pro Medium" panose="02040604050005020304" pitchFamily="18" charset="0"/>
              </a:rPr>
              <a:t> </a:t>
            </a:r>
          </a:p>
          <a:p>
            <a:pPr>
              <a:lnSpc>
                <a:spcPct val="200000"/>
              </a:lnSpc>
              <a:spcBef>
                <a:spcPts val="0"/>
              </a:spcBef>
            </a:pPr>
            <a:r>
              <a:rPr lang="en-US" dirty="0">
                <a:latin typeface="Amasis MT Pro Medium" panose="02040604050005020304" pitchFamily="18" charset="0"/>
              </a:rPr>
              <a:t>Searchable Online Databases of Active SLO Reports by Term</a:t>
            </a:r>
          </a:p>
          <a:p>
            <a:pPr>
              <a:lnSpc>
                <a:spcPct val="200000"/>
              </a:lnSpc>
              <a:spcBef>
                <a:spcPts val="0"/>
              </a:spcBef>
            </a:pPr>
            <a:r>
              <a:rPr lang="en-US" dirty="0">
                <a:latin typeface="Amasis MT Pro Medium" panose="02040604050005020304" pitchFamily="18" charset="0"/>
              </a:rPr>
              <a:t>PLOs by Program</a:t>
            </a:r>
          </a:p>
          <a:p>
            <a:pPr>
              <a:lnSpc>
                <a:spcPct val="200000"/>
              </a:lnSpc>
              <a:spcBef>
                <a:spcPts val="0"/>
              </a:spcBef>
            </a:pPr>
            <a:r>
              <a:rPr lang="en-US" dirty="0">
                <a:latin typeface="Amasis MT Pro Medium" panose="02040604050005020304" pitchFamily="18" charset="0"/>
              </a:rPr>
              <a:t>Institutional Learning Outcomes (ILOs)</a:t>
            </a:r>
          </a:p>
        </p:txBody>
      </p:sp>
      <p:sp>
        <p:nvSpPr>
          <p:cNvPr id="8" name="Date Placeholder 7">
            <a:extLst>
              <a:ext uri="{FF2B5EF4-FFF2-40B4-BE49-F238E27FC236}">
                <a16:creationId xmlns:a16="http://schemas.microsoft.com/office/drawing/2014/main" id="{3F325196-021F-4830-9C1D-DFC434012C84}"/>
              </a:ext>
            </a:extLst>
          </p:cNvPr>
          <p:cNvSpPr>
            <a:spLocks noGrp="1"/>
          </p:cNvSpPr>
          <p:nvPr>
            <p:ph type="dt" sz="half" idx="10"/>
          </p:nvPr>
        </p:nvSpPr>
        <p:spPr/>
        <p:txBody>
          <a:bodyPr/>
          <a:lstStyle/>
          <a:p>
            <a:r>
              <a:rPr lang="en-US"/>
              <a:t>Faculty PD Guide 2021-22 AY</a:t>
            </a:r>
          </a:p>
        </p:txBody>
      </p:sp>
      <p:sp>
        <p:nvSpPr>
          <p:cNvPr id="9" name="Slide Number Placeholder 8">
            <a:extLst>
              <a:ext uri="{FF2B5EF4-FFF2-40B4-BE49-F238E27FC236}">
                <a16:creationId xmlns:a16="http://schemas.microsoft.com/office/drawing/2014/main" id="{3E5ACB58-0241-4E39-8201-3EC1C93A5494}"/>
              </a:ext>
            </a:extLst>
          </p:cNvPr>
          <p:cNvSpPr>
            <a:spLocks noGrp="1"/>
          </p:cNvSpPr>
          <p:nvPr>
            <p:ph type="sldNum" sz="quarter" idx="12"/>
          </p:nvPr>
        </p:nvSpPr>
        <p:spPr/>
        <p:txBody>
          <a:bodyPr/>
          <a:lstStyle/>
          <a:p>
            <a:fld id="{EDB2F8A8-82D5-463A-A886-540A648AB6CE}" type="slidenum">
              <a:rPr lang="en-US" smtClean="0"/>
              <a:t>74</a:t>
            </a:fld>
            <a:endParaRPr lang="en-US"/>
          </a:p>
        </p:txBody>
      </p:sp>
      <p:pic>
        <p:nvPicPr>
          <p:cNvPr id="10" name="Picture 9" descr="A picture containing text, outdoor, sign&#10;&#10;Description automatically generated">
            <a:extLst>
              <a:ext uri="{FF2B5EF4-FFF2-40B4-BE49-F238E27FC236}">
                <a16:creationId xmlns:a16="http://schemas.microsoft.com/office/drawing/2014/main" id="{2066285F-640F-4BD6-8AE9-50773A8E84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304071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fontScale="90000"/>
          </a:bodyPr>
          <a:lstStyle/>
          <a:p>
            <a:pPr algn="ctr"/>
            <a:r>
              <a:rPr lang="en-US" sz="7200" dirty="0">
                <a:latin typeface="Aharoni" panose="02010803020104030203" pitchFamily="2" charset="-79"/>
                <a:cs typeface="Aharoni" panose="02010803020104030203" pitchFamily="2" charset="-79"/>
              </a:rPr>
              <a:t>27.</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Converting Classic Canvas Quiz "Test Banks" into New Quiz "Item Banks“: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Brian </a:t>
            </a:r>
            <a:r>
              <a:rPr lang="en-US" sz="7200" dirty="0" err="1">
                <a:latin typeface="Aharoni" panose="02010803020104030203" pitchFamily="2" charset="-79"/>
                <a:cs typeface="Aharoni" panose="02010803020104030203" pitchFamily="2" charset="-79"/>
              </a:rPr>
              <a:t>DiBartolo</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https://youtu.be/UcJFFTP-CRk</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75</a:t>
            </a:fld>
            <a:endParaRPr lang="en-US" dirty="0"/>
          </a:p>
        </p:txBody>
      </p:sp>
    </p:spTree>
    <p:extLst>
      <p:ext uri="{BB962C8B-B14F-4D97-AF65-F5344CB8AC3E}">
        <p14:creationId xmlns:p14="http://schemas.microsoft.com/office/powerpoint/2010/main" val="7202173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0" y="4472"/>
            <a:ext cx="12191999"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6"/>
            <a:ext cx="8872330" cy="2285607"/>
          </a:xfrm>
        </p:spPr>
        <p:txBody>
          <a:bodyPr>
            <a:normAutofit/>
          </a:bodyPr>
          <a:lstStyle/>
          <a:p>
            <a:r>
              <a:rPr lang="en-US" dirty="0">
                <a:solidFill>
                  <a:srgbClr val="800000"/>
                </a:solidFill>
                <a:latin typeface="Aharoni" panose="02010803020104030203" pitchFamily="2" charset="-79"/>
                <a:cs typeface="Aharoni" panose="02010803020104030203" pitchFamily="2" charset="-79"/>
              </a:rPr>
              <a:t>Converting Classic Canvas Quiz "Test Banks" into New Quiz “Item Banks“: Brian </a:t>
            </a:r>
            <a:r>
              <a:rPr lang="en-US" dirty="0" err="1">
                <a:solidFill>
                  <a:srgbClr val="800000"/>
                </a:solidFill>
                <a:latin typeface="Aharoni" panose="02010803020104030203" pitchFamily="2" charset="-79"/>
                <a:cs typeface="Aharoni" panose="02010803020104030203" pitchFamily="2" charset="-79"/>
              </a:rPr>
              <a:t>DiBartolo</a:t>
            </a:r>
            <a:endParaRPr lang="en-US" dirty="0">
              <a:solidFill>
                <a:srgbClr val="80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2465797"/>
            <a:ext cx="10515600" cy="3711165"/>
          </a:xfrm>
        </p:spPr>
        <p:txBody>
          <a:bodyPr anchor="ctr">
            <a:normAutofit/>
          </a:bodyPr>
          <a:lstStyle/>
          <a:p>
            <a:pPr>
              <a:lnSpc>
                <a:spcPct val="200000"/>
              </a:lnSpc>
            </a:pPr>
            <a:r>
              <a:rPr lang="en-US" dirty="0">
                <a:latin typeface="Amasis MT Pro Medium" panose="02040604050005020304" pitchFamily="18" charset="0"/>
              </a:rPr>
              <a:t>Guide ATTACHED, “Convert Question Banks to Item Banks”</a:t>
            </a:r>
          </a:p>
          <a:p>
            <a:pPr marL="0" indent="0">
              <a:lnSpc>
                <a:spcPct val="200000"/>
              </a:lnSpc>
              <a:buNone/>
            </a:pPr>
            <a:r>
              <a:rPr lang="en-US" dirty="0">
                <a:highlight>
                  <a:srgbClr val="FFFF00"/>
                </a:highlight>
                <a:latin typeface="Amasis MT Pro Medium" panose="02040604050005020304" pitchFamily="18" charset="0"/>
              </a:rPr>
              <a:t>&lt;INSERT&gt;</a:t>
            </a:r>
          </a:p>
          <a:p>
            <a:pPr>
              <a:lnSpc>
                <a:spcPct val="200000"/>
              </a:lnSpc>
            </a:pPr>
            <a:r>
              <a:rPr lang="en-US" dirty="0">
                <a:latin typeface="Amasis MT Pro Medium" panose="02040604050005020304" pitchFamily="18" charset="0"/>
              </a:rPr>
              <a:t>Step-by-Step Guide: Convert Question Banks to Item Banks.docx</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76</a:t>
            </a:fld>
            <a:endParaRPr lang="en-US"/>
          </a:p>
        </p:txBody>
      </p:sp>
    </p:spTree>
    <p:extLst>
      <p:ext uri="{BB962C8B-B14F-4D97-AF65-F5344CB8AC3E}">
        <p14:creationId xmlns:p14="http://schemas.microsoft.com/office/powerpoint/2010/main" val="33280726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fontScale="90000"/>
          </a:bodyPr>
          <a:lstStyle/>
          <a:p>
            <a:pPr algn="ctr"/>
            <a:r>
              <a:rPr lang="en-US" sz="7200" dirty="0">
                <a:latin typeface="Aharoni" panose="02010803020104030203" pitchFamily="2" charset="-79"/>
                <a:cs typeface="Aharoni" panose="02010803020104030203" pitchFamily="2" charset="-79"/>
              </a:rPr>
              <a:t>28.</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e-Portfolios (Humanizing Your Course, Part 2):</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Dr. Jamey Cooper</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https://youtu.be/ISf_vTshQo0</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77</a:t>
            </a:fld>
            <a:endParaRPr lang="en-US" dirty="0"/>
          </a:p>
        </p:txBody>
      </p:sp>
    </p:spTree>
    <p:extLst>
      <p:ext uri="{BB962C8B-B14F-4D97-AF65-F5344CB8AC3E}">
        <p14:creationId xmlns:p14="http://schemas.microsoft.com/office/powerpoint/2010/main" val="14774363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EF1B807-6063-4CC6-8122-DF553272A1D0}"/>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14B747-6A1E-4E6E-9EE6-0E197CD0270C}"/>
              </a:ext>
            </a:extLst>
          </p:cNvPr>
          <p:cNvSpPr/>
          <p:nvPr/>
        </p:nvSpPr>
        <p:spPr>
          <a:xfrm>
            <a:off x="0" y="4472"/>
            <a:ext cx="12191999"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200" y="365125"/>
            <a:ext cx="10515600" cy="2339432"/>
          </a:xfrm>
        </p:spPr>
        <p:txBody>
          <a:bodyPr>
            <a:normAutofit fontScale="90000"/>
          </a:bodyPr>
          <a:lstStyle/>
          <a:p>
            <a:r>
              <a:rPr lang="en-US" sz="6000" dirty="0">
                <a:solidFill>
                  <a:srgbClr val="800000"/>
                </a:solidFill>
                <a:latin typeface="Aharoni" panose="02010803020104030203" pitchFamily="2" charset="-79"/>
                <a:cs typeface="Aharoni" panose="02010803020104030203" pitchFamily="2" charset="-79"/>
              </a:rPr>
              <a:t>e-Portfolios (Humanizing </a:t>
            </a:r>
            <a:br>
              <a:rPr lang="en-US" sz="6000" dirty="0">
                <a:solidFill>
                  <a:srgbClr val="800000"/>
                </a:solidFill>
                <a:latin typeface="Aharoni" panose="02010803020104030203" pitchFamily="2" charset="-79"/>
                <a:cs typeface="Aharoni" panose="02010803020104030203" pitchFamily="2" charset="-79"/>
              </a:rPr>
            </a:br>
            <a:r>
              <a:rPr lang="en-US" sz="6000" dirty="0">
                <a:solidFill>
                  <a:srgbClr val="800000"/>
                </a:solidFill>
                <a:latin typeface="Aharoni" panose="02010803020104030203" pitchFamily="2" charset="-79"/>
                <a:cs typeface="Aharoni" panose="02010803020104030203" pitchFamily="2" charset="-79"/>
              </a:rPr>
              <a:t>Your Course, Part 2): </a:t>
            </a:r>
            <a:br>
              <a:rPr lang="en-US" sz="6000" dirty="0">
                <a:solidFill>
                  <a:srgbClr val="800000"/>
                </a:solidFill>
                <a:latin typeface="Aharoni" panose="02010803020104030203" pitchFamily="2" charset="-79"/>
                <a:cs typeface="Aharoni" panose="02010803020104030203" pitchFamily="2" charset="-79"/>
              </a:rPr>
            </a:br>
            <a:r>
              <a:rPr lang="en-US" sz="6000" dirty="0">
                <a:solidFill>
                  <a:srgbClr val="800000"/>
                </a:solidFill>
                <a:latin typeface="Aharoni" panose="02010803020104030203" pitchFamily="2" charset="-79"/>
                <a:cs typeface="Aharoni" panose="02010803020104030203" pitchFamily="2" charset="-79"/>
              </a:rPr>
              <a:t>Jamey Cooper</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2704557"/>
            <a:ext cx="10515600" cy="3472406"/>
          </a:xfrm>
        </p:spPr>
        <p:txBody>
          <a:bodyPr anchor="ctr">
            <a:normAutofit fontScale="40000" lnSpcReduction="20000"/>
          </a:bodyPr>
          <a:lstStyle/>
          <a:p>
            <a:pPr>
              <a:lnSpc>
                <a:spcPct val="200000"/>
              </a:lnSpc>
              <a:spcBef>
                <a:spcPts val="0"/>
              </a:spcBef>
            </a:pPr>
            <a:r>
              <a:rPr lang="en-US" dirty="0">
                <a:latin typeface="Amasis MT Pro Medium" panose="02040604050005020304" pitchFamily="18" charset="0"/>
              </a:rPr>
              <a:t>Presentation: </a:t>
            </a:r>
            <a:r>
              <a:rPr lang="en-US" dirty="0">
                <a:latin typeface="Amasis MT Pro Medium" panose="02040604050005020304" pitchFamily="18" charset="0"/>
                <a:hlinkClick r:id="rId3"/>
              </a:rPr>
              <a:t>https://docs.google.com/presentation/d/1LtxVoFcFAo5a2AnW8zngskHfGZVNcCfiBRy457Ly_2A</a:t>
            </a:r>
            <a:endParaRPr lang="en-US" dirty="0">
              <a:latin typeface="Amasis MT Pro Medium" panose="02040604050005020304" pitchFamily="18" charset="0"/>
            </a:endParaRPr>
          </a:p>
          <a:p>
            <a:pPr marL="0" indent="0">
              <a:lnSpc>
                <a:spcPct val="200000"/>
              </a:lnSpc>
              <a:spcBef>
                <a:spcPts val="0"/>
              </a:spcBef>
              <a:buNone/>
            </a:pPr>
            <a:r>
              <a:rPr lang="en-US" dirty="0">
                <a:latin typeface="Amasis MT Pro Medium" panose="02040604050005020304" pitchFamily="18" charset="0"/>
              </a:rPr>
              <a:t>Student Testimonials:</a:t>
            </a:r>
          </a:p>
          <a:p>
            <a:pPr>
              <a:lnSpc>
                <a:spcPct val="200000"/>
              </a:lnSpc>
              <a:spcBef>
                <a:spcPts val="0"/>
              </a:spcBef>
            </a:pPr>
            <a:r>
              <a:rPr lang="en-US" dirty="0">
                <a:latin typeface="Amasis MT Pro Medium" panose="02040604050005020304" pitchFamily="18" charset="0"/>
              </a:rPr>
              <a:t>Caitlyn on </a:t>
            </a:r>
            <a:r>
              <a:rPr lang="en-US" dirty="0" err="1">
                <a:latin typeface="Amasis MT Pro Medium" panose="02040604050005020304" pitchFamily="18" charset="0"/>
              </a:rPr>
              <a:t>eportfolios</a:t>
            </a:r>
            <a:r>
              <a:rPr lang="en-US" dirty="0">
                <a:latin typeface="Amasis MT Pro Medium" panose="02040604050005020304" pitchFamily="18" charset="0"/>
              </a:rPr>
              <a:t>: </a:t>
            </a:r>
            <a:r>
              <a:rPr lang="en-US" dirty="0">
                <a:latin typeface="Amasis MT Pro Medium" panose="02040604050005020304" pitchFamily="18" charset="0"/>
                <a:hlinkClick r:id="rId4"/>
              </a:rPr>
              <a:t>https://youtu.be/DiQc5X7yyd0</a:t>
            </a:r>
            <a:r>
              <a:rPr lang="en-US" dirty="0">
                <a:latin typeface="Amasis MT Pro Medium" panose="02040604050005020304" pitchFamily="18" charset="0"/>
              </a:rPr>
              <a:t> </a:t>
            </a:r>
          </a:p>
          <a:p>
            <a:pPr>
              <a:lnSpc>
                <a:spcPct val="200000"/>
              </a:lnSpc>
              <a:spcBef>
                <a:spcPts val="0"/>
              </a:spcBef>
            </a:pPr>
            <a:r>
              <a:rPr lang="en-US" dirty="0">
                <a:latin typeface="Amasis MT Pro Medium" panose="02040604050005020304" pitchFamily="18" charset="0"/>
              </a:rPr>
              <a:t> </a:t>
            </a:r>
            <a:r>
              <a:rPr lang="en-US" dirty="0" err="1">
                <a:latin typeface="Amasis MT Pro Medium" panose="02040604050005020304" pitchFamily="18" charset="0"/>
              </a:rPr>
              <a:t>ePortfolio</a:t>
            </a:r>
            <a:r>
              <a:rPr lang="en-US" dirty="0">
                <a:latin typeface="Amasis MT Pro Medium" panose="02040604050005020304" pitchFamily="18" charset="0"/>
              </a:rPr>
              <a:t> Feedback from Alexander: </a:t>
            </a:r>
            <a:r>
              <a:rPr lang="en-US" dirty="0">
                <a:latin typeface="Amasis MT Pro Medium" panose="02040604050005020304" pitchFamily="18" charset="0"/>
                <a:hlinkClick r:id="rId5"/>
              </a:rPr>
              <a:t>https://youtu.be/Ir0R-_IQQKY</a:t>
            </a:r>
            <a:r>
              <a:rPr lang="en-US" dirty="0">
                <a:latin typeface="Amasis MT Pro Medium" panose="02040604050005020304" pitchFamily="18" charset="0"/>
              </a:rPr>
              <a:t> </a:t>
            </a:r>
          </a:p>
          <a:p>
            <a:pPr marL="0" indent="0">
              <a:lnSpc>
                <a:spcPct val="200000"/>
              </a:lnSpc>
              <a:spcBef>
                <a:spcPts val="0"/>
              </a:spcBef>
              <a:buNone/>
            </a:pPr>
            <a:r>
              <a:rPr lang="en-US" dirty="0">
                <a:latin typeface="Amasis MT Pro Medium" panose="02040604050005020304" pitchFamily="18" charset="0"/>
              </a:rPr>
              <a:t>Example: Salt Lake City College - requires e-portfolios for each student</a:t>
            </a:r>
          </a:p>
          <a:p>
            <a:pPr marL="0" indent="0">
              <a:lnSpc>
                <a:spcPct val="200000"/>
              </a:lnSpc>
              <a:spcBef>
                <a:spcPts val="0"/>
              </a:spcBef>
              <a:buNone/>
            </a:pPr>
            <a:r>
              <a:rPr lang="en-US" dirty="0">
                <a:latin typeface="Amasis MT Pro Medium" panose="02040604050005020304" pitchFamily="18" charset="0"/>
              </a:rPr>
              <a:t>e-Portfolios Sites Recommended:</a:t>
            </a:r>
          </a:p>
          <a:p>
            <a:pPr>
              <a:lnSpc>
                <a:spcPct val="200000"/>
              </a:lnSpc>
              <a:spcBef>
                <a:spcPts val="0"/>
              </a:spcBef>
            </a:pPr>
            <a:r>
              <a:rPr lang="en-US" dirty="0">
                <a:latin typeface="Amasis MT Pro Medium" panose="02040604050005020304" pitchFamily="18" charset="0"/>
              </a:rPr>
              <a:t>Google Sites: </a:t>
            </a:r>
            <a:r>
              <a:rPr lang="en-US" dirty="0">
                <a:latin typeface="Amasis MT Pro Medium" panose="02040604050005020304" pitchFamily="18" charset="0"/>
                <a:hlinkClick r:id="rId6"/>
              </a:rPr>
              <a:t>https://sites.google.com/new</a:t>
            </a:r>
            <a:r>
              <a:rPr lang="en-US" dirty="0">
                <a:latin typeface="Amasis MT Pro Medium" panose="02040604050005020304" pitchFamily="18" charset="0"/>
              </a:rPr>
              <a:t> </a:t>
            </a:r>
          </a:p>
          <a:p>
            <a:pPr>
              <a:lnSpc>
                <a:spcPct val="200000"/>
              </a:lnSpc>
              <a:spcBef>
                <a:spcPts val="0"/>
              </a:spcBef>
            </a:pPr>
            <a:r>
              <a:rPr lang="en-US" dirty="0" err="1">
                <a:latin typeface="Amasis MT Pro Medium" panose="02040604050005020304" pitchFamily="18" charset="0"/>
              </a:rPr>
              <a:t>Wix</a:t>
            </a:r>
            <a:r>
              <a:rPr lang="en-US" dirty="0">
                <a:latin typeface="Amasis MT Pro Medium" panose="02040604050005020304" pitchFamily="18" charset="0"/>
              </a:rPr>
              <a:t>: </a:t>
            </a:r>
            <a:r>
              <a:rPr lang="en-US" dirty="0">
                <a:latin typeface="Amasis MT Pro Medium" panose="02040604050005020304" pitchFamily="18" charset="0"/>
                <a:hlinkClick r:id="rId7"/>
              </a:rPr>
              <a:t>https://www.wix.com</a:t>
            </a:r>
            <a:r>
              <a:rPr lang="en-US" dirty="0">
                <a:latin typeface="Amasis MT Pro Medium" panose="02040604050005020304" pitchFamily="18" charset="0"/>
              </a:rPr>
              <a:t> </a:t>
            </a:r>
          </a:p>
          <a:p>
            <a:pPr>
              <a:lnSpc>
                <a:spcPct val="200000"/>
              </a:lnSpc>
              <a:spcBef>
                <a:spcPts val="0"/>
              </a:spcBef>
            </a:pPr>
            <a:r>
              <a:rPr lang="en-US" dirty="0" err="1">
                <a:latin typeface="Amasis MT Pro Medium" panose="02040604050005020304" pitchFamily="18" charset="0"/>
              </a:rPr>
              <a:t>Edublog</a:t>
            </a:r>
            <a:r>
              <a:rPr lang="en-US" dirty="0">
                <a:latin typeface="Amasis MT Pro Medium" panose="02040604050005020304" pitchFamily="18" charset="0"/>
              </a:rPr>
              <a:t>: </a:t>
            </a:r>
            <a:r>
              <a:rPr lang="en-US" dirty="0">
                <a:latin typeface="Amasis MT Pro Medium" panose="02040604050005020304" pitchFamily="18" charset="0"/>
                <a:hlinkClick r:id="rId8"/>
              </a:rPr>
              <a:t>https://edublogs.org</a:t>
            </a:r>
            <a:r>
              <a:rPr lang="en-US" dirty="0">
                <a:latin typeface="Amasis MT Pro Medium" panose="02040604050005020304" pitchFamily="18" charset="0"/>
              </a:rPr>
              <a:t> </a:t>
            </a:r>
          </a:p>
          <a:p>
            <a:pPr marL="0" indent="0">
              <a:lnSpc>
                <a:spcPct val="200000"/>
              </a:lnSpc>
              <a:spcBef>
                <a:spcPts val="0"/>
              </a:spcBef>
              <a:buNone/>
            </a:pPr>
            <a:r>
              <a:rPr lang="en-US" dirty="0">
                <a:latin typeface="Amasis MT Pro Medium" panose="02040604050005020304" pitchFamily="18" charset="0"/>
              </a:rPr>
              <a:t>UC Berkeley - Center for Teaching &amp; Learning</a:t>
            </a:r>
          </a:p>
          <a:p>
            <a:pPr>
              <a:lnSpc>
                <a:spcPct val="200000"/>
              </a:lnSpc>
              <a:spcBef>
                <a:spcPts val="0"/>
              </a:spcBef>
            </a:pPr>
            <a:r>
              <a:rPr lang="en-US" dirty="0">
                <a:latin typeface="Amasis MT Pro Medium" panose="02040604050005020304" pitchFamily="18" charset="0"/>
                <a:hlinkClick r:id="rId9"/>
              </a:rPr>
              <a:t>https://teaching.berkeley.edu/resources/assessment-and-evaluation/design-assessment/e-portfolio</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02DE91A0-BAEF-4F13-BDCE-214FEBF2F3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47FF06AA-4B2E-40D2-AB17-1B2635CEA40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03CC2506-8FE5-46BD-9D94-31BBFB643FB8}"/>
              </a:ext>
            </a:extLst>
          </p:cNvPr>
          <p:cNvSpPr>
            <a:spLocks noGrp="1"/>
          </p:cNvSpPr>
          <p:nvPr>
            <p:ph type="sldNum" sz="quarter" idx="12"/>
          </p:nvPr>
        </p:nvSpPr>
        <p:spPr/>
        <p:txBody>
          <a:bodyPr/>
          <a:lstStyle/>
          <a:p>
            <a:fld id="{EDB2F8A8-82D5-463A-A886-540A648AB6CE}" type="slidenum">
              <a:rPr lang="en-US" smtClean="0"/>
              <a:t>78</a:t>
            </a:fld>
            <a:endParaRPr lang="en-US"/>
          </a:p>
        </p:txBody>
      </p:sp>
    </p:spTree>
    <p:extLst>
      <p:ext uri="{BB962C8B-B14F-4D97-AF65-F5344CB8AC3E}">
        <p14:creationId xmlns:p14="http://schemas.microsoft.com/office/powerpoint/2010/main" val="16660076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fontScale="90000"/>
          </a:bodyPr>
          <a:lstStyle/>
          <a:p>
            <a:pPr algn="ctr"/>
            <a:r>
              <a:rPr lang="en-US" sz="7200" dirty="0">
                <a:latin typeface="Aharoni" panose="02010803020104030203" pitchFamily="2" charset="-79"/>
                <a:cs typeface="Aharoni" panose="02010803020104030203" pitchFamily="2" charset="-79"/>
              </a:rPr>
              <a:t>29.</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Bridge 3.0 The RESET - Reaching Out to Minority &amp; Low-Income Students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by Michael Edwards</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https://youtu.be/7Pqe4ojndto</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79</a:t>
            </a:fld>
            <a:endParaRPr lang="en-US" dirty="0"/>
          </a:p>
        </p:txBody>
      </p:sp>
    </p:spTree>
    <p:extLst>
      <p:ext uri="{BB962C8B-B14F-4D97-AF65-F5344CB8AC3E}">
        <p14:creationId xmlns:p14="http://schemas.microsoft.com/office/powerpoint/2010/main" val="329900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BD1120-4105-49F4-89DB-DD6D6FFB09BC}"/>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85A14C-8DA5-43F9-8662-C9748E3F102F}"/>
              </a:ext>
            </a:extLst>
          </p:cNvPr>
          <p:cNvSpPr/>
          <p:nvPr/>
        </p:nvSpPr>
        <p:spPr>
          <a:xfrm>
            <a:off x="-2" y="28573"/>
            <a:ext cx="1208972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71E9C2-28E9-4189-A21B-9007FBCD572F}"/>
              </a:ext>
            </a:extLst>
          </p:cNvPr>
          <p:cNvSpPr>
            <a:spLocks noGrp="1"/>
          </p:cNvSpPr>
          <p:nvPr>
            <p:ph type="title"/>
          </p:nvPr>
        </p:nvSpPr>
        <p:spPr>
          <a:xfrm>
            <a:off x="838200" y="365126"/>
            <a:ext cx="10515600" cy="556802"/>
          </a:xfrm>
        </p:spPr>
        <p:txBody>
          <a:bodyPr>
            <a:normAutofit fontScale="90000"/>
          </a:bodyPr>
          <a:lstStyle/>
          <a:p>
            <a:r>
              <a:rPr lang="en-US" sz="4000" dirty="0">
                <a:solidFill>
                  <a:srgbClr val="8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Professional Development Topics – Page 2</a:t>
            </a:r>
          </a:p>
        </p:txBody>
      </p:sp>
      <p:sp>
        <p:nvSpPr>
          <p:cNvPr id="8" name="Date Placeholder 7">
            <a:extLst>
              <a:ext uri="{FF2B5EF4-FFF2-40B4-BE49-F238E27FC236}">
                <a16:creationId xmlns:a16="http://schemas.microsoft.com/office/drawing/2014/main" id="{3F325196-021F-4830-9C1D-DFC434012C84}"/>
              </a:ext>
            </a:extLst>
          </p:cNvPr>
          <p:cNvSpPr>
            <a:spLocks noGrp="1"/>
          </p:cNvSpPr>
          <p:nvPr>
            <p:ph type="dt" sz="half" idx="10"/>
          </p:nvPr>
        </p:nvSpPr>
        <p:spPr/>
        <p:txBody>
          <a:bodyPr/>
          <a:lstStyle/>
          <a:p>
            <a:r>
              <a:rPr lang="en-US"/>
              <a:t>Faculty PD Guide 2021-22 AY</a:t>
            </a:r>
            <a:endParaRPr lang="en-US" dirty="0"/>
          </a:p>
        </p:txBody>
      </p:sp>
      <p:graphicFrame>
        <p:nvGraphicFramePr>
          <p:cNvPr id="4" name="Table 6">
            <a:extLst>
              <a:ext uri="{FF2B5EF4-FFF2-40B4-BE49-F238E27FC236}">
                <a16:creationId xmlns:a16="http://schemas.microsoft.com/office/drawing/2014/main" id="{6352BEC1-4F6F-0394-A0DD-61111163C461}"/>
              </a:ext>
            </a:extLst>
          </p:cNvPr>
          <p:cNvGraphicFramePr>
            <a:graphicFrameLocks noGrp="1"/>
          </p:cNvGraphicFramePr>
          <p:nvPr>
            <p:ph idx="1"/>
            <p:extLst>
              <p:ext uri="{D42A27DB-BD31-4B8C-83A1-F6EECF244321}">
                <p14:modId xmlns:p14="http://schemas.microsoft.com/office/powerpoint/2010/main" val="779835763"/>
              </p:ext>
            </p:extLst>
          </p:nvPr>
        </p:nvGraphicFramePr>
        <p:xfrm>
          <a:off x="735918" y="1491591"/>
          <a:ext cx="10632808" cy="4165600"/>
        </p:xfrm>
        <a:graphic>
          <a:graphicData uri="http://schemas.openxmlformats.org/drawingml/2006/table">
            <a:tbl>
              <a:tblPr firstRow="1" bandRow="1">
                <a:tableStyleId>{5C22544A-7EE6-4342-B048-85BDC9FD1C3A}</a:tableStyleId>
              </a:tblPr>
              <a:tblGrid>
                <a:gridCol w="404725">
                  <a:extLst>
                    <a:ext uri="{9D8B030D-6E8A-4147-A177-3AD203B41FA5}">
                      <a16:colId xmlns:a16="http://schemas.microsoft.com/office/drawing/2014/main" val="1359698052"/>
                    </a:ext>
                  </a:extLst>
                </a:gridCol>
                <a:gridCol w="4347149">
                  <a:extLst>
                    <a:ext uri="{9D8B030D-6E8A-4147-A177-3AD203B41FA5}">
                      <a16:colId xmlns:a16="http://schemas.microsoft.com/office/drawing/2014/main" val="176413955"/>
                    </a:ext>
                  </a:extLst>
                </a:gridCol>
                <a:gridCol w="1893396">
                  <a:extLst>
                    <a:ext uri="{9D8B030D-6E8A-4147-A177-3AD203B41FA5}">
                      <a16:colId xmlns:a16="http://schemas.microsoft.com/office/drawing/2014/main" val="3518227043"/>
                    </a:ext>
                  </a:extLst>
                </a:gridCol>
                <a:gridCol w="1125883">
                  <a:extLst>
                    <a:ext uri="{9D8B030D-6E8A-4147-A177-3AD203B41FA5}">
                      <a16:colId xmlns:a16="http://schemas.microsoft.com/office/drawing/2014/main" val="584785477"/>
                    </a:ext>
                  </a:extLst>
                </a:gridCol>
                <a:gridCol w="2861655">
                  <a:extLst>
                    <a:ext uri="{9D8B030D-6E8A-4147-A177-3AD203B41FA5}">
                      <a16:colId xmlns:a16="http://schemas.microsoft.com/office/drawing/2014/main" val="4045087646"/>
                    </a:ext>
                  </a:extLst>
                </a:gridCol>
              </a:tblGrid>
              <a:tr h="370840">
                <a:tc>
                  <a:txBody>
                    <a:bodyPr/>
                    <a:lstStyle/>
                    <a:p>
                      <a:pPr indent="-457200">
                        <a:tabLst/>
                      </a:pPr>
                      <a:r>
                        <a:rPr lang="en-US" sz="1200" dirty="0">
                          <a:latin typeface="Amasis MT Pro Black" panose="02040A04050005020304" pitchFamily="18" charset="0"/>
                        </a:rPr>
                        <a:t>#</a:t>
                      </a:r>
                    </a:p>
                  </a:txBody>
                  <a:tcPr anchor="ctr"/>
                </a:tc>
                <a:tc>
                  <a:txBody>
                    <a:bodyPr/>
                    <a:lstStyle/>
                    <a:p>
                      <a:pPr indent="-457200">
                        <a:tabLst/>
                      </a:pPr>
                      <a:r>
                        <a:rPr lang="en-US" sz="1200" dirty="0">
                          <a:latin typeface="Amasis MT Pro Black" panose="02040A04050005020304" pitchFamily="18" charset="0"/>
                        </a:rPr>
                        <a:t>TOPIC</a:t>
                      </a:r>
                    </a:p>
                  </a:txBody>
                  <a:tcPr anchor="ctr"/>
                </a:tc>
                <a:tc>
                  <a:txBody>
                    <a:bodyPr/>
                    <a:lstStyle/>
                    <a:p>
                      <a:r>
                        <a:rPr lang="en-US" sz="1200" dirty="0">
                          <a:latin typeface="Amasis MT Pro Black" panose="02040A04050005020304" pitchFamily="18" charset="0"/>
                        </a:rPr>
                        <a:t>SPEAKER</a:t>
                      </a:r>
                    </a:p>
                  </a:txBody>
                  <a:tcPr anchor="ctr"/>
                </a:tc>
                <a:tc>
                  <a:txBody>
                    <a:bodyPr/>
                    <a:lstStyle/>
                    <a:p>
                      <a:pPr algn="ctr"/>
                      <a:r>
                        <a:rPr lang="en-US" sz="1200" dirty="0">
                          <a:latin typeface="Amasis MT Pro Black" panose="02040A04050005020304" pitchFamily="18" charset="0"/>
                        </a:rPr>
                        <a:t>DATE</a:t>
                      </a:r>
                    </a:p>
                  </a:txBody>
                  <a:tcPr anchor="ctr"/>
                </a:tc>
                <a:tc>
                  <a:txBody>
                    <a:bodyPr/>
                    <a:lstStyle/>
                    <a:p>
                      <a:r>
                        <a:rPr lang="en-US" sz="1200" dirty="0">
                          <a:latin typeface="Amasis MT Pro Black" panose="02040A04050005020304" pitchFamily="18" charset="0"/>
                        </a:rPr>
                        <a:t>REPLAY LINK</a:t>
                      </a:r>
                    </a:p>
                  </a:txBody>
                  <a:tcPr anchor="ctr"/>
                </a:tc>
                <a:extLst>
                  <a:ext uri="{0D108BD9-81ED-4DB2-BD59-A6C34878D82A}">
                    <a16:rowId xmlns:a16="http://schemas.microsoft.com/office/drawing/2014/main" val="3441799146"/>
                  </a:ext>
                </a:extLst>
              </a:tr>
              <a:tr h="370840">
                <a:tc>
                  <a:txBody>
                    <a:bodyPr/>
                    <a:lstStyle/>
                    <a:p>
                      <a:pPr indent="-457200">
                        <a:tabLst/>
                      </a:pPr>
                      <a:r>
                        <a:rPr lang="en-US" sz="1200" dirty="0">
                          <a:latin typeface="Amasis MT Pro Black" panose="02040A04050005020304" pitchFamily="18" charset="0"/>
                        </a:rPr>
                        <a:t>11</a:t>
                      </a:r>
                    </a:p>
                  </a:txBody>
                  <a:tcPr anchor="ctr"/>
                </a:tc>
                <a:tc>
                  <a:txBody>
                    <a:bodyPr/>
                    <a:lstStyle/>
                    <a:p>
                      <a:pPr indent="-457200">
                        <a:tabLst/>
                      </a:pPr>
                      <a:r>
                        <a:rPr lang="en-US" sz="1200" dirty="0">
                          <a:latin typeface="Amasis MT Pro Black" panose="02040A04050005020304" pitchFamily="18" charset="0"/>
                        </a:rPr>
                        <a:t>Flipped Classroom for Active Student Learning</a:t>
                      </a:r>
                    </a:p>
                  </a:txBody>
                  <a:tcPr anchor="ctr"/>
                </a:tc>
                <a:tc>
                  <a:txBody>
                    <a:bodyPr/>
                    <a:lstStyle/>
                    <a:p>
                      <a:r>
                        <a:rPr lang="en-US" sz="1200" dirty="0">
                          <a:latin typeface="Amasis MT Pro Black" panose="02040A04050005020304" pitchFamily="18" charset="0"/>
                        </a:rPr>
                        <a:t>Regina Pierce-Brown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11/5/2021</a:t>
                      </a:r>
                    </a:p>
                  </a:txBody>
                  <a:tcPr anchor="ctr"/>
                </a:tc>
                <a:tc>
                  <a:txBody>
                    <a:bodyPr/>
                    <a:lstStyle/>
                    <a:p>
                      <a:r>
                        <a:rPr lang="en-US" sz="1200" dirty="0">
                          <a:latin typeface="Amasis MT Pro Black" panose="02040A04050005020304" pitchFamily="18" charset="0"/>
                          <a:hlinkClick r:id="rId3"/>
                        </a:rPr>
                        <a:t>https://youtu.be/iEFQDxeEtZ0</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4057156805"/>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12</a:t>
                      </a:r>
                    </a:p>
                  </a:txBody>
                  <a:tcPr anchor="ctr"/>
                </a:tc>
                <a:tc>
                  <a:txBody>
                    <a:bodyPr/>
                    <a:lstStyle/>
                    <a:p>
                      <a:pPr indent="-457200">
                        <a:tabLst/>
                      </a:pPr>
                      <a:r>
                        <a:rPr lang="en-US" sz="1200" dirty="0">
                          <a:latin typeface="Amasis MT Pro Black" panose="02040A04050005020304" pitchFamily="18" charset="0"/>
                        </a:rPr>
                        <a:t>Student Engagement</a:t>
                      </a:r>
                    </a:p>
                  </a:txBody>
                  <a:tcPr anchor="ctr"/>
                </a:tc>
                <a:tc>
                  <a:txBody>
                    <a:bodyPr/>
                    <a:lstStyle/>
                    <a:p>
                      <a:r>
                        <a:rPr lang="en-US" sz="1200" dirty="0">
                          <a:latin typeface="Amasis MT Pro Black" panose="02040A04050005020304" pitchFamily="18" charset="0"/>
                        </a:rPr>
                        <a:t>Brian Quarles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11/19/2021</a:t>
                      </a:r>
                    </a:p>
                  </a:txBody>
                  <a:tcPr anchor="ctr"/>
                </a:tc>
                <a:tc>
                  <a:txBody>
                    <a:bodyPr/>
                    <a:lstStyle/>
                    <a:p>
                      <a:r>
                        <a:rPr lang="en-US" sz="1200" dirty="0">
                          <a:latin typeface="Amasis MT Pro Black" panose="02040A04050005020304" pitchFamily="18" charset="0"/>
                          <a:hlinkClick r:id="rId4"/>
                        </a:rPr>
                        <a:t>https://youtu.be/YdOIk4MFed0</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1244236592"/>
                  </a:ext>
                </a:extLst>
              </a:tr>
              <a:tr h="370840">
                <a:tc>
                  <a:txBody>
                    <a:bodyPr/>
                    <a:lstStyle/>
                    <a:p>
                      <a:pPr indent="-457200">
                        <a:tabLst/>
                      </a:pPr>
                      <a:r>
                        <a:rPr lang="en-US" sz="1200" dirty="0">
                          <a:latin typeface="Amasis MT Pro Black" panose="02040A04050005020304" pitchFamily="18" charset="0"/>
                        </a:rPr>
                        <a:t>13</a:t>
                      </a:r>
                    </a:p>
                  </a:txBody>
                  <a:tcPr anchor="ctr"/>
                </a:tc>
                <a:tc>
                  <a:txBody>
                    <a:bodyPr/>
                    <a:lstStyle/>
                    <a:p>
                      <a:pPr indent="-457200">
                        <a:tabLst/>
                      </a:pPr>
                      <a:r>
                        <a:rPr lang="en-US" sz="1200" dirty="0">
                          <a:latin typeface="Amasis MT Pro Black" panose="02040A04050005020304" pitchFamily="18" charset="0"/>
                        </a:rPr>
                        <a:t>CTE Programs Post-COVID</a:t>
                      </a:r>
                    </a:p>
                  </a:txBody>
                  <a:tcPr anchor="ctr"/>
                </a:tc>
                <a:tc>
                  <a:txBody>
                    <a:bodyPr/>
                    <a:lstStyle/>
                    <a:p>
                      <a:r>
                        <a:rPr lang="en-US" sz="1200" dirty="0">
                          <a:latin typeface="Amasis MT Pro Black" panose="02040A04050005020304" pitchFamily="18" charset="0"/>
                        </a:rPr>
                        <a:t>Troy Kuhns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11/19/2021</a:t>
                      </a:r>
                    </a:p>
                  </a:txBody>
                  <a:tcPr anchor="ctr"/>
                </a:tc>
                <a:tc>
                  <a:txBody>
                    <a:bodyPr/>
                    <a:lstStyle/>
                    <a:p>
                      <a:r>
                        <a:rPr lang="en-US" sz="1200" dirty="0">
                          <a:latin typeface="Amasis MT Pro Black" panose="02040A04050005020304" pitchFamily="18" charset="0"/>
                          <a:hlinkClick r:id="rId5"/>
                        </a:rPr>
                        <a:t>https://youtu.be/y9w4mNxYET0</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650620283"/>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14</a:t>
                      </a:r>
                    </a:p>
                  </a:txBody>
                  <a:tcPr anchor="ctr"/>
                </a:tc>
                <a:tc>
                  <a:txBody>
                    <a:bodyPr/>
                    <a:lstStyle/>
                    <a:p>
                      <a:pPr indent="-457200">
                        <a:tabLst/>
                      </a:pPr>
                      <a:r>
                        <a:rPr lang="en-US" sz="1200" dirty="0">
                          <a:latin typeface="Amasis MT Pro Black" panose="02040A04050005020304" pitchFamily="18" charset="0"/>
                        </a:rPr>
                        <a:t>VVC Student Scholarships</a:t>
                      </a:r>
                    </a:p>
                  </a:txBody>
                  <a:tcPr anchor="ctr"/>
                </a:tc>
                <a:tc>
                  <a:txBody>
                    <a:bodyPr/>
                    <a:lstStyle/>
                    <a:p>
                      <a:r>
                        <a:rPr lang="en-US" sz="1200" dirty="0">
                          <a:latin typeface="Amasis MT Pro Black" panose="02040A04050005020304" pitchFamily="18" charset="0"/>
                        </a:rPr>
                        <a:t>Chris Nunez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11/19/2021</a:t>
                      </a:r>
                    </a:p>
                  </a:txBody>
                  <a:tcPr anchor="ctr"/>
                </a:tc>
                <a:tc>
                  <a:txBody>
                    <a:bodyPr/>
                    <a:lstStyle/>
                    <a:p>
                      <a:r>
                        <a:rPr lang="en-US" sz="1200" dirty="0">
                          <a:latin typeface="Amasis MT Pro Black" panose="02040A04050005020304" pitchFamily="18" charset="0"/>
                          <a:hlinkClick r:id="rId6"/>
                        </a:rPr>
                        <a:t>https://youtu.be/fjEsHoc18WY</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2213483591"/>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15</a:t>
                      </a:r>
                    </a:p>
                  </a:txBody>
                  <a:tcPr anchor="ctr"/>
                </a:tc>
                <a:tc>
                  <a:txBody>
                    <a:bodyPr/>
                    <a:lstStyle/>
                    <a:p>
                      <a:pPr indent="-457200">
                        <a:tabLst/>
                      </a:pPr>
                      <a:r>
                        <a:rPr lang="en-US" sz="1200" dirty="0">
                          <a:latin typeface="Amasis MT Pro Black" panose="02040A04050005020304" pitchFamily="18" charset="0"/>
                        </a:rPr>
                        <a:t>Asset-Based Approach</a:t>
                      </a:r>
                    </a:p>
                  </a:txBody>
                  <a:tcPr anchor="ctr"/>
                </a:tc>
                <a:tc>
                  <a:txBody>
                    <a:bodyPr/>
                    <a:lstStyle/>
                    <a:p>
                      <a:r>
                        <a:rPr lang="en-US" sz="1200" dirty="0">
                          <a:latin typeface="Amasis MT Pro Black" panose="02040A04050005020304" pitchFamily="18" charset="0"/>
                        </a:rPr>
                        <a:t>Dr. Brett Christie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2/25/2022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hlinkClick r:id="rId7"/>
                        </a:rPr>
                        <a:t>https://youtu.be/V6wMST4pfGY</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2540879444"/>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16</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Faculty Fuel tools (VVC Records Demo) - Self-Service Demo from Records Office</a:t>
                      </a:r>
                    </a:p>
                  </a:txBody>
                  <a:tcPr anchor="ctr"/>
                </a:tc>
                <a:tc>
                  <a:txBody>
                    <a:bodyPr/>
                    <a:lstStyle/>
                    <a:p>
                      <a:r>
                        <a:rPr lang="en-US" sz="1200" dirty="0">
                          <a:latin typeface="Amasis MT Pro Black" panose="02040A04050005020304" pitchFamily="18" charset="0"/>
                        </a:rPr>
                        <a:t>Dr. Todd Scott &amp; Ken </a:t>
                      </a:r>
                      <a:r>
                        <a:rPr lang="en-US" sz="1200" dirty="0" err="1">
                          <a:latin typeface="Amasis MT Pro Black" panose="02040A04050005020304" pitchFamily="18" charset="0"/>
                        </a:rPr>
                        <a:t>Wolpin</a:t>
                      </a:r>
                      <a:endParaRPr lang="en-US" sz="1200" dirty="0">
                        <a:latin typeface="Amasis MT Pro Black" panose="02040A04050005020304" pitchFamily="18" charset="0"/>
                      </a:endParaRPr>
                    </a:p>
                  </a:txBody>
                  <a:tcPr anchor="ctr"/>
                </a:tc>
                <a:tc>
                  <a:txBody>
                    <a:bodyPr/>
                    <a:lstStyle/>
                    <a:p>
                      <a:pPr algn="ctr"/>
                      <a:r>
                        <a:rPr lang="en-US" sz="1200" dirty="0">
                          <a:latin typeface="Amasis MT Pro Black" panose="02040A04050005020304" pitchFamily="18" charset="0"/>
                        </a:rPr>
                        <a:t>2/25/2022</a:t>
                      </a:r>
                    </a:p>
                  </a:txBody>
                  <a:tcPr anchor="ctr"/>
                </a:tc>
                <a:tc>
                  <a:txBody>
                    <a:bodyPr/>
                    <a:lstStyle/>
                    <a:p>
                      <a:r>
                        <a:rPr lang="en-US" sz="1200" dirty="0">
                          <a:latin typeface="Amasis MT Pro Black" panose="02040A04050005020304" pitchFamily="18" charset="0"/>
                          <a:hlinkClick r:id="rId8"/>
                        </a:rPr>
                        <a:t>https://youtu.be/1y7xcMikKlw</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3307579096"/>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17</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Make Humanized Your Modality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Dr. Brett Christie</a:t>
                      </a:r>
                    </a:p>
                  </a:txBody>
                  <a:tcPr anchor="ctr"/>
                </a:tc>
                <a:tc>
                  <a:txBody>
                    <a:bodyPr/>
                    <a:lstStyle/>
                    <a:p>
                      <a:pPr algn="ctr"/>
                      <a:r>
                        <a:rPr lang="en-US" sz="1200" dirty="0">
                          <a:latin typeface="Amasis MT Pro Black" panose="02040A04050005020304" pitchFamily="18" charset="0"/>
                        </a:rPr>
                        <a:t>2/25/2022</a:t>
                      </a:r>
                    </a:p>
                  </a:txBody>
                  <a:tcPr anchor="ctr"/>
                </a:tc>
                <a:tc>
                  <a:txBody>
                    <a:bodyPr/>
                    <a:lstStyle/>
                    <a:p>
                      <a:r>
                        <a:rPr lang="en-US" sz="1200" dirty="0">
                          <a:latin typeface="Amasis MT Pro Black" panose="02040A04050005020304" pitchFamily="18" charset="0"/>
                          <a:hlinkClick r:id="rId9"/>
                        </a:rPr>
                        <a:t>https://youtu.be/tqxEMZfUWSk</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4148073001"/>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18</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Basic Video Editing Tips</a:t>
                      </a:r>
                    </a:p>
                  </a:txBody>
                  <a:tcPr anchor="ctr"/>
                </a:tc>
                <a:tc>
                  <a:txBody>
                    <a:bodyPr/>
                    <a:lstStyle/>
                    <a:p>
                      <a:r>
                        <a:rPr lang="en-US" sz="1200" dirty="0">
                          <a:latin typeface="Amasis MT Pro Black" panose="02040A04050005020304" pitchFamily="18" charset="0"/>
                        </a:rPr>
                        <a:t>Joe Pendleton</a:t>
                      </a:r>
                    </a:p>
                  </a:txBody>
                  <a:tcPr anchor="ctr"/>
                </a:tc>
                <a:tc>
                  <a:txBody>
                    <a:bodyPr/>
                    <a:lstStyle/>
                    <a:p>
                      <a:pPr algn="ctr"/>
                      <a:r>
                        <a:rPr lang="en-US" sz="1200" dirty="0">
                          <a:latin typeface="Amasis MT Pro Black" panose="02040A04050005020304" pitchFamily="18" charset="0"/>
                        </a:rPr>
                        <a:t>3/11/2022</a:t>
                      </a:r>
                    </a:p>
                  </a:txBody>
                  <a:tcPr anchor="ctr"/>
                </a:tc>
                <a:tc>
                  <a:txBody>
                    <a:bodyPr/>
                    <a:lstStyle/>
                    <a:p>
                      <a:r>
                        <a:rPr lang="en-US" sz="1200" dirty="0">
                          <a:latin typeface="Amasis MT Pro Black" panose="02040A04050005020304" pitchFamily="18" charset="0"/>
                          <a:hlinkClick r:id="rId10"/>
                        </a:rPr>
                        <a:t>https://youtu.be/x8R5wT_UjhE</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2318613647"/>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19</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Online and On-Campus Classroom Management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Tracy Davis</a:t>
                      </a:r>
                    </a:p>
                  </a:txBody>
                  <a:tcPr anchor="ctr"/>
                </a:tc>
                <a:tc>
                  <a:txBody>
                    <a:bodyPr/>
                    <a:lstStyle/>
                    <a:p>
                      <a:pPr algn="ctr"/>
                      <a:r>
                        <a:rPr lang="en-US" sz="1200" dirty="0">
                          <a:latin typeface="Amasis MT Pro Black" panose="02040A04050005020304" pitchFamily="18" charset="0"/>
                        </a:rPr>
                        <a:t>3/11/2022</a:t>
                      </a:r>
                    </a:p>
                  </a:txBody>
                  <a:tcPr anchor="ctr"/>
                </a:tc>
                <a:tc>
                  <a:txBody>
                    <a:bodyPr/>
                    <a:lstStyle/>
                    <a:p>
                      <a:r>
                        <a:rPr lang="en-US" sz="1200" dirty="0">
                          <a:latin typeface="Amasis MT Pro Black" panose="02040A04050005020304" pitchFamily="18" charset="0"/>
                          <a:hlinkClick r:id="rId11"/>
                        </a:rPr>
                        <a:t>https://youtu.be/isV1ndxnewM</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2424646985"/>
                  </a:ext>
                </a:extLst>
              </a:tr>
              <a:tr h="370840">
                <a:tc>
                  <a:txBody>
                    <a:bodyPr/>
                    <a:lstStyle/>
                    <a:p>
                      <a:pPr indent="-457200">
                        <a:tabLst/>
                      </a:pPr>
                      <a:r>
                        <a:rPr lang="en-US" sz="1200" dirty="0">
                          <a:latin typeface="Amasis MT Pro Black" panose="02040A04050005020304" pitchFamily="18" charset="0"/>
                        </a:rPr>
                        <a:t>20</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Canvas Best Practices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Lisa Kennedy</a:t>
                      </a:r>
                    </a:p>
                  </a:txBody>
                  <a:tcPr anchor="ctr"/>
                </a:tc>
                <a:tc>
                  <a:txBody>
                    <a:bodyPr/>
                    <a:lstStyle/>
                    <a:p>
                      <a:pPr algn="ctr"/>
                      <a:r>
                        <a:rPr lang="en-US" sz="1200" dirty="0">
                          <a:latin typeface="Amasis MT Pro Black" panose="02040A04050005020304" pitchFamily="18" charset="0"/>
                        </a:rPr>
                        <a:t>3/11/2022</a:t>
                      </a:r>
                    </a:p>
                  </a:txBody>
                  <a:tcPr anchor="ctr"/>
                </a:tc>
                <a:tc>
                  <a:txBody>
                    <a:bodyPr/>
                    <a:lstStyle/>
                    <a:p>
                      <a:r>
                        <a:rPr lang="en-US" sz="1200" dirty="0">
                          <a:latin typeface="Amasis MT Pro Black" panose="02040A04050005020304" pitchFamily="18" charset="0"/>
                          <a:hlinkClick r:id="rId12"/>
                        </a:rPr>
                        <a:t>https://youtu.be/41Ql_k6uPd8</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1466042351"/>
                  </a:ext>
                </a:extLst>
              </a:tr>
            </a:tbl>
          </a:graphicData>
        </a:graphic>
      </p:graphicFrame>
      <p:sp>
        <p:nvSpPr>
          <p:cNvPr id="9" name="Slide Number Placeholder 8">
            <a:extLst>
              <a:ext uri="{FF2B5EF4-FFF2-40B4-BE49-F238E27FC236}">
                <a16:creationId xmlns:a16="http://schemas.microsoft.com/office/drawing/2014/main" id="{3E5ACB58-0241-4E39-8201-3EC1C93A5494}"/>
              </a:ext>
            </a:extLst>
          </p:cNvPr>
          <p:cNvSpPr>
            <a:spLocks noGrp="1"/>
          </p:cNvSpPr>
          <p:nvPr>
            <p:ph type="sldNum" sz="quarter" idx="12"/>
          </p:nvPr>
        </p:nvSpPr>
        <p:spPr/>
        <p:txBody>
          <a:bodyPr/>
          <a:lstStyle/>
          <a:p>
            <a:fld id="{EDB2F8A8-82D5-463A-A886-540A648AB6CE}" type="slidenum">
              <a:rPr lang="en-US" smtClean="0"/>
              <a:t>8</a:t>
            </a:fld>
            <a:endParaRPr lang="en-US"/>
          </a:p>
        </p:txBody>
      </p:sp>
    </p:spTree>
    <p:extLst>
      <p:ext uri="{BB962C8B-B14F-4D97-AF65-F5344CB8AC3E}">
        <p14:creationId xmlns:p14="http://schemas.microsoft.com/office/powerpoint/2010/main" val="36926213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0" y="4472"/>
            <a:ext cx="1219200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199" y="885996"/>
            <a:ext cx="10515600" cy="925217"/>
          </a:xfrm>
        </p:spPr>
        <p:txBody>
          <a:bodyPr>
            <a:normAutofit fontScale="90000"/>
          </a:bodyPr>
          <a:lstStyle/>
          <a:p>
            <a:r>
              <a:rPr lang="en-US" dirty="0">
                <a:solidFill>
                  <a:srgbClr val="800000"/>
                </a:solidFill>
                <a:latin typeface="Aharoni" panose="02010803020104030203" pitchFamily="2" charset="-79"/>
                <a:cs typeface="Aharoni" panose="02010803020104030203" pitchFamily="2" charset="-79"/>
              </a:rPr>
              <a:t>Bridge 3.0 The RESET - Reaching Out to Minority &amp; Low-Income Students:</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Michael Edwards</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2184741"/>
            <a:ext cx="10515599" cy="3992222"/>
          </a:xfrm>
        </p:spPr>
        <p:txBody>
          <a:bodyPr anchor="ctr">
            <a:normAutofit fontScale="47500" lnSpcReduction="20000"/>
          </a:bodyPr>
          <a:lstStyle/>
          <a:p>
            <a:pPr marL="0" indent="0">
              <a:lnSpc>
                <a:spcPct val="200000"/>
              </a:lnSpc>
              <a:buNone/>
            </a:pPr>
            <a:r>
              <a:rPr lang="en-US" dirty="0">
                <a:latin typeface="Amasis MT Pro Medium" panose="02040604050005020304" pitchFamily="18" charset="0"/>
              </a:rPr>
              <a:t>"At Victor Valley College, an education is more than a certificate or a degree — it's a guided pathway to a better future. VVC is equally devoted in retaining students as those students are invested in graduating and reaching their educational and career goals.  VVC’s Outreach department in collaboration with Financial Aid announces its first of several “One &amp; Done” summer events. “One &amp; Done” is an approach that helps students to successfully apply to VVC and register for college classes all at the same time. Our goal is simple, we want each student to receive the care and service they need to have a successful experience during the onboarding &amp; VVC matriculation process.  Students will receive assistance from Admissions &amp; Records, Financial Aid, </a:t>
            </a:r>
            <a:r>
              <a:rPr lang="en-US" dirty="0" err="1">
                <a:latin typeface="Amasis MT Pro Medium" panose="02040604050005020304" pitchFamily="18" charset="0"/>
              </a:rPr>
              <a:t>Rambassadors</a:t>
            </a:r>
            <a:r>
              <a:rPr lang="en-US" dirty="0">
                <a:latin typeface="Amasis MT Pro Medium" panose="02040604050005020304" pitchFamily="18" charset="0"/>
              </a:rPr>
              <a:t>, and Counseling. VVC’s Outreach Department wants to make sure that every student is fully packaged, equipped, and ready for their educational journey.  We know that students have challenges and helping students to experience a successful application and enrollment process is key to a good start. The “One &amp; Done” process is a strong student management system in place to ensure that no student falls through the cracks." Email from Michael Edwards 5/26/2022</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80</a:t>
            </a:fld>
            <a:endParaRPr lang="en-US"/>
          </a:p>
        </p:txBody>
      </p:sp>
    </p:spTree>
    <p:extLst>
      <p:ext uri="{BB962C8B-B14F-4D97-AF65-F5344CB8AC3E}">
        <p14:creationId xmlns:p14="http://schemas.microsoft.com/office/powerpoint/2010/main" val="15484628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30.</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Curbing Classroom Cheating (Part 2):</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Regina Pierce-Brown</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hlinkClick r:id="rId3"/>
              </a:rPr>
              <a:t>https://youtu.be/lOPxtN9Q7vc</a:t>
            </a: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81</a:t>
            </a:fld>
            <a:endParaRPr lang="en-US" dirty="0"/>
          </a:p>
        </p:txBody>
      </p:sp>
    </p:spTree>
    <p:extLst>
      <p:ext uri="{BB962C8B-B14F-4D97-AF65-F5344CB8AC3E}">
        <p14:creationId xmlns:p14="http://schemas.microsoft.com/office/powerpoint/2010/main" val="31698032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0" y="8826"/>
            <a:ext cx="1219200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199" y="885996"/>
            <a:ext cx="10515600" cy="925217"/>
          </a:xfrm>
        </p:spPr>
        <p:txBody>
          <a:bodyPr>
            <a:normAutofit fontScale="90000"/>
          </a:bodyPr>
          <a:lstStyle/>
          <a:p>
            <a:r>
              <a:rPr lang="en-US" dirty="0">
                <a:solidFill>
                  <a:srgbClr val="800000"/>
                </a:solidFill>
                <a:latin typeface="Aharoni" panose="02010803020104030203" pitchFamily="2" charset="-79"/>
                <a:cs typeface="Aharoni" panose="02010803020104030203" pitchFamily="2" charset="-79"/>
              </a:rPr>
              <a:t>Curbing Classroom Cheating - PART 2:</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Regina Pierce-Brown</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2184741"/>
            <a:ext cx="10515599" cy="3992222"/>
          </a:xfrm>
        </p:spPr>
        <p:txBody>
          <a:bodyPr anchor="ctr">
            <a:normAutofit fontScale="47500" lnSpcReduction="20000"/>
          </a:bodyPr>
          <a:lstStyle/>
          <a:p>
            <a:pPr marL="0" indent="0">
              <a:lnSpc>
                <a:spcPct val="120000"/>
              </a:lnSpc>
              <a:buNone/>
            </a:pPr>
            <a:r>
              <a:rPr lang="en-US" b="1" u="sng" dirty="0">
                <a:latin typeface="Amasis MT Pro Medium" panose="02040604050005020304" pitchFamily="18" charset="0"/>
              </a:rPr>
              <a:t>Resources (Books)</a:t>
            </a:r>
          </a:p>
          <a:p>
            <a:pPr marL="0" indent="0">
              <a:lnSpc>
                <a:spcPct val="120000"/>
              </a:lnSpc>
              <a:buNone/>
            </a:pPr>
            <a:r>
              <a:rPr lang="en-US" dirty="0">
                <a:latin typeface="Amasis MT Pro Medium" panose="02040604050005020304" pitchFamily="18" charset="0"/>
              </a:rPr>
              <a:t>Davis, S.F., Drinan, P.F., and Gallant, T.B. 2009. Cheating in School: What We Know and What We Can Do.</a:t>
            </a:r>
          </a:p>
          <a:p>
            <a:pPr>
              <a:lnSpc>
                <a:spcPct val="120000"/>
              </a:lnSpc>
            </a:pPr>
            <a:r>
              <a:rPr lang="en-US" dirty="0">
                <a:latin typeface="Amasis MT Pro Medium" panose="02040604050005020304" pitchFamily="18" charset="0"/>
                <a:hlinkClick r:id="rId2"/>
              </a:rPr>
              <a:t>https://www.amazon.com/Cheating-School-What-Know-Can-dp-1405178043/dp/1405178043</a:t>
            </a:r>
            <a:r>
              <a:rPr lang="en-US" dirty="0">
                <a:latin typeface="Amasis MT Pro Medium" panose="02040604050005020304" pitchFamily="18" charset="0"/>
              </a:rPr>
              <a:t> </a:t>
            </a:r>
          </a:p>
          <a:p>
            <a:pPr marL="0" indent="0">
              <a:lnSpc>
                <a:spcPct val="120000"/>
              </a:lnSpc>
              <a:buNone/>
            </a:pPr>
            <a:r>
              <a:rPr lang="en-US" dirty="0">
                <a:latin typeface="Amasis MT Pro Medium" panose="02040604050005020304" pitchFamily="18" charset="0"/>
              </a:rPr>
              <a:t>Eaton, S.E. 2021. Plagiarism in Higher Education: Tackling Tough Topics in Academic Integrity (2021)</a:t>
            </a:r>
          </a:p>
          <a:p>
            <a:pPr>
              <a:lnSpc>
                <a:spcPct val="120000"/>
              </a:lnSpc>
            </a:pPr>
            <a:r>
              <a:rPr lang="en-US" dirty="0">
                <a:latin typeface="Amasis MT Pro Medium" panose="02040604050005020304" pitchFamily="18" charset="0"/>
                <a:hlinkClick r:id="rId3"/>
              </a:rPr>
              <a:t>https://www.amazon.com/Plagiarism-Higher-Education-Tackling-Integrity/dp/1440874379</a:t>
            </a:r>
            <a:r>
              <a:rPr lang="en-US" dirty="0">
                <a:latin typeface="Amasis MT Pro Medium" panose="02040604050005020304" pitchFamily="18" charset="0"/>
              </a:rPr>
              <a:t> </a:t>
            </a:r>
          </a:p>
          <a:p>
            <a:pPr marL="0" indent="0">
              <a:lnSpc>
                <a:spcPct val="120000"/>
              </a:lnSpc>
              <a:buNone/>
            </a:pPr>
            <a:r>
              <a:rPr lang="en-US" dirty="0">
                <a:latin typeface="Amasis MT Pro Medium" panose="02040604050005020304" pitchFamily="18" charset="0"/>
              </a:rPr>
              <a:t>Lang, J.M. 2013. Cheating Lessons: Learning from Academic Dishonesty. </a:t>
            </a:r>
          </a:p>
          <a:p>
            <a:pPr>
              <a:lnSpc>
                <a:spcPct val="120000"/>
              </a:lnSpc>
            </a:pPr>
            <a:r>
              <a:rPr lang="en-US" dirty="0">
                <a:latin typeface="Amasis MT Pro Medium" panose="02040604050005020304" pitchFamily="18" charset="0"/>
                <a:hlinkClick r:id="rId4"/>
              </a:rPr>
              <a:t>https://www.amazon.com/Cheating-Lessons-Learning-Academic-Dishonesty/dp/0674724631</a:t>
            </a:r>
            <a:r>
              <a:rPr lang="en-US" dirty="0">
                <a:latin typeface="Amasis MT Pro Medium" panose="02040604050005020304" pitchFamily="18" charset="0"/>
              </a:rPr>
              <a:t> </a:t>
            </a:r>
          </a:p>
          <a:p>
            <a:pPr marL="0" indent="0">
              <a:lnSpc>
                <a:spcPct val="120000"/>
              </a:lnSpc>
              <a:buNone/>
            </a:pPr>
            <a:r>
              <a:rPr lang="en-US" dirty="0">
                <a:latin typeface="Amasis MT Pro Medium" panose="02040604050005020304" pitchFamily="18" charset="0"/>
              </a:rPr>
              <a:t>McCabe, D.L., Butterfield, K.D., &amp; Trevino, L.K. 2017. Cheating in College: Why Students Do It and What Educators Can Do about It. </a:t>
            </a:r>
          </a:p>
          <a:p>
            <a:pPr>
              <a:lnSpc>
                <a:spcPct val="120000"/>
              </a:lnSpc>
            </a:pPr>
            <a:r>
              <a:rPr lang="en-US" dirty="0">
                <a:latin typeface="Amasis MT Pro Medium" panose="02040604050005020304" pitchFamily="18" charset="0"/>
                <a:hlinkClick r:id="rId5"/>
              </a:rPr>
              <a:t>https://www.amazon.com/Cheating-College-Students-Educators-about/dp/1421424010</a:t>
            </a:r>
            <a:r>
              <a:rPr lang="en-US" dirty="0">
                <a:latin typeface="Amasis MT Pro Medium" panose="02040604050005020304" pitchFamily="18" charset="0"/>
              </a:rPr>
              <a:t> </a:t>
            </a:r>
          </a:p>
          <a:p>
            <a:pPr marL="0" indent="0">
              <a:lnSpc>
                <a:spcPct val="120000"/>
              </a:lnSpc>
              <a:buNone/>
            </a:pPr>
            <a:r>
              <a:rPr lang="en-US" dirty="0" err="1">
                <a:latin typeface="Amasis MT Pro Medium" panose="02040604050005020304" pitchFamily="18" charset="0"/>
              </a:rPr>
              <a:t>Rettinger</a:t>
            </a:r>
            <a:r>
              <a:rPr lang="en-US" dirty="0">
                <a:latin typeface="Amasis MT Pro Medium" panose="02040604050005020304" pitchFamily="18" charset="0"/>
              </a:rPr>
              <a:t>, D., &amp; Gallant, T.B. 2022. Cheating Academic Integrity: Lessons from 30 Years of Research. </a:t>
            </a:r>
          </a:p>
          <a:p>
            <a:pPr>
              <a:lnSpc>
                <a:spcPct val="120000"/>
              </a:lnSpc>
            </a:pPr>
            <a:r>
              <a:rPr lang="en-US" dirty="0">
                <a:latin typeface="Amasis MT Pro Medium" panose="02040604050005020304" pitchFamily="18" charset="0"/>
                <a:hlinkClick r:id="rId6"/>
              </a:rPr>
              <a:t>https://www.amazon.com/Cheating-Academic-Integrity-Lessons-Research/dp/1119868173</a:t>
            </a:r>
            <a:r>
              <a:rPr lang="en-US"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82</a:t>
            </a:fld>
            <a:endParaRPr lang="en-US"/>
          </a:p>
        </p:txBody>
      </p:sp>
    </p:spTree>
    <p:extLst>
      <p:ext uri="{BB962C8B-B14F-4D97-AF65-F5344CB8AC3E}">
        <p14:creationId xmlns:p14="http://schemas.microsoft.com/office/powerpoint/2010/main" val="18884456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0" y="8826"/>
            <a:ext cx="1219200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a:xfrm>
            <a:off x="838199" y="885996"/>
            <a:ext cx="10515600" cy="925217"/>
          </a:xfrm>
        </p:spPr>
        <p:txBody>
          <a:bodyPr>
            <a:normAutofit fontScale="90000"/>
          </a:bodyPr>
          <a:lstStyle/>
          <a:p>
            <a:r>
              <a:rPr lang="en-US" dirty="0">
                <a:solidFill>
                  <a:srgbClr val="800000"/>
                </a:solidFill>
                <a:latin typeface="Aharoni" panose="02010803020104030203" pitchFamily="2" charset="-79"/>
                <a:cs typeface="Aharoni" panose="02010803020104030203" pitchFamily="2" charset="-79"/>
              </a:rPr>
              <a:t>Curbing Classroom Cheating - PART 2:</a:t>
            </a:r>
            <a:br>
              <a:rPr lang="en-US" dirty="0">
                <a:solidFill>
                  <a:srgbClr val="800000"/>
                </a:solidFill>
                <a:latin typeface="Aharoni" panose="02010803020104030203" pitchFamily="2" charset="-79"/>
                <a:cs typeface="Aharoni" panose="02010803020104030203" pitchFamily="2" charset="-79"/>
              </a:rPr>
            </a:br>
            <a:r>
              <a:rPr lang="en-US" dirty="0">
                <a:solidFill>
                  <a:srgbClr val="800000"/>
                </a:solidFill>
                <a:latin typeface="Aharoni" panose="02010803020104030203" pitchFamily="2" charset="-79"/>
                <a:cs typeface="Aharoni" panose="02010803020104030203" pitchFamily="2" charset="-79"/>
              </a:rPr>
              <a:t>Regina Pierce-Brown</a:t>
            </a: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199" y="2046985"/>
            <a:ext cx="10515599" cy="4129978"/>
          </a:xfrm>
        </p:spPr>
        <p:txBody>
          <a:bodyPr anchor="ctr">
            <a:normAutofit lnSpcReduction="10000"/>
          </a:bodyPr>
          <a:lstStyle/>
          <a:p>
            <a:pPr marL="0" indent="0">
              <a:lnSpc>
                <a:spcPct val="120000"/>
              </a:lnSpc>
              <a:buNone/>
            </a:pPr>
            <a:r>
              <a:rPr lang="en-US" sz="1200" b="1" u="sng" dirty="0">
                <a:latin typeface="Amasis MT Pro Medium" panose="02040604050005020304" pitchFamily="18" charset="0"/>
              </a:rPr>
              <a:t>VVC Library Resources</a:t>
            </a:r>
          </a:p>
          <a:p>
            <a:pPr marL="0" indent="0">
              <a:lnSpc>
                <a:spcPct val="120000"/>
              </a:lnSpc>
              <a:buNone/>
            </a:pPr>
            <a:r>
              <a:rPr lang="en-US" sz="1200" dirty="0">
                <a:latin typeface="Amasis MT Pro Medium" panose="02040604050005020304" pitchFamily="18" charset="0"/>
              </a:rPr>
              <a:t>Note from Paul Rittman, VVC History instructor: "I have found (through our VVC library) a link to one of the books that was mentioned, James Lang, Cheating Lessons. It does require a VVC login. From that point, you can read it in a browser (which is what I have been doing), or unless I'm mistaken, also download it as a PDF.  Here is the link:</a:t>
            </a:r>
          </a:p>
          <a:p>
            <a:pPr>
              <a:lnSpc>
                <a:spcPct val="120000"/>
              </a:lnSpc>
            </a:pPr>
            <a:r>
              <a:rPr lang="en-US" sz="1200" dirty="0">
                <a:latin typeface="Amasis MT Pro Medium" panose="02040604050005020304" pitchFamily="18" charset="0"/>
                <a:hlinkClick r:id="rId2"/>
              </a:rPr>
              <a:t>https://ebookcentral.proquest.com/lib/vvc/reader.action?docID=3301325&amp;query=</a:t>
            </a:r>
            <a:r>
              <a:rPr lang="en-US" sz="1200" dirty="0">
                <a:latin typeface="Amasis MT Pro Medium" panose="02040604050005020304" pitchFamily="18" charset="0"/>
              </a:rPr>
              <a:t> </a:t>
            </a:r>
          </a:p>
          <a:p>
            <a:pPr marL="0" indent="0">
              <a:lnSpc>
                <a:spcPct val="120000"/>
              </a:lnSpc>
              <a:buNone/>
            </a:pPr>
            <a:r>
              <a:rPr lang="en-US" sz="1200" dirty="0">
                <a:latin typeface="Amasis MT Pro Medium" panose="02040604050005020304" pitchFamily="18" charset="0"/>
              </a:rPr>
              <a:t>"I have not yet finished it, but it is an interesting read for educators. He doesn't simply rail against cheating--he analyzes it from the standpoint of how we can arrange our classes so as to reduce it.  One interesting point he makes is that the things that will make cheating much less likely, are the things that will simply make our classes much more interesting and relevant and educational. I love learning things about education that I can actually apply in my classes, and this book absolutely falls into that category."</a:t>
            </a:r>
          </a:p>
          <a:p>
            <a:pPr marL="0" indent="0">
              <a:lnSpc>
                <a:spcPct val="120000"/>
              </a:lnSpc>
              <a:buNone/>
            </a:pPr>
            <a:r>
              <a:rPr lang="en-US" sz="1200" dirty="0">
                <a:latin typeface="Amasis MT Pro Medium" panose="02040604050005020304" pitchFamily="18" charset="0"/>
              </a:rPr>
              <a:t>After receiving this helpful note from Paul, I checked the ProQuest </a:t>
            </a:r>
            <a:r>
              <a:rPr lang="en-US" sz="1200" dirty="0" err="1">
                <a:latin typeface="Amasis MT Pro Medium" panose="02040604050005020304" pitchFamily="18" charset="0"/>
              </a:rPr>
              <a:t>Ebook</a:t>
            </a:r>
            <a:r>
              <a:rPr lang="en-US" sz="1200" dirty="0">
                <a:latin typeface="Amasis MT Pro Medium" panose="02040604050005020304" pitchFamily="18" charset="0"/>
              </a:rPr>
              <a:t> Central site through VVC, and found 7 books on our topic.  Click this link to see my "bookshelf" with all 7 books you can review online:  </a:t>
            </a:r>
            <a:r>
              <a:rPr lang="en-US" sz="1200" dirty="0">
                <a:latin typeface="Amasis MT Pro Medium" panose="02040604050005020304" pitchFamily="18" charset="0"/>
                <a:hlinkClick r:id="rId3"/>
              </a:rPr>
              <a:t>https://ebookcentral.proquest.com/lib/vvc/showSharedBookshelfFolder.action?sKey=945c4007117c42098f4d2bad0c48d433&amp;tm=1653192192619</a:t>
            </a:r>
            <a:r>
              <a:rPr lang="en-US" sz="1200" dirty="0">
                <a:latin typeface="Amasis MT Pro Medium" panose="02040604050005020304" pitchFamily="18" charset="0"/>
              </a:rPr>
              <a:t> </a:t>
            </a:r>
          </a:p>
          <a:p>
            <a:pPr marL="0" indent="0">
              <a:lnSpc>
                <a:spcPct val="120000"/>
              </a:lnSpc>
              <a:buNone/>
            </a:pPr>
            <a:r>
              <a:rPr lang="en-US" sz="1200" dirty="0">
                <a:latin typeface="Amasis MT Pro Medium" panose="02040604050005020304" pitchFamily="18" charset="0"/>
              </a:rPr>
              <a:t>Lastly, remember that many resources are available for faculty at the VVC Library!  </a:t>
            </a:r>
          </a:p>
          <a:p>
            <a:pPr>
              <a:lnSpc>
                <a:spcPct val="120000"/>
              </a:lnSpc>
            </a:pPr>
            <a:r>
              <a:rPr lang="en-US" sz="1200" dirty="0">
                <a:latin typeface="Amasis MT Pro Medium" panose="02040604050005020304" pitchFamily="18" charset="0"/>
                <a:hlinkClick r:id="rId4"/>
              </a:rPr>
              <a:t>https://library.vvc.edu/support/faculty</a:t>
            </a:r>
            <a:r>
              <a:rPr lang="en-US" sz="1200" dirty="0">
                <a:latin typeface="Amasis MT Pro Medium" panose="02040604050005020304" pitchFamily="18" charset="0"/>
              </a:rPr>
              <a:t> </a:t>
            </a:r>
          </a:p>
          <a:p>
            <a:pPr>
              <a:lnSpc>
                <a:spcPct val="120000"/>
              </a:lnSpc>
            </a:pPr>
            <a:r>
              <a:rPr lang="en-US" sz="1200" dirty="0">
                <a:latin typeface="Amasis MT Pro Medium" panose="02040604050005020304" pitchFamily="18" charset="0"/>
                <a:hlinkClick r:id="rId5"/>
              </a:rPr>
              <a:t>https://caccl-victorvalley.primo.exlibrisgroup.com/discovery/search?vid=01CACCL_VICTORVALLEY:VICTORVALLEY</a:t>
            </a:r>
            <a:r>
              <a:rPr lang="en-US" sz="1200" dirty="0">
                <a:latin typeface="Amasis MT Pro Medium" panose="02040604050005020304" pitchFamily="18" charset="0"/>
              </a:rPr>
              <a:t> </a:t>
            </a:r>
          </a:p>
        </p:txBody>
      </p:sp>
      <p:pic>
        <p:nvPicPr>
          <p:cNvPr id="4" name="Picture 3" descr="A picture containing text, outdoor, sign&#10;&#10;Description automatically generated">
            <a:extLst>
              <a:ext uri="{FF2B5EF4-FFF2-40B4-BE49-F238E27FC236}">
                <a16:creationId xmlns:a16="http://schemas.microsoft.com/office/drawing/2014/main" id="{8E050885-D6F7-40F5-BE0B-7BD95F1AD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4943" y="56847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83</a:t>
            </a:fld>
            <a:endParaRPr lang="en-US"/>
          </a:p>
        </p:txBody>
      </p:sp>
    </p:spTree>
    <p:extLst>
      <p:ext uri="{BB962C8B-B14F-4D97-AF65-F5344CB8AC3E}">
        <p14:creationId xmlns:p14="http://schemas.microsoft.com/office/powerpoint/2010/main" val="14866558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Canvas Site: </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“Instructors Supporting Instructors”</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84</a:t>
            </a:fld>
            <a:endParaRPr lang="en-US" dirty="0"/>
          </a:p>
        </p:txBody>
      </p:sp>
    </p:spTree>
    <p:extLst>
      <p:ext uri="{BB962C8B-B14F-4D97-AF65-F5344CB8AC3E}">
        <p14:creationId xmlns:p14="http://schemas.microsoft.com/office/powerpoint/2010/main" val="20931256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2B20539-D03D-44A4-ABBA-4E4F9D25DE9B}"/>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A132A2-671E-43D5-B4D1-6E65B58E90D6}"/>
              </a:ext>
            </a:extLst>
          </p:cNvPr>
          <p:cNvSpPr/>
          <p:nvPr/>
        </p:nvSpPr>
        <p:spPr>
          <a:xfrm>
            <a:off x="1" y="-4354"/>
            <a:ext cx="12191999"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Canvas Resource Site</a:t>
            </a:r>
            <a:endParaRPr lang="en-US" sz="6600"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2A1B60F7-2051-4545-BC58-7107A1576BD1}"/>
              </a:ext>
            </a:extLst>
          </p:cNvPr>
          <p:cNvSpPr>
            <a:spLocks noGrp="1"/>
          </p:cNvSpPr>
          <p:nvPr>
            <p:ph idx="1"/>
          </p:nvPr>
        </p:nvSpPr>
        <p:spPr>
          <a:xfrm>
            <a:off x="5078895" y="1825625"/>
            <a:ext cx="6629401" cy="3896269"/>
          </a:xfrm>
        </p:spPr>
        <p:txBody>
          <a:bodyPr anchor="ctr">
            <a:normAutofit fontScale="85000" lnSpcReduction="20000"/>
          </a:bodyPr>
          <a:lstStyle/>
          <a:p>
            <a:r>
              <a:rPr lang="en-US" dirty="0">
                <a:latin typeface="Amasis MT Pro Medium" panose="02040604050005020304" pitchFamily="18" charset="0"/>
              </a:rPr>
              <a:t>2021-22 Presentations - Recorded</a:t>
            </a:r>
          </a:p>
          <a:p>
            <a:r>
              <a:rPr lang="en-US" dirty="0">
                <a:latin typeface="Amasis MT Pro Medium" panose="02040604050005020304" pitchFamily="18" charset="0"/>
              </a:rPr>
              <a:t>Repository of knowledge for YOU!</a:t>
            </a:r>
          </a:p>
          <a:p>
            <a:pPr marL="0" indent="0">
              <a:buNone/>
            </a:pPr>
            <a:endParaRPr lang="en-US" dirty="0">
              <a:latin typeface="Amasis MT Pro Medium" panose="02040604050005020304" pitchFamily="18" charset="0"/>
            </a:endParaRPr>
          </a:p>
          <a:p>
            <a:pPr marL="0" indent="0">
              <a:buNone/>
            </a:pPr>
            <a:r>
              <a:rPr lang="en-US" i="1" dirty="0">
                <a:latin typeface="Amasis MT Pro Medium" panose="02040604050005020304" pitchFamily="18" charset="0"/>
              </a:rPr>
              <a:t>*We need your help completing the pages!</a:t>
            </a:r>
          </a:p>
          <a:p>
            <a:pPr marL="0" indent="0">
              <a:buNone/>
            </a:pPr>
            <a:endParaRPr lang="en-US" dirty="0">
              <a:latin typeface="Amasis MT Pro Medium" panose="02040604050005020304" pitchFamily="18" charset="0"/>
            </a:endParaRPr>
          </a:p>
          <a:p>
            <a:pPr marL="0" indent="0">
              <a:buNone/>
            </a:pPr>
            <a:r>
              <a:rPr lang="en-US" dirty="0">
                <a:latin typeface="Amasis MT Pro Medium" panose="02040604050005020304" pitchFamily="18" charset="0"/>
              </a:rPr>
              <a:t>Please verify you have access:</a:t>
            </a:r>
          </a:p>
          <a:p>
            <a:pPr marL="0" indent="0">
              <a:buNone/>
            </a:pPr>
            <a:r>
              <a:rPr lang="en-US" dirty="0">
                <a:latin typeface="Amasis MT Pro Medium" panose="02040604050005020304" pitchFamily="18" charset="0"/>
                <a:hlinkClick r:id="rId3"/>
              </a:rPr>
              <a:t>https://vvc.instructure.com/courses/1476</a:t>
            </a:r>
            <a:endParaRPr lang="en-US" dirty="0">
              <a:latin typeface="Amasis MT Pro Medium" panose="02040604050005020304" pitchFamily="18" charset="0"/>
            </a:endParaRPr>
          </a:p>
          <a:p>
            <a:pPr marL="0" indent="0">
              <a:buNone/>
            </a:pPr>
            <a:endParaRPr lang="en-US" dirty="0">
              <a:latin typeface="Amasis MT Pro Medium" panose="02040604050005020304" pitchFamily="18" charset="0"/>
            </a:endParaRPr>
          </a:p>
          <a:p>
            <a:pPr marL="0" indent="0">
              <a:buNone/>
            </a:pPr>
            <a:r>
              <a:rPr lang="en-US" dirty="0">
                <a:latin typeface="Amasis MT Pro Medium" panose="02040604050005020304" pitchFamily="18" charset="0"/>
              </a:rPr>
              <a:t>You can self-enroll with this link:</a:t>
            </a:r>
          </a:p>
          <a:p>
            <a:pPr marL="0" indent="0">
              <a:buNone/>
            </a:pPr>
            <a:r>
              <a:rPr lang="en-US" dirty="0">
                <a:latin typeface="Amasis MT Pro Medium" panose="02040604050005020304" pitchFamily="18" charset="0"/>
                <a:hlinkClick r:id="rId4"/>
              </a:rPr>
              <a:t>https://vvc.instructure.com/enroll/6HGDKC</a:t>
            </a:r>
            <a:r>
              <a:rPr lang="en-US" dirty="0">
                <a:latin typeface="Amasis MT Pro Medium" panose="02040604050005020304" pitchFamily="18" charset="0"/>
              </a:rPr>
              <a:t> </a:t>
            </a: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85</a:t>
            </a:fld>
            <a:endParaRPr lang="en-US" dirty="0"/>
          </a:p>
        </p:txBody>
      </p:sp>
      <p:pic>
        <p:nvPicPr>
          <p:cNvPr id="7" name="Picture 6" descr="A picture containing text&#10;&#10;Description automatically generated">
            <a:extLst>
              <a:ext uri="{FF2B5EF4-FFF2-40B4-BE49-F238E27FC236}">
                <a16:creationId xmlns:a16="http://schemas.microsoft.com/office/drawing/2014/main" id="{AB452E5C-1BF4-4EF1-995B-94AE2A37A179}"/>
              </a:ext>
            </a:extLst>
          </p:cNvPr>
          <p:cNvPicPr>
            <a:picLocks noChangeAspect="1"/>
          </p:cNvPicPr>
          <p:nvPr/>
        </p:nvPicPr>
        <p:blipFill>
          <a:blip r:embed="rId5"/>
          <a:stretch>
            <a:fillRect/>
          </a:stretch>
        </p:blipFill>
        <p:spPr>
          <a:xfrm>
            <a:off x="919176" y="1825625"/>
            <a:ext cx="3877216" cy="3896269"/>
          </a:xfrm>
          <a:prstGeom prst="rect">
            <a:avLst/>
          </a:prstGeom>
        </p:spPr>
      </p:pic>
    </p:spTree>
    <p:extLst>
      <p:ext uri="{BB962C8B-B14F-4D97-AF65-F5344CB8AC3E}">
        <p14:creationId xmlns:p14="http://schemas.microsoft.com/office/powerpoint/2010/main" val="35519678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7093F8-A065-40C6-9804-4CC6181E4B28}"/>
              </a:ext>
            </a:extLst>
          </p:cNvPr>
          <p:cNvSpPr/>
          <p:nvPr/>
        </p:nvSpPr>
        <p:spPr>
          <a:xfrm>
            <a:off x="0" y="0"/>
            <a:ext cx="12192000" cy="6858000"/>
          </a:xfrm>
          <a:prstGeom prst="roundRect">
            <a:avLst>
              <a:gd name="adj" fmla="val 14877"/>
            </a:avLst>
          </a:prstGeom>
          <a:solidFill>
            <a:srgbClr val="9B815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305AA8-92FA-4B7D-98FD-9861DD86DC89}"/>
              </a:ext>
            </a:extLst>
          </p:cNvPr>
          <p:cNvSpPr/>
          <p:nvPr/>
        </p:nvSpPr>
        <p:spPr>
          <a:xfrm>
            <a:off x="0" y="4472"/>
            <a:ext cx="1219200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386D0F-DC63-4CB6-BB15-64EB927739E0}"/>
              </a:ext>
            </a:extLst>
          </p:cNvPr>
          <p:cNvSpPr>
            <a:spLocks noGrp="1"/>
          </p:cNvSpPr>
          <p:nvPr>
            <p:ph type="title"/>
          </p:nvPr>
        </p:nvSpPr>
        <p:spPr>
          <a:xfrm>
            <a:off x="838199" y="828351"/>
            <a:ext cx="10515600" cy="1073019"/>
          </a:xfrm>
        </p:spPr>
        <p:txBody>
          <a:bodyPr>
            <a:normAutofit/>
          </a:bodyPr>
          <a:lstStyle/>
          <a:p>
            <a:pPr algn="ctr"/>
            <a:r>
              <a:rPr lang="en-US" sz="6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Canvas Site</a:t>
            </a:r>
            <a:endParaRPr lang="en-US" sz="8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8" name="Date Placeholder 7">
            <a:extLst>
              <a:ext uri="{FF2B5EF4-FFF2-40B4-BE49-F238E27FC236}">
                <a16:creationId xmlns:a16="http://schemas.microsoft.com/office/drawing/2014/main" id="{DDE082E0-E5CC-457B-A520-E4A8ADC9742E}"/>
              </a:ext>
            </a:extLst>
          </p:cNvPr>
          <p:cNvSpPr>
            <a:spLocks noGrp="1"/>
          </p:cNvSpPr>
          <p:nvPr>
            <p:ph type="dt" sz="half" idx="10"/>
          </p:nvPr>
        </p:nvSpPr>
        <p:spPr/>
        <p:txBody>
          <a:bodyPr/>
          <a:lstStyle/>
          <a:p>
            <a:r>
              <a:rPr lang="en-US"/>
              <a:t>Faculty PD Guide 2021-22 AY</a:t>
            </a:r>
          </a:p>
        </p:txBody>
      </p:sp>
      <p:sp>
        <p:nvSpPr>
          <p:cNvPr id="9" name="Slide Number Placeholder 8">
            <a:extLst>
              <a:ext uri="{FF2B5EF4-FFF2-40B4-BE49-F238E27FC236}">
                <a16:creationId xmlns:a16="http://schemas.microsoft.com/office/drawing/2014/main" id="{9329CFC9-B128-4446-955B-66EF5AE67514}"/>
              </a:ext>
            </a:extLst>
          </p:cNvPr>
          <p:cNvSpPr>
            <a:spLocks noGrp="1"/>
          </p:cNvSpPr>
          <p:nvPr>
            <p:ph type="sldNum" sz="quarter" idx="12"/>
          </p:nvPr>
        </p:nvSpPr>
        <p:spPr/>
        <p:txBody>
          <a:bodyPr/>
          <a:lstStyle/>
          <a:p>
            <a:fld id="{EDB2F8A8-82D5-463A-A886-540A648AB6CE}" type="slidenum">
              <a:rPr lang="en-US" smtClean="0"/>
              <a:t>86</a:t>
            </a:fld>
            <a:endParaRPr lang="en-US"/>
          </a:p>
        </p:txBody>
      </p:sp>
      <p:sp>
        <p:nvSpPr>
          <p:cNvPr id="10" name="Content Placeholder 2">
            <a:extLst>
              <a:ext uri="{FF2B5EF4-FFF2-40B4-BE49-F238E27FC236}">
                <a16:creationId xmlns:a16="http://schemas.microsoft.com/office/drawing/2014/main" id="{A46A90E9-6BAC-4E06-8399-B6DD5D19D6C1}"/>
              </a:ext>
            </a:extLst>
          </p:cNvPr>
          <p:cNvSpPr>
            <a:spLocks noGrp="1"/>
          </p:cNvSpPr>
          <p:nvPr>
            <p:ph idx="1"/>
          </p:nvPr>
        </p:nvSpPr>
        <p:spPr>
          <a:xfrm>
            <a:off x="1855236" y="2112411"/>
            <a:ext cx="8481527" cy="3821858"/>
          </a:xfrm>
        </p:spPr>
        <p:txBody>
          <a:bodyPr anchor="ctr">
            <a:normAutofit fontScale="85000" lnSpcReduction="10000"/>
          </a:bodyPr>
          <a:lstStyle/>
          <a:p>
            <a:pPr marL="0" indent="0" algn="ctr">
              <a:lnSpc>
                <a:spcPct val="100000"/>
              </a:lnSpc>
              <a:spcBef>
                <a:spcPts val="0"/>
              </a:spcBef>
              <a:buNone/>
            </a:pPr>
            <a:r>
              <a:rPr lang="en-US" i="1" dirty="0">
                <a:solidFill>
                  <a:srgbClr val="800000"/>
                </a:solidFill>
                <a:latin typeface="Amasis MT Pro Medium" panose="02040604050005020304" pitchFamily="18" charset="0"/>
              </a:rPr>
              <a:t>Instructors Supporting Instructors</a:t>
            </a:r>
          </a:p>
          <a:p>
            <a:pPr marL="0" indent="0" algn="ctr">
              <a:lnSpc>
                <a:spcPct val="100000"/>
              </a:lnSpc>
              <a:spcBef>
                <a:spcPts val="0"/>
              </a:spcBef>
              <a:buNone/>
            </a:pPr>
            <a:endParaRPr lang="en-US" i="1" dirty="0">
              <a:solidFill>
                <a:srgbClr val="800000"/>
              </a:solidFill>
              <a:latin typeface="Amasis MT Pro Medium" panose="02040604050005020304" pitchFamily="18" charset="0"/>
            </a:endParaRPr>
          </a:p>
          <a:p>
            <a:pPr marL="0" indent="0" algn="ctr">
              <a:lnSpc>
                <a:spcPct val="100000"/>
              </a:lnSpc>
              <a:spcBef>
                <a:spcPts val="0"/>
              </a:spcBef>
              <a:buNone/>
            </a:pPr>
            <a:r>
              <a:rPr lang="en-US" i="1" dirty="0">
                <a:solidFill>
                  <a:srgbClr val="800000"/>
                </a:solidFill>
                <a:latin typeface="Amasis MT Pro Medium" panose="02040604050005020304" pitchFamily="18" charset="0"/>
              </a:rPr>
              <a:t>Visit our Canvas site for resources to support YOU, our awesome faculty members: </a:t>
            </a:r>
            <a:r>
              <a:rPr lang="en-US" i="1" dirty="0">
                <a:solidFill>
                  <a:srgbClr val="800000"/>
                </a:solidFill>
                <a:latin typeface="Amasis MT Pro Medium" panose="02040604050005020304" pitchFamily="18" charset="0"/>
                <a:hlinkClick r:id="rId2"/>
              </a:rPr>
              <a:t>https://vvc.instructure.com/courses/1476</a:t>
            </a:r>
            <a:r>
              <a:rPr lang="en-US" i="1" dirty="0">
                <a:solidFill>
                  <a:srgbClr val="800000"/>
                </a:solidFill>
                <a:latin typeface="Amasis MT Pro Medium" panose="02040604050005020304" pitchFamily="18" charset="0"/>
              </a:rPr>
              <a:t> </a:t>
            </a:r>
          </a:p>
          <a:p>
            <a:pPr marL="0" indent="0" algn="ctr">
              <a:lnSpc>
                <a:spcPct val="100000"/>
              </a:lnSpc>
              <a:spcBef>
                <a:spcPts val="0"/>
              </a:spcBef>
              <a:buNone/>
            </a:pPr>
            <a:endParaRPr lang="en-US" i="1" dirty="0">
              <a:solidFill>
                <a:srgbClr val="800000"/>
              </a:solidFill>
              <a:latin typeface="Amasis MT Pro Medium" panose="02040604050005020304" pitchFamily="18" charset="0"/>
            </a:endParaRPr>
          </a:p>
          <a:p>
            <a:pPr marL="0" indent="0" algn="ctr">
              <a:lnSpc>
                <a:spcPct val="100000"/>
              </a:lnSpc>
              <a:spcBef>
                <a:spcPts val="0"/>
              </a:spcBef>
              <a:buNone/>
            </a:pPr>
            <a:r>
              <a:rPr lang="en-US" i="1" dirty="0">
                <a:solidFill>
                  <a:srgbClr val="800000"/>
                </a:solidFill>
                <a:latin typeface="Amasis MT Pro Medium" panose="02040604050005020304" pitchFamily="18" charset="0"/>
              </a:rPr>
              <a:t>Faculty: if you cannot access our Canvas site above, please </a:t>
            </a:r>
            <a:br>
              <a:rPr lang="en-US" i="1" dirty="0">
                <a:solidFill>
                  <a:srgbClr val="800000"/>
                </a:solidFill>
                <a:latin typeface="Amasis MT Pro Medium" panose="02040604050005020304" pitchFamily="18" charset="0"/>
              </a:rPr>
            </a:br>
            <a:r>
              <a:rPr lang="en-US" i="1" dirty="0">
                <a:solidFill>
                  <a:srgbClr val="800000"/>
                </a:solidFill>
                <a:latin typeface="Amasis MT Pro Medium" panose="02040604050005020304" pitchFamily="18" charset="0"/>
              </a:rPr>
              <a:t>self-enroll with this link: </a:t>
            </a:r>
            <a:r>
              <a:rPr lang="en-US" i="1" dirty="0">
                <a:solidFill>
                  <a:srgbClr val="800000"/>
                </a:solidFill>
                <a:latin typeface="Amasis MT Pro Medium" panose="02040604050005020304" pitchFamily="18" charset="0"/>
                <a:hlinkClick r:id="rId3"/>
              </a:rPr>
              <a:t>https://vvc.instructure.com/enroll/6HGDKC23</a:t>
            </a:r>
            <a:endParaRPr lang="en-US" i="1" dirty="0">
              <a:solidFill>
                <a:srgbClr val="800000"/>
              </a:solidFill>
              <a:latin typeface="Amasis MT Pro Medium" panose="02040604050005020304" pitchFamily="18" charset="0"/>
            </a:endParaRPr>
          </a:p>
          <a:p>
            <a:pPr marL="0" indent="0" algn="ctr">
              <a:lnSpc>
                <a:spcPct val="100000"/>
              </a:lnSpc>
              <a:spcBef>
                <a:spcPts val="0"/>
              </a:spcBef>
              <a:buNone/>
            </a:pPr>
            <a:endParaRPr lang="en-US" i="1" dirty="0">
              <a:solidFill>
                <a:srgbClr val="800000"/>
              </a:solidFill>
              <a:latin typeface="Amasis MT Pro Medium" panose="02040604050005020304" pitchFamily="18" charset="0"/>
            </a:endParaRPr>
          </a:p>
          <a:p>
            <a:pPr marL="0" indent="0" algn="ctr">
              <a:lnSpc>
                <a:spcPct val="100000"/>
              </a:lnSpc>
              <a:spcBef>
                <a:spcPts val="0"/>
              </a:spcBef>
              <a:buNone/>
            </a:pPr>
            <a:r>
              <a:rPr lang="en-US" i="1" dirty="0">
                <a:solidFill>
                  <a:srgbClr val="800000"/>
                </a:solidFill>
                <a:latin typeface="Amasis MT Pro Medium" panose="02040604050005020304" pitchFamily="18" charset="0"/>
              </a:rPr>
              <a:t>If you need access to this site, let me know and I’ll add you.</a:t>
            </a:r>
          </a:p>
        </p:txBody>
      </p:sp>
    </p:spTree>
    <p:extLst>
      <p:ext uri="{BB962C8B-B14F-4D97-AF65-F5344CB8AC3E}">
        <p14:creationId xmlns:p14="http://schemas.microsoft.com/office/powerpoint/2010/main" val="17631501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5ADF5-935E-450D-86C8-69B3EAF179D2}"/>
              </a:ext>
            </a:extLst>
          </p:cNvPr>
          <p:cNvSpPr>
            <a:spLocks noGrp="1"/>
          </p:cNvSpPr>
          <p:nvPr>
            <p:ph type="dt" sz="half" idx="10"/>
          </p:nvPr>
        </p:nvSpPr>
        <p:spPr/>
        <p:txBody>
          <a:bodyPr/>
          <a:lstStyle/>
          <a:p>
            <a:r>
              <a:rPr lang="en-US"/>
              <a:t>Faculty PD Guide 2021-22 AY</a:t>
            </a:r>
          </a:p>
        </p:txBody>
      </p:sp>
      <p:sp>
        <p:nvSpPr>
          <p:cNvPr id="4" name="Slide Number Placeholder 3">
            <a:extLst>
              <a:ext uri="{FF2B5EF4-FFF2-40B4-BE49-F238E27FC236}">
                <a16:creationId xmlns:a16="http://schemas.microsoft.com/office/drawing/2014/main" id="{CEAEC457-CE33-4797-A59C-2F194DB943BE}"/>
              </a:ext>
            </a:extLst>
          </p:cNvPr>
          <p:cNvSpPr>
            <a:spLocks noGrp="1"/>
          </p:cNvSpPr>
          <p:nvPr>
            <p:ph type="sldNum" sz="quarter" idx="12"/>
          </p:nvPr>
        </p:nvSpPr>
        <p:spPr/>
        <p:txBody>
          <a:bodyPr/>
          <a:lstStyle/>
          <a:p>
            <a:fld id="{EDB2F8A8-82D5-463A-A886-540A648AB6CE}" type="slidenum">
              <a:rPr lang="en-US" smtClean="0"/>
              <a:t>87</a:t>
            </a:fld>
            <a:endParaRPr lang="en-US"/>
          </a:p>
        </p:txBody>
      </p:sp>
      <p:pic>
        <p:nvPicPr>
          <p:cNvPr id="8" name="Picture 7">
            <a:extLst>
              <a:ext uri="{FF2B5EF4-FFF2-40B4-BE49-F238E27FC236}">
                <a16:creationId xmlns:a16="http://schemas.microsoft.com/office/drawing/2014/main" id="{F7BB6B0B-84F9-4833-827F-23A88058106A}"/>
              </a:ext>
            </a:extLst>
          </p:cNvPr>
          <p:cNvPicPr>
            <a:picLocks noChangeAspect="1"/>
          </p:cNvPicPr>
          <p:nvPr/>
        </p:nvPicPr>
        <p:blipFill>
          <a:blip r:embed="rId2"/>
          <a:stretch>
            <a:fillRect/>
          </a:stretch>
        </p:blipFill>
        <p:spPr>
          <a:xfrm>
            <a:off x="2583624" y="291047"/>
            <a:ext cx="5702849" cy="5877624"/>
          </a:xfrm>
          <a:prstGeom prst="rect">
            <a:avLst/>
          </a:prstGeom>
          <a:ln w="28575">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E52BCA71-6EBC-4208-89EF-F6DD16F8C80D}"/>
              </a:ext>
            </a:extLst>
          </p:cNvPr>
          <p:cNvPicPr>
            <a:picLocks noChangeAspect="1"/>
          </p:cNvPicPr>
          <p:nvPr/>
        </p:nvPicPr>
        <p:blipFill>
          <a:blip r:embed="rId3"/>
          <a:stretch>
            <a:fillRect/>
          </a:stretch>
        </p:blipFill>
        <p:spPr>
          <a:xfrm>
            <a:off x="7696665" y="454002"/>
            <a:ext cx="3450181" cy="5551714"/>
          </a:xfrm>
          <a:prstGeom prst="rect">
            <a:avLst/>
          </a:prstGeom>
          <a:ln w="28575">
            <a:solidFill>
              <a:schemeClr val="tx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AA176A0E-F9CD-4039-BCA0-05155F0A2A88}"/>
              </a:ext>
            </a:extLst>
          </p:cNvPr>
          <p:cNvPicPr>
            <a:picLocks noChangeAspect="1"/>
          </p:cNvPicPr>
          <p:nvPr/>
        </p:nvPicPr>
        <p:blipFill>
          <a:blip r:embed="rId4"/>
          <a:stretch>
            <a:fillRect/>
          </a:stretch>
        </p:blipFill>
        <p:spPr>
          <a:xfrm>
            <a:off x="858534" y="2505599"/>
            <a:ext cx="2616189" cy="2691552"/>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17031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C968CBD-A969-4316-BD2C-70815F59EE7D}"/>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0F3D1-8A28-48F2-BCC9-0169FF4D5FE7}"/>
              </a:ext>
            </a:extLst>
          </p:cNvPr>
          <p:cNvSpPr/>
          <p:nvPr/>
        </p:nvSpPr>
        <p:spPr>
          <a:xfrm>
            <a:off x="0" y="4472"/>
            <a:ext cx="12191999"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CF515-C237-47FE-B23C-2416E4767F9F}"/>
              </a:ext>
            </a:extLst>
          </p:cNvPr>
          <p:cNvSpPr>
            <a:spLocks noGrp="1"/>
          </p:cNvSpPr>
          <p:nvPr>
            <p:ph type="title"/>
          </p:nvPr>
        </p:nvSpPr>
        <p:spPr/>
        <p:txBody>
          <a:bodyPr>
            <a:noAutofit/>
          </a:bodyPr>
          <a:lstStyle/>
          <a:p>
            <a:r>
              <a:rPr lang="en-US" sz="6000" dirty="0">
                <a:solidFill>
                  <a:srgbClr val="8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Canvas Topics</a:t>
            </a:r>
            <a:endParaRPr lang="en-US" sz="4800" u="sng" dirty="0">
              <a:solidFill>
                <a:srgbClr val="8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A42FC013-B982-4D22-85E1-60DC42BC577F}"/>
              </a:ext>
            </a:extLst>
          </p:cNvPr>
          <p:cNvSpPr>
            <a:spLocks noGrp="1"/>
          </p:cNvSpPr>
          <p:nvPr>
            <p:ph idx="1"/>
          </p:nvPr>
        </p:nvSpPr>
        <p:spPr>
          <a:xfrm>
            <a:off x="838200" y="2116634"/>
            <a:ext cx="4862803" cy="3693227"/>
          </a:xfrm>
        </p:spPr>
        <p:txBody>
          <a:bodyPr anchor="ctr">
            <a:normAutofit fontScale="62500" lnSpcReduction="20000"/>
          </a:bodyPr>
          <a:lstStyle/>
          <a:p>
            <a:pPr marL="0" indent="0">
              <a:lnSpc>
                <a:spcPct val="100000"/>
              </a:lnSpc>
              <a:spcBef>
                <a:spcPts val="600"/>
              </a:spcBef>
              <a:spcAft>
                <a:spcPts val="1200"/>
              </a:spcAft>
              <a:buNone/>
            </a:pPr>
            <a:r>
              <a:rPr lang="en-US" dirty="0">
                <a:latin typeface="Amasis MT Pro Medium" panose="02040604050005020304" pitchFamily="18" charset="0"/>
              </a:rPr>
              <a:t>1. Welcome New Faculty! START Here</a:t>
            </a:r>
          </a:p>
          <a:p>
            <a:pPr marL="0" indent="0">
              <a:lnSpc>
                <a:spcPct val="100000"/>
              </a:lnSpc>
              <a:spcBef>
                <a:spcPts val="600"/>
              </a:spcBef>
              <a:spcAft>
                <a:spcPts val="1200"/>
              </a:spcAft>
              <a:buNone/>
            </a:pPr>
            <a:r>
              <a:rPr lang="en-US" dirty="0">
                <a:latin typeface="Amasis MT Pro Medium" panose="02040604050005020304" pitchFamily="18" charset="0"/>
              </a:rPr>
              <a:t>2. RAM Family: Caring Campus Initiative</a:t>
            </a:r>
          </a:p>
          <a:p>
            <a:pPr marL="0" indent="0">
              <a:lnSpc>
                <a:spcPct val="100000"/>
              </a:lnSpc>
              <a:spcBef>
                <a:spcPts val="600"/>
              </a:spcBef>
              <a:spcAft>
                <a:spcPts val="1200"/>
              </a:spcAft>
              <a:buNone/>
            </a:pPr>
            <a:r>
              <a:rPr lang="en-US" dirty="0">
                <a:latin typeface="Amasis MT Pro Medium" panose="02040604050005020304" pitchFamily="18" charset="0"/>
              </a:rPr>
              <a:t>3. Curriculum Design &amp; Class Assessment Techniques</a:t>
            </a:r>
          </a:p>
          <a:p>
            <a:pPr marL="0" indent="0">
              <a:lnSpc>
                <a:spcPct val="100000"/>
              </a:lnSpc>
              <a:spcBef>
                <a:spcPts val="600"/>
              </a:spcBef>
              <a:spcAft>
                <a:spcPts val="1200"/>
              </a:spcAft>
              <a:buNone/>
            </a:pPr>
            <a:r>
              <a:rPr lang="en-US" dirty="0">
                <a:latin typeface="Amasis MT Pro Medium" panose="02040604050005020304" pitchFamily="18" charset="0"/>
              </a:rPr>
              <a:t>4. Communicating with Students and Managing Classroom Issues</a:t>
            </a:r>
          </a:p>
          <a:p>
            <a:pPr marL="0" indent="0">
              <a:lnSpc>
                <a:spcPct val="100000"/>
              </a:lnSpc>
              <a:spcBef>
                <a:spcPts val="600"/>
              </a:spcBef>
              <a:spcAft>
                <a:spcPts val="1200"/>
              </a:spcAft>
              <a:buNone/>
            </a:pPr>
            <a:r>
              <a:rPr lang="en-US" dirty="0">
                <a:latin typeface="Amasis MT Pro Medium" panose="02040604050005020304" pitchFamily="18" charset="0"/>
              </a:rPr>
              <a:t>5. Encouraging Cognitive Engagement &amp; Interactivity in Classes</a:t>
            </a:r>
          </a:p>
          <a:p>
            <a:pPr marL="0" indent="0">
              <a:lnSpc>
                <a:spcPct val="100000"/>
              </a:lnSpc>
              <a:spcBef>
                <a:spcPts val="600"/>
              </a:spcBef>
              <a:spcAft>
                <a:spcPts val="1200"/>
              </a:spcAft>
              <a:buNone/>
            </a:pPr>
            <a:r>
              <a:rPr lang="en-US" dirty="0">
                <a:latin typeface="Amasis MT Pro Medium" panose="02040604050005020304" pitchFamily="18" charset="0"/>
              </a:rPr>
              <a:t>6. Motivating and Inspiring Students: Propelling toward Success</a:t>
            </a:r>
          </a:p>
        </p:txBody>
      </p:sp>
      <p:sp>
        <p:nvSpPr>
          <p:cNvPr id="5" name="Date Placeholder 4">
            <a:extLst>
              <a:ext uri="{FF2B5EF4-FFF2-40B4-BE49-F238E27FC236}">
                <a16:creationId xmlns:a16="http://schemas.microsoft.com/office/drawing/2014/main" id="{68F41FB2-6BE1-4CCA-AD14-58DCE3D2EDB1}"/>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C572F246-0ADB-41A6-8EDC-96FD3EB4F1FB}"/>
              </a:ext>
            </a:extLst>
          </p:cNvPr>
          <p:cNvSpPr>
            <a:spLocks noGrp="1"/>
          </p:cNvSpPr>
          <p:nvPr>
            <p:ph type="sldNum" sz="quarter" idx="12"/>
          </p:nvPr>
        </p:nvSpPr>
        <p:spPr/>
        <p:txBody>
          <a:bodyPr/>
          <a:lstStyle/>
          <a:p>
            <a:fld id="{EDB2F8A8-82D5-463A-A886-540A648AB6CE}" type="slidenum">
              <a:rPr lang="en-US" smtClean="0"/>
              <a:t>88</a:t>
            </a:fld>
            <a:endParaRPr lang="en-US"/>
          </a:p>
        </p:txBody>
      </p:sp>
      <p:sp>
        <p:nvSpPr>
          <p:cNvPr id="13" name="TextBox 12">
            <a:extLst>
              <a:ext uri="{FF2B5EF4-FFF2-40B4-BE49-F238E27FC236}">
                <a16:creationId xmlns:a16="http://schemas.microsoft.com/office/drawing/2014/main" id="{58BF2E1B-39EB-49E0-8A55-4B44A0F2A664}"/>
              </a:ext>
            </a:extLst>
          </p:cNvPr>
          <p:cNvSpPr txBox="1"/>
          <p:nvPr/>
        </p:nvSpPr>
        <p:spPr>
          <a:xfrm>
            <a:off x="1592492" y="6871298"/>
            <a:ext cx="3259428" cy="230832"/>
          </a:xfrm>
          <a:prstGeom prst="rect">
            <a:avLst/>
          </a:prstGeom>
          <a:noFill/>
        </p:spPr>
        <p:txBody>
          <a:bodyPr wrap="square" rtlCol="0">
            <a:spAutoFit/>
          </a:bodyPr>
          <a:lstStyle/>
          <a:p>
            <a:r>
              <a:rPr lang="en-US" sz="900" dirty="0">
                <a:hlinkClick r:id="rId2" tooltip="https://commons.wikimedia.org/wiki/File:Hello_my_name_is_sticker.svg"/>
              </a:rPr>
              <a:t>This Photo</a:t>
            </a:r>
            <a:r>
              <a:rPr lang="en-US" sz="900" dirty="0"/>
              <a:t> by Unknown Author is licensed under </a:t>
            </a:r>
            <a:r>
              <a:rPr lang="en-US" sz="900" dirty="0">
                <a:hlinkClick r:id="rId3" tooltip="https://creativecommons.org/licenses/by-sa/3.0/"/>
              </a:rPr>
              <a:t>CC BY-SA</a:t>
            </a:r>
            <a:endParaRPr lang="en-US" sz="900" dirty="0"/>
          </a:p>
        </p:txBody>
      </p:sp>
      <p:sp>
        <p:nvSpPr>
          <p:cNvPr id="11" name="Content Placeholder 2">
            <a:extLst>
              <a:ext uri="{FF2B5EF4-FFF2-40B4-BE49-F238E27FC236}">
                <a16:creationId xmlns:a16="http://schemas.microsoft.com/office/drawing/2014/main" id="{385C1A68-618D-44B7-BDE9-EB9F6E483533}"/>
              </a:ext>
            </a:extLst>
          </p:cNvPr>
          <p:cNvSpPr txBox="1">
            <a:spLocks/>
          </p:cNvSpPr>
          <p:nvPr/>
        </p:nvSpPr>
        <p:spPr>
          <a:xfrm>
            <a:off x="5859623" y="1804765"/>
            <a:ext cx="5651242" cy="4316963"/>
          </a:xfrm>
          <a:prstGeom prst="rect">
            <a:avLst/>
          </a:prstGeom>
        </p:spPr>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dirty="0">
                <a:latin typeface="Amasis MT Pro Medium" panose="02040604050005020304" pitchFamily="18" charset="0"/>
              </a:rPr>
              <a:t>7. Incorporating Equity-Minded Techniques in Classroom Learning Styles</a:t>
            </a:r>
          </a:p>
          <a:p>
            <a:pPr marL="0" indent="0">
              <a:lnSpc>
                <a:spcPct val="100000"/>
              </a:lnSpc>
              <a:spcBef>
                <a:spcPts val="600"/>
              </a:spcBef>
              <a:spcAft>
                <a:spcPts val="1200"/>
              </a:spcAft>
              <a:buNone/>
            </a:pPr>
            <a:r>
              <a:rPr lang="en-US" dirty="0">
                <a:latin typeface="Amasis MT Pro Medium" panose="02040604050005020304" pitchFamily="18" charset="0"/>
              </a:rPr>
              <a:t>8. Reaching Struggling Students &amp; Referring Supportive Resources</a:t>
            </a:r>
          </a:p>
          <a:p>
            <a:pPr marL="0" indent="0">
              <a:lnSpc>
                <a:spcPct val="100000"/>
              </a:lnSpc>
              <a:spcBef>
                <a:spcPts val="600"/>
              </a:spcBef>
              <a:spcAft>
                <a:spcPts val="1200"/>
              </a:spcAft>
              <a:buNone/>
            </a:pPr>
            <a:r>
              <a:rPr lang="en-US" dirty="0">
                <a:latin typeface="Amasis MT Pro Medium" panose="02040604050005020304" pitchFamily="18" charset="0"/>
              </a:rPr>
              <a:t>9. Promoting Student Academic Integrity / Reducing Cheating &amp; Plagiarism</a:t>
            </a:r>
          </a:p>
          <a:p>
            <a:pPr marL="0" indent="0">
              <a:lnSpc>
                <a:spcPct val="100000"/>
              </a:lnSpc>
              <a:spcBef>
                <a:spcPts val="600"/>
              </a:spcBef>
              <a:spcAft>
                <a:spcPts val="1200"/>
              </a:spcAft>
              <a:buNone/>
            </a:pPr>
            <a:r>
              <a:rPr lang="en-US" dirty="0">
                <a:latin typeface="Amasis MT Pro Medium" panose="02040604050005020304" pitchFamily="18" charset="0"/>
              </a:rPr>
              <a:t>10. Learning Outcomes, Standards, and Program Review at VVC</a:t>
            </a:r>
          </a:p>
          <a:p>
            <a:pPr marL="0" indent="0">
              <a:lnSpc>
                <a:spcPct val="100000"/>
              </a:lnSpc>
              <a:spcBef>
                <a:spcPts val="600"/>
              </a:spcBef>
              <a:spcAft>
                <a:spcPts val="1200"/>
              </a:spcAft>
              <a:buNone/>
            </a:pPr>
            <a:r>
              <a:rPr lang="en-US" dirty="0">
                <a:latin typeface="Amasis MT Pro Medium" panose="02040604050005020304" pitchFamily="18" charset="0"/>
              </a:rPr>
              <a:t>11. Professional Development Opportunities Accessible to Faculty</a:t>
            </a:r>
          </a:p>
          <a:p>
            <a:pPr marL="0" indent="0">
              <a:lnSpc>
                <a:spcPct val="100000"/>
              </a:lnSpc>
              <a:spcBef>
                <a:spcPts val="600"/>
              </a:spcBef>
              <a:spcAft>
                <a:spcPts val="1200"/>
              </a:spcAft>
              <a:buNone/>
            </a:pPr>
            <a:r>
              <a:rPr lang="en-US" dirty="0">
                <a:latin typeface="Amasis MT Pro Medium" panose="02040604050005020304" pitchFamily="18" charset="0"/>
              </a:rPr>
              <a:t>12. Leadership Roles and Responsibilities Available for Faculty</a:t>
            </a:r>
          </a:p>
          <a:p>
            <a:pPr marL="0" indent="0">
              <a:lnSpc>
                <a:spcPct val="100000"/>
              </a:lnSpc>
              <a:spcBef>
                <a:spcPts val="600"/>
              </a:spcBef>
              <a:spcAft>
                <a:spcPts val="1200"/>
              </a:spcAft>
              <a:buNone/>
            </a:pPr>
            <a:r>
              <a:rPr lang="en-US" dirty="0">
                <a:latin typeface="Amasis MT Pro Medium" panose="02040604050005020304" pitchFamily="18" charset="0"/>
              </a:rPr>
              <a:t>*awaiting your input!</a:t>
            </a:r>
          </a:p>
        </p:txBody>
      </p:sp>
    </p:spTree>
    <p:extLst>
      <p:ext uri="{BB962C8B-B14F-4D97-AF65-F5344CB8AC3E}">
        <p14:creationId xmlns:p14="http://schemas.microsoft.com/office/powerpoint/2010/main" val="6161766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A248E4-2325-4F44-ABA1-494DA1542C21}"/>
              </a:ext>
            </a:extLst>
          </p:cNvPr>
          <p:cNvSpPr/>
          <p:nvPr/>
        </p:nvSpPr>
        <p:spPr>
          <a:xfrm>
            <a:off x="979714" y="237800"/>
            <a:ext cx="10002417" cy="6230163"/>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DC6475F6-8617-4603-B48B-14A3731C4BFB}"/>
              </a:ext>
            </a:extLst>
          </p:cNvPr>
          <p:cNvSpPr>
            <a:spLocks noGrp="1"/>
          </p:cNvSpPr>
          <p:nvPr>
            <p:ph type="dt" sz="half" idx="10"/>
          </p:nvPr>
        </p:nvSpPr>
        <p:spPr/>
        <p:txBody>
          <a:bodyPr/>
          <a:lstStyle/>
          <a:p>
            <a:r>
              <a:rPr lang="en-US"/>
              <a:t>Faculty PD Guide 2021-22 AY</a:t>
            </a:r>
          </a:p>
        </p:txBody>
      </p:sp>
      <p:sp>
        <p:nvSpPr>
          <p:cNvPr id="4" name="Slide Number Placeholder 3">
            <a:extLst>
              <a:ext uri="{FF2B5EF4-FFF2-40B4-BE49-F238E27FC236}">
                <a16:creationId xmlns:a16="http://schemas.microsoft.com/office/drawing/2014/main" id="{E6612A26-16F8-44D8-BAF5-EFDB9FF3D46C}"/>
              </a:ext>
            </a:extLst>
          </p:cNvPr>
          <p:cNvSpPr>
            <a:spLocks noGrp="1"/>
          </p:cNvSpPr>
          <p:nvPr>
            <p:ph type="sldNum" sz="quarter" idx="12"/>
          </p:nvPr>
        </p:nvSpPr>
        <p:spPr/>
        <p:txBody>
          <a:bodyPr/>
          <a:lstStyle/>
          <a:p>
            <a:fld id="{EDB2F8A8-82D5-463A-A886-540A648AB6CE}" type="slidenum">
              <a:rPr lang="en-US" smtClean="0"/>
              <a:t>89</a:t>
            </a:fld>
            <a:endParaRPr lang="en-US"/>
          </a:p>
        </p:txBody>
      </p:sp>
      <p:pic>
        <p:nvPicPr>
          <p:cNvPr id="6" name="Picture 5">
            <a:extLst>
              <a:ext uri="{FF2B5EF4-FFF2-40B4-BE49-F238E27FC236}">
                <a16:creationId xmlns:a16="http://schemas.microsoft.com/office/drawing/2014/main" id="{81D5F7B4-5633-485C-BD55-1A3709329AF3}"/>
              </a:ext>
            </a:extLst>
          </p:cNvPr>
          <p:cNvPicPr>
            <a:picLocks noChangeAspect="1"/>
          </p:cNvPicPr>
          <p:nvPr/>
        </p:nvPicPr>
        <p:blipFill>
          <a:blip r:embed="rId2"/>
          <a:stretch>
            <a:fillRect/>
          </a:stretch>
        </p:blipFill>
        <p:spPr>
          <a:xfrm>
            <a:off x="1544305" y="483718"/>
            <a:ext cx="4227477" cy="5738327"/>
          </a:xfrm>
          <a:prstGeom prst="rect">
            <a:avLst/>
          </a:prstGeom>
        </p:spPr>
      </p:pic>
      <p:pic>
        <p:nvPicPr>
          <p:cNvPr id="8" name="Picture 7">
            <a:extLst>
              <a:ext uri="{FF2B5EF4-FFF2-40B4-BE49-F238E27FC236}">
                <a16:creationId xmlns:a16="http://schemas.microsoft.com/office/drawing/2014/main" id="{6552FF2E-526C-47F6-925B-8B3D5FB391A5}"/>
              </a:ext>
            </a:extLst>
          </p:cNvPr>
          <p:cNvPicPr>
            <a:picLocks noChangeAspect="1"/>
          </p:cNvPicPr>
          <p:nvPr/>
        </p:nvPicPr>
        <p:blipFill>
          <a:blip r:embed="rId3"/>
          <a:stretch>
            <a:fillRect/>
          </a:stretch>
        </p:blipFill>
        <p:spPr>
          <a:xfrm>
            <a:off x="6867311" y="313547"/>
            <a:ext cx="3709941" cy="6042803"/>
          </a:xfrm>
          <a:prstGeom prst="rect">
            <a:avLst/>
          </a:prstGeom>
        </p:spPr>
      </p:pic>
    </p:spTree>
    <p:extLst>
      <p:ext uri="{BB962C8B-B14F-4D97-AF65-F5344CB8AC3E}">
        <p14:creationId xmlns:p14="http://schemas.microsoft.com/office/powerpoint/2010/main" val="110770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BD1120-4105-49F4-89DB-DD6D6FFB09BC}"/>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85A14C-8DA5-43F9-8662-C9748E3F102F}"/>
              </a:ext>
            </a:extLst>
          </p:cNvPr>
          <p:cNvSpPr/>
          <p:nvPr/>
        </p:nvSpPr>
        <p:spPr>
          <a:xfrm>
            <a:off x="-2" y="28573"/>
            <a:ext cx="1208972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71E9C2-28E9-4189-A21B-9007FBCD572F}"/>
              </a:ext>
            </a:extLst>
          </p:cNvPr>
          <p:cNvSpPr>
            <a:spLocks noGrp="1"/>
          </p:cNvSpPr>
          <p:nvPr>
            <p:ph type="title"/>
          </p:nvPr>
        </p:nvSpPr>
        <p:spPr>
          <a:xfrm>
            <a:off x="838200" y="365126"/>
            <a:ext cx="10515600" cy="556802"/>
          </a:xfrm>
        </p:spPr>
        <p:txBody>
          <a:bodyPr>
            <a:normAutofit fontScale="90000"/>
          </a:bodyPr>
          <a:lstStyle/>
          <a:p>
            <a:r>
              <a:rPr lang="en-US" sz="4000" dirty="0">
                <a:solidFill>
                  <a:srgbClr val="8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Professional Development Topics – Page 3</a:t>
            </a:r>
          </a:p>
        </p:txBody>
      </p:sp>
      <p:sp>
        <p:nvSpPr>
          <p:cNvPr id="8" name="Date Placeholder 7">
            <a:extLst>
              <a:ext uri="{FF2B5EF4-FFF2-40B4-BE49-F238E27FC236}">
                <a16:creationId xmlns:a16="http://schemas.microsoft.com/office/drawing/2014/main" id="{3F325196-021F-4830-9C1D-DFC434012C84}"/>
              </a:ext>
            </a:extLst>
          </p:cNvPr>
          <p:cNvSpPr>
            <a:spLocks noGrp="1"/>
          </p:cNvSpPr>
          <p:nvPr>
            <p:ph type="dt" sz="half" idx="10"/>
          </p:nvPr>
        </p:nvSpPr>
        <p:spPr/>
        <p:txBody>
          <a:bodyPr/>
          <a:lstStyle/>
          <a:p>
            <a:r>
              <a:rPr lang="en-US"/>
              <a:t>Faculty PD Guide 2021-22 AY</a:t>
            </a:r>
            <a:endParaRPr lang="en-US" dirty="0"/>
          </a:p>
        </p:txBody>
      </p:sp>
      <p:graphicFrame>
        <p:nvGraphicFramePr>
          <p:cNvPr id="4" name="Table 6">
            <a:extLst>
              <a:ext uri="{FF2B5EF4-FFF2-40B4-BE49-F238E27FC236}">
                <a16:creationId xmlns:a16="http://schemas.microsoft.com/office/drawing/2014/main" id="{6352BEC1-4F6F-0394-A0DD-61111163C461}"/>
              </a:ext>
            </a:extLst>
          </p:cNvPr>
          <p:cNvGraphicFramePr>
            <a:graphicFrameLocks noGrp="1"/>
          </p:cNvGraphicFramePr>
          <p:nvPr>
            <p:ph idx="1"/>
            <p:extLst>
              <p:ext uri="{D42A27DB-BD31-4B8C-83A1-F6EECF244321}">
                <p14:modId xmlns:p14="http://schemas.microsoft.com/office/powerpoint/2010/main" val="3427792993"/>
              </p:ext>
            </p:extLst>
          </p:nvPr>
        </p:nvGraphicFramePr>
        <p:xfrm>
          <a:off x="735918" y="1522417"/>
          <a:ext cx="10566820" cy="4165600"/>
        </p:xfrm>
        <a:graphic>
          <a:graphicData uri="http://schemas.openxmlformats.org/drawingml/2006/table">
            <a:tbl>
              <a:tblPr firstRow="1" bandRow="1">
                <a:tableStyleId>{5C22544A-7EE6-4342-B048-85BDC9FD1C3A}</a:tableStyleId>
              </a:tblPr>
              <a:tblGrid>
                <a:gridCol w="367018">
                  <a:extLst>
                    <a:ext uri="{9D8B030D-6E8A-4147-A177-3AD203B41FA5}">
                      <a16:colId xmlns:a16="http://schemas.microsoft.com/office/drawing/2014/main" val="2835851962"/>
                    </a:ext>
                  </a:extLst>
                </a:gridCol>
                <a:gridCol w="4234214">
                  <a:extLst>
                    <a:ext uri="{9D8B030D-6E8A-4147-A177-3AD203B41FA5}">
                      <a16:colId xmlns:a16="http://schemas.microsoft.com/office/drawing/2014/main" val="176413955"/>
                    </a:ext>
                  </a:extLst>
                </a:gridCol>
                <a:gridCol w="2015757">
                  <a:extLst>
                    <a:ext uri="{9D8B030D-6E8A-4147-A177-3AD203B41FA5}">
                      <a16:colId xmlns:a16="http://schemas.microsoft.com/office/drawing/2014/main" val="3518227043"/>
                    </a:ext>
                  </a:extLst>
                </a:gridCol>
                <a:gridCol w="1128768">
                  <a:extLst>
                    <a:ext uri="{9D8B030D-6E8A-4147-A177-3AD203B41FA5}">
                      <a16:colId xmlns:a16="http://schemas.microsoft.com/office/drawing/2014/main" val="584785477"/>
                    </a:ext>
                  </a:extLst>
                </a:gridCol>
                <a:gridCol w="2821063">
                  <a:extLst>
                    <a:ext uri="{9D8B030D-6E8A-4147-A177-3AD203B41FA5}">
                      <a16:colId xmlns:a16="http://schemas.microsoft.com/office/drawing/2014/main" val="4045087646"/>
                    </a:ext>
                  </a:extLst>
                </a:gridCol>
              </a:tblGrid>
              <a:tr h="370840">
                <a:tc>
                  <a:txBody>
                    <a:bodyPr/>
                    <a:lstStyle/>
                    <a:p>
                      <a:pPr indent="-457200">
                        <a:tabLst/>
                      </a:pPr>
                      <a:r>
                        <a:rPr lang="en-US" sz="1200" dirty="0">
                          <a:latin typeface="Amasis MT Pro Black" panose="02040A04050005020304" pitchFamily="18" charset="0"/>
                        </a:rPr>
                        <a:t>#</a:t>
                      </a:r>
                    </a:p>
                  </a:txBody>
                  <a:tcPr anchor="ctr"/>
                </a:tc>
                <a:tc>
                  <a:txBody>
                    <a:bodyPr/>
                    <a:lstStyle/>
                    <a:p>
                      <a:pPr indent="-457200">
                        <a:tabLst/>
                      </a:pPr>
                      <a:r>
                        <a:rPr lang="en-US" sz="1200" dirty="0">
                          <a:latin typeface="Amasis MT Pro Black" panose="02040A04050005020304" pitchFamily="18" charset="0"/>
                        </a:rPr>
                        <a:t>TOPIC</a:t>
                      </a:r>
                    </a:p>
                  </a:txBody>
                  <a:tcPr anchor="ctr"/>
                </a:tc>
                <a:tc>
                  <a:txBody>
                    <a:bodyPr/>
                    <a:lstStyle/>
                    <a:p>
                      <a:r>
                        <a:rPr lang="en-US" sz="1200" dirty="0">
                          <a:latin typeface="Amasis MT Pro Black" panose="02040A04050005020304" pitchFamily="18" charset="0"/>
                        </a:rPr>
                        <a:t>SPEAKER</a:t>
                      </a:r>
                    </a:p>
                  </a:txBody>
                  <a:tcPr anchor="ctr"/>
                </a:tc>
                <a:tc>
                  <a:txBody>
                    <a:bodyPr/>
                    <a:lstStyle/>
                    <a:p>
                      <a:pPr algn="ctr"/>
                      <a:r>
                        <a:rPr lang="en-US" sz="1200" dirty="0">
                          <a:latin typeface="Amasis MT Pro Black" panose="02040A04050005020304" pitchFamily="18" charset="0"/>
                        </a:rPr>
                        <a:t>DATE</a:t>
                      </a:r>
                    </a:p>
                  </a:txBody>
                  <a:tcPr anchor="ctr"/>
                </a:tc>
                <a:tc>
                  <a:txBody>
                    <a:bodyPr/>
                    <a:lstStyle/>
                    <a:p>
                      <a:r>
                        <a:rPr lang="en-US" sz="1200" dirty="0">
                          <a:latin typeface="Amasis MT Pro Black" panose="02040A04050005020304" pitchFamily="18" charset="0"/>
                        </a:rPr>
                        <a:t>REPLAY LINK</a:t>
                      </a:r>
                    </a:p>
                  </a:txBody>
                  <a:tcPr anchor="ctr"/>
                </a:tc>
                <a:extLst>
                  <a:ext uri="{0D108BD9-81ED-4DB2-BD59-A6C34878D82A}">
                    <a16:rowId xmlns:a16="http://schemas.microsoft.com/office/drawing/2014/main" val="3441799146"/>
                  </a:ext>
                </a:extLst>
              </a:tr>
              <a:tr h="370840">
                <a:tc>
                  <a:txBody>
                    <a:bodyPr/>
                    <a:lstStyle/>
                    <a:p>
                      <a:pPr indent="-457200">
                        <a:tabLst/>
                      </a:pPr>
                      <a:r>
                        <a:rPr lang="en-US" sz="1200" dirty="0">
                          <a:latin typeface="Amasis MT Pro Black" panose="02040A04050005020304" pitchFamily="18" charset="0"/>
                        </a:rPr>
                        <a:t>21</a:t>
                      </a:r>
                    </a:p>
                  </a:txBody>
                  <a:tcPr anchor="ctr"/>
                </a:tc>
                <a:tc>
                  <a:txBody>
                    <a:bodyPr/>
                    <a:lstStyle/>
                    <a:p>
                      <a:pPr indent="-457200">
                        <a:tabLst/>
                      </a:pPr>
                      <a:r>
                        <a:rPr lang="en-US" sz="1200" dirty="0">
                          <a:latin typeface="Amasis MT Pro Black" panose="02040A04050005020304" pitchFamily="18" charset="0"/>
                        </a:rPr>
                        <a:t>Curbing Classroom Cheating – Part 1</a:t>
                      </a:r>
                    </a:p>
                  </a:txBody>
                  <a:tcPr anchor="ctr"/>
                </a:tc>
                <a:tc>
                  <a:txBody>
                    <a:bodyPr/>
                    <a:lstStyle/>
                    <a:p>
                      <a:r>
                        <a:rPr lang="en-US" sz="1200" dirty="0">
                          <a:latin typeface="Amasis MT Pro Black" panose="02040A04050005020304" pitchFamily="18" charset="0"/>
                        </a:rPr>
                        <a:t>Regina Pierce-Brown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4/29/2022</a:t>
                      </a:r>
                    </a:p>
                  </a:txBody>
                  <a:tcPr anchor="ctr"/>
                </a:tc>
                <a:tc>
                  <a:txBody>
                    <a:bodyPr/>
                    <a:lstStyle/>
                    <a:p>
                      <a:r>
                        <a:rPr lang="en-US" sz="1200" dirty="0">
                          <a:latin typeface="Amasis MT Pro Black" panose="02040A04050005020304" pitchFamily="18" charset="0"/>
                          <a:hlinkClick r:id="rId3"/>
                        </a:rPr>
                        <a:t>https://youtu.be/-tEQ4Kw9FpE</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3307579096"/>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22</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Embedding DEI in the Budget Augmentation Process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Dr. Henry Young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4/29/2022</a:t>
                      </a:r>
                    </a:p>
                  </a:txBody>
                  <a:tcPr anchor="ctr"/>
                </a:tc>
                <a:tc>
                  <a:txBody>
                    <a:bodyPr/>
                    <a:lstStyle/>
                    <a:p>
                      <a:r>
                        <a:rPr lang="en-US" sz="1200" dirty="0">
                          <a:latin typeface="Amasis MT Pro Black" panose="02040A04050005020304" pitchFamily="18" charset="0"/>
                          <a:hlinkClick r:id="rId4"/>
                        </a:rPr>
                        <a:t>https://youtu.be/3fLGLNquAcA</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4148073001"/>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23</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SLOAC Presentation</a:t>
                      </a:r>
                    </a:p>
                  </a:txBody>
                  <a:tcPr anchor="ctr"/>
                </a:tc>
                <a:tc>
                  <a:txBody>
                    <a:bodyPr/>
                    <a:lstStyle/>
                    <a:p>
                      <a:r>
                        <a:rPr lang="en-US" sz="1200" dirty="0">
                          <a:latin typeface="Amasis MT Pro Black" panose="02040A04050005020304" pitchFamily="18" charset="0"/>
                        </a:rPr>
                        <a:t>SLOAC Committee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4/29/2022</a:t>
                      </a:r>
                    </a:p>
                  </a:txBody>
                  <a:tcPr anchor="ctr"/>
                </a:tc>
                <a:tc>
                  <a:txBody>
                    <a:bodyPr/>
                    <a:lstStyle/>
                    <a:p>
                      <a:r>
                        <a:rPr lang="en-US" sz="1200" dirty="0">
                          <a:latin typeface="Amasis MT Pro Black" panose="02040A04050005020304" pitchFamily="18" charset="0"/>
                          <a:hlinkClick r:id="rId5"/>
                        </a:rPr>
                        <a:t>https://youtu.be/LwnyIAz0TcI</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2318613647"/>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24</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Liquid Syllabus (Humanizing Your Course, Part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Dr. Jamey Cooper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5/13/2022</a:t>
                      </a:r>
                    </a:p>
                  </a:txBody>
                  <a:tcPr anchor="ctr"/>
                </a:tc>
                <a:tc>
                  <a:txBody>
                    <a:bodyPr/>
                    <a:lstStyle/>
                    <a:p>
                      <a:r>
                        <a:rPr lang="en-US" sz="1200" dirty="0">
                          <a:latin typeface="Amasis MT Pro Black" panose="02040A04050005020304" pitchFamily="18" charset="0"/>
                          <a:hlinkClick r:id="rId6"/>
                        </a:rPr>
                        <a:t>https://youtu.be/txGaee3HNOE</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4271888227"/>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25</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Open Educational Resource (OER)</a:t>
                      </a:r>
                    </a:p>
                  </a:txBody>
                  <a:tcPr anchor="ctr"/>
                </a:tc>
                <a:tc>
                  <a:txBody>
                    <a:bodyPr/>
                    <a:lstStyle/>
                    <a:p>
                      <a:r>
                        <a:rPr lang="en-US" sz="1200" dirty="0">
                          <a:latin typeface="Amasis MT Pro Black" panose="02040A04050005020304" pitchFamily="18" charset="0"/>
                        </a:rPr>
                        <a:t>Yvonne Reed</a:t>
                      </a:r>
                    </a:p>
                  </a:txBody>
                  <a:tcPr anchor="ctr"/>
                </a:tc>
                <a:tc>
                  <a:txBody>
                    <a:bodyPr/>
                    <a:lstStyle/>
                    <a:p>
                      <a:pPr algn="ctr"/>
                      <a:r>
                        <a:rPr lang="en-US" sz="1200" dirty="0">
                          <a:latin typeface="Amasis MT Pro Black" panose="02040A04050005020304" pitchFamily="18" charset="0"/>
                        </a:rPr>
                        <a:t>5/13/2022</a:t>
                      </a:r>
                    </a:p>
                  </a:txBody>
                  <a:tcPr anchor="ctr"/>
                </a:tc>
                <a:tc>
                  <a:txBody>
                    <a:bodyPr/>
                    <a:lstStyle/>
                    <a:p>
                      <a:r>
                        <a:rPr lang="en-US" sz="1200" dirty="0">
                          <a:latin typeface="Amasis MT Pro Black" panose="02040A04050005020304" pitchFamily="18" charset="0"/>
                          <a:hlinkClick r:id="rId7"/>
                        </a:rPr>
                        <a:t>https://youtu.be/DxTMVoGs-DY</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3632116089"/>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26</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SLO/PLO Assessment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Julia Wendt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5/13/2022</a:t>
                      </a:r>
                    </a:p>
                  </a:txBody>
                  <a:tcPr anchor="ctr"/>
                </a:tc>
                <a:tc>
                  <a:txBody>
                    <a:bodyPr/>
                    <a:lstStyle/>
                    <a:p>
                      <a:r>
                        <a:rPr lang="en-US" sz="1200" dirty="0">
                          <a:latin typeface="Amasis MT Pro Black" panose="02040A04050005020304" pitchFamily="18" charset="0"/>
                          <a:hlinkClick r:id="rId8"/>
                        </a:rPr>
                        <a:t>https://youtu.be/nEi4RuXHwJY</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3076459534"/>
                  </a:ext>
                </a:extLst>
              </a:tr>
              <a:tr h="370840">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27</a:t>
                      </a:r>
                    </a:p>
                  </a:txBody>
                  <a:tcPr anchor="ctr"/>
                </a:tc>
                <a:tc>
                  <a:txBody>
                    <a:bodyPr/>
                    <a:lstStyle/>
                    <a:p>
                      <a:pPr indent="-457200">
                        <a:tabLst/>
                      </a:pPr>
                      <a:r>
                        <a:rPr lang="en-US" sz="1200" dirty="0">
                          <a:latin typeface="Amasis MT Pro Black" panose="02040A04050005020304" pitchFamily="18" charset="0"/>
                        </a:rPr>
                        <a:t>Converting Classic Quizzes in Canvas</a:t>
                      </a:r>
                    </a:p>
                  </a:txBody>
                  <a:tcPr anchor="ctr"/>
                </a:tc>
                <a:tc>
                  <a:txBody>
                    <a:bodyPr/>
                    <a:lstStyle/>
                    <a:p>
                      <a:r>
                        <a:rPr lang="en-US" sz="1200" dirty="0">
                          <a:latin typeface="Amasis MT Pro Black" panose="02040A04050005020304" pitchFamily="18" charset="0"/>
                        </a:rPr>
                        <a:t>Brian </a:t>
                      </a:r>
                      <a:r>
                        <a:rPr lang="en-US" sz="1200" dirty="0" err="1">
                          <a:latin typeface="Amasis MT Pro Black" panose="02040A04050005020304" pitchFamily="18" charset="0"/>
                        </a:rPr>
                        <a:t>DiBartolo</a:t>
                      </a:r>
                      <a:endParaRPr lang="en-US" sz="1200" dirty="0">
                        <a:latin typeface="Amasis MT Pro Black" panose="02040A040500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5/13/2022</a:t>
                      </a:r>
                    </a:p>
                  </a:txBody>
                  <a:tcPr anchor="ctr"/>
                </a:tc>
                <a:tc>
                  <a:txBody>
                    <a:bodyPr/>
                    <a:lstStyle/>
                    <a:p>
                      <a:r>
                        <a:rPr lang="en-US" sz="1200" dirty="0">
                          <a:latin typeface="Amasis MT Pro Black" panose="02040A04050005020304" pitchFamily="18" charset="0"/>
                          <a:hlinkClick r:id="rId9"/>
                        </a:rPr>
                        <a:t>https://youtu.be/UcJFFTP-CRk</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768954223"/>
                  </a:ext>
                </a:extLst>
              </a:tr>
              <a:tr h="370840">
                <a:tc>
                  <a:txBody>
                    <a:bodyPr/>
                    <a:lstStyle/>
                    <a:p>
                      <a:pPr indent="-457200">
                        <a:tabLst/>
                      </a:pPr>
                      <a:r>
                        <a:rPr lang="en-US" sz="1200" dirty="0">
                          <a:latin typeface="Amasis MT Pro Black" panose="02040A04050005020304" pitchFamily="18" charset="0"/>
                        </a:rPr>
                        <a:t>28</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e-Portfolios (Humanizing Your Course, Part 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Dr. Jamey Cooper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5/20/2022</a:t>
                      </a:r>
                    </a:p>
                  </a:txBody>
                  <a:tcPr anchor="ctr"/>
                </a:tc>
                <a:tc>
                  <a:txBody>
                    <a:bodyPr/>
                    <a:lstStyle/>
                    <a:p>
                      <a:r>
                        <a:rPr lang="en-US" sz="1200" dirty="0">
                          <a:latin typeface="Amasis MT Pro Black" panose="02040A04050005020304" pitchFamily="18" charset="0"/>
                          <a:hlinkClick r:id="rId10"/>
                        </a:rPr>
                        <a:t>https://youtu.be/ISf_vTshQo0</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1370155239"/>
                  </a:ext>
                </a:extLst>
              </a:tr>
              <a:tr h="370840">
                <a:tc>
                  <a:txBody>
                    <a:bodyPr/>
                    <a:lstStyle/>
                    <a:p>
                      <a:pPr indent="-457200">
                        <a:tabLst/>
                      </a:pPr>
                      <a:r>
                        <a:rPr lang="en-US" sz="1200" dirty="0">
                          <a:latin typeface="Amasis MT Pro Black" panose="02040A04050005020304" pitchFamily="18" charset="0"/>
                        </a:rPr>
                        <a:t>29</a:t>
                      </a:r>
                    </a:p>
                  </a:txBody>
                  <a:tcPr anchor="ct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Bridge 3.0 The RESET - Reaching Out to Minority &amp; Low-Income Students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Michael Edwards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5/20/2022</a:t>
                      </a:r>
                    </a:p>
                  </a:txBody>
                  <a:tcPr anchor="ctr"/>
                </a:tc>
                <a:tc>
                  <a:txBody>
                    <a:bodyPr/>
                    <a:lstStyle/>
                    <a:p>
                      <a:r>
                        <a:rPr lang="en-US" sz="1200" dirty="0">
                          <a:latin typeface="Amasis MT Pro Black" panose="02040A04050005020304" pitchFamily="18" charset="0"/>
                          <a:hlinkClick r:id="rId11"/>
                        </a:rPr>
                        <a:t>https://youtu.be/7Pqe4ojndto</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3891384459"/>
                  </a:ext>
                </a:extLst>
              </a:tr>
              <a:tr h="370840">
                <a:tc>
                  <a:txBody>
                    <a:bodyPr/>
                    <a:lstStyle/>
                    <a:p>
                      <a:pPr indent="-457200">
                        <a:tabLst/>
                      </a:pPr>
                      <a:r>
                        <a:rPr lang="en-US" sz="1200" dirty="0">
                          <a:latin typeface="Amasis MT Pro Black" panose="02040A04050005020304" pitchFamily="18" charset="0"/>
                        </a:rPr>
                        <a:t>30</a:t>
                      </a:r>
                    </a:p>
                  </a:txBody>
                  <a:tcPr anchor="ctr"/>
                </a:tc>
                <a:tc>
                  <a:txBody>
                    <a:bodyPr/>
                    <a:lstStyle/>
                    <a:p>
                      <a:pPr indent="-457200">
                        <a:tabLst/>
                      </a:pPr>
                      <a:r>
                        <a:rPr lang="en-US" sz="1200" dirty="0">
                          <a:latin typeface="Amasis MT Pro Black" panose="02040A04050005020304" pitchFamily="18" charset="0"/>
                        </a:rPr>
                        <a:t>Curbing Classroom Cheating – Part 2</a:t>
                      </a:r>
                    </a:p>
                  </a:txBody>
                  <a:tcPr anchor="ctr"/>
                </a:tc>
                <a:tc>
                  <a:txBody>
                    <a:bodyPr/>
                    <a:lstStyle/>
                    <a:p>
                      <a:r>
                        <a:rPr lang="en-US" sz="1200" dirty="0">
                          <a:latin typeface="Amasis MT Pro Black" panose="02040A04050005020304" pitchFamily="18" charset="0"/>
                        </a:rPr>
                        <a:t>Regina Pierce-Brown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sis MT Pro Black" panose="02040A04050005020304" pitchFamily="18" charset="0"/>
                        </a:rPr>
                        <a:t>5/20/2022</a:t>
                      </a:r>
                    </a:p>
                  </a:txBody>
                  <a:tcPr anchor="ctr"/>
                </a:tc>
                <a:tc>
                  <a:txBody>
                    <a:bodyPr/>
                    <a:lstStyle/>
                    <a:p>
                      <a:r>
                        <a:rPr lang="en-US" sz="1200" dirty="0">
                          <a:latin typeface="Amasis MT Pro Black" panose="02040A04050005020304" pitchFamily="18" charset="0"/>
                          <a:hlinkClick r:id="rId12"/>
                        </a:rPr>
                        <a:t>https://youtu.be/lOPxtN9Q7vc</a:t>
                      </a:r>
                      <a:r>
                        <a:rPr lang="en-US" sz="1200" dirty="0">
                          <a:latin typeface="Amasis MT Pro Black" panose="02040A04050005020304" pitchFamily="18" charset="0"/>
                        </a:rPr>
                        <a:t> </a:t>
                      </a:r>
                    </a:p>
                  </a:txBody>
                  <a:tcPr anchor="ctr"/>
                </a:tc>
                <a:extLst>
                  <a:ext uri="{0D108BD9-81ED-4DB2-BD59-A6C34878D82A}">
                    <a16:rowId xmlns:a16="http://schemas.microsoft.com/office/drawing/2014/main" val="2611097739"/>
                  </a:ext>
                </a:extLst>
              </a:tr>
            </a:tbl>
          </a:graphicData>
        </a:graphic>
      </p:graphicFrame>
      <p:sp>
        <p:nvSpPr>
          <p:cNvPr id="9" name="Slide Number Placeholder 8">
            <a:extLst>
              <a:ext uri="{FF2B5EF4-FFF2-40B4-BE49-F238E27FC236}">
                <a16:creationId xmlns:a16="http://schemas.microsoft.com/office/drawing/2014/main" id="{3E5ACB58-0241-4E39-8201-3EC1C93A5494}"/>
              </a:ext>
            </a:extLst>
          </p:cNvPr>
          <p:cNvSpPr>
            <a:spLocks noGrp="1"/>
          </p:cNvSpPr>
          <p:nvPr>
            <p:ph type="sldNum" sz="quarter" idx="12"/>
          </p:nvPr>
        </p:nvSpPr>
        <p:spPr/>
        <p:txBody>
          <a:bodyPr/>
          <a:lstStyle/>
          <a:p>
            <a:fld id="{EDB2F8A8-82D5-463A-A886-540A648AB6CE}" type="slidenum">
              <a:rPr lang="en-US" smtClean="0"/>
              <a:t>9</a:t>
            </a:fld>
            <a:endParaRPr lang="en-US"/>
          </a:p>
        </p:txBody>
      </p:sp>
    </p:spTree>
    <p:extLst>
      <p:ext uri="{BB962C8B-B14F-4D97-AF65-F5344CB8AC3E}">
        <p14:creationId xmlns:p14="http://schemas.microsoft.com/office/powerpoint/2010/main" val="23064260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5C8AF89-9A10-4D34-BB4C-F716D6F0641F}"/>
              </a:ext>
            </a:extLst>
          </p:cNvPr>
          <p:cNvSpPr/>
          <p:nvPr/>
        </p:nvSpPr>
        <p:spPr>
          <a:xfrm>
            <a:off x="0" y="0"/>
            <a:ext cx="12192000" cy="6858000"/>
          </a:xfrm>
          <a:prstGeom prst="roundRect">
            <a:avLst>
              <a:gd name="adj" fmla="val 14877"/>
            </a:avLst>
          </a:prstGeom>
          <a:solidFill>
            <a:srgbClr val="9B815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tack of books&#10;&#10;Description automatically generated with medium confidence">
            <a:extLst>
              <a:ext uri="{FF2B5EF4-FFF2-40B4-BE49-F238E27FC236}">
                <a16:creationId xmlns:a16="http://schemas.microsoft.com/office/drawing/2014/main" id="{252E5633-3B99-458B-A665-E6558139140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1126478" y="1844555"/>
            <a:ext cx="4356810" cy="3950174"/>
          </a:xfrm>
          <a:prstGeom prst="rect">
            <a:avLst/>
          </a:prstGeom>
        </p:spPr>
      </p:pic>
      <p:sp>
        <p:nvSpPr>
          <p:cNvPr id="16" name="Rectangle 15">
            <a:extLst>
              <a:ext uri="{FF2B5EF4-FFF2-40B4-BE49-F238E27FC236}">
                <a16:creationId xmlns:a16="http://schemas.microsoft.com/office/drawing/2014/main" id="{E5ECC2C6-9F44-4ADC-9A65-985FDEDDE37D}"/>
              </a:ext>
            </a:extLst>
          </p:cNvPr>
          <p:cNvSpPr/>
          <p:nvPr/>
        </p:nvSpPr>
        <p:spPr>
          <a:xfrm>
            <a:off x="0" y="4472"/>
            <a:ext cx="12191999"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52D09-1958-4003-A684-6F15D5847B70}"/>
              </a:ext>
            </a:extLst>
          </p:cNvPr>
          <p:cNvSpPr>
            <a:spLocks noGrp="1"/>
          </p:cNvSpPr>
          <p:nvPr>
            <p:ph type="title"/>
          </p:nvPr>
        </p:nvSpPr>
        <p:spPr/>
        <p:txBody>
          <a:bodyPr/>
          <a:lstStyle/>
          <a:p>
            <a:pPr algn="ctr"/>
            <a:r>
              <a:rPr lang="en-US" b="1" i="0" dirty="0">
                <a:solidFill>
                  <a:srgbClr val="0F111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Recommended Books for Faculty</a:t>
            </a:r>
            <a:endParaRPr lang="en-US" sz="6000"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7287491C-F022-40A8-BC74-98D9F2675E5D}"/>
              </a:ext>
            </a:extLst>
          </p:cNvPr>
          <p:cNvSpPr>
            <a:spLocks noGrp="1"/>
          </p:cNvSpPr>
          <p:nvPr>
            <p:ph type="dt" sz="half" idx="10"/>
          </p:nvPr>
        </p:nvSpPr>
        <p:spPr/>
        <p:txBody>
          <a:bodyPr/>
          <a:lstStyle/>
          <a:p>
            <a:r>
              <a:rPr lang="en-US"/>
              <a:t>Faculty PD Guide 2021-22 AY</a:t>
            </a:r>
          </a:p>
        </p:txBody>
      </p:sp>
      <p:sp>
        <p:nvSpPr>
          <p:cNvPr id="6" name="Slide Number Placeholder 5">
            <a:extLst>
              <a:ext uri="{FF2B5EF4-FFF2-40B4-BE49-F238E27FC236}">
                <a16:creationId xmlns:a16="http://schemas.microsoft.com/office/drawing/2014/main" id="{06773624-D8E5-4D6F-893B-9BF97924972C}"/>
              </a:ext>
            </a:extLst>
          </p:cNvPr>
          <p:cNvSpPr>
            <a:spLocks noGrp="1"/>
          </p:cNvSpPr>
          <p:nvPr>
            <p:ph type="sldNum" sz="quarter" idx="12"/>
          </p:nvPr>
        </p:nvSpPr>
        <p:spPr/>
        <p:txBody>
          <a:bodyPr/>
          <a:lstStyle/>
          <a:p>
            <a:fld id="{EDB2F8A8-82D5-463A-A886-540A648AB6CE}" type="slidenum">
              <a:rPr lang="en-US" smtClean="0"/>
              <a:t>90</a:t>
            </a:fld>
            <a:endParaRPr lang="en-US"/>
          </a:p>
        </p:txBody>
      </p:sp>
      <p:sp>
        <p:nvSpPr>
          <p:cNvPr id="3" name="Content Placeholder 2"/>
          <p:cNvSpPr>
            <a:spLocks noGrp="1"/>
          </p:cNvSpPr>
          <p:nvPr>
            <p:ph idx="1"/>
          </p:nvPr>
        </p:nvSpPr>
        <p:spPr>
          <a:xfrm>
            <a:off x="6095999" y="2919492"/>
            <a:ext cx="4356810" cy="1633848"/>
          </a:xfrm>
        </p:spPr>
        <p:txBody>
          <a:bodyPr>
            <a:normAutofit/>
          </a:bodyPr>
          <a:lstStyle/>
          <a:p>
            <a:pPr marL="0" indent="0">
              <a:buNone/>
            </a:pPr>
            <a:r>
              <a:rPr lang="en-US" dirty="0">
                <a:hlinkClick r:id="rId5"/>
              </a:rPr>
              <a:t>https://vvc.instructure.com/courses/1476/pages/faculty-recommended-book-list</a:t>
            </a:r>
            <a:endParaRPr lang="en-US" dirty="0"/>
          </a:p>
          <a:p>
            <a:pPr marL="0" indent="0">
              <a:buNone/>
            </a:pPr>
            <a:endParaRPr lang="en-US" dirty="0"/>
          </a:p>
        </p:txBody>
      </p:sp>
    </p:spTree>
    <p:extLst>
      <p:ext uri="{BB962C8B-B14F-4D97-AF65-F5344CB8AC3E}">
        <p14:creationId xmlns:p14="http://schemas.microsoft.com/office/powerpoint/2010/main" val="18044288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Conclusion</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91</a:t>
            </a:fld>
            <a:endParaRPr lang="en-US" dirty="0"/>
          </a:p>
        </p:txBody>
      </p:sp>
    </p:spTree>
    <p:extLst>
      <p:ext uri="{BB962C8B-B14F-4D97-AF65-F5344CB8AC3E}">
        <p14:creationId xmlns:p14="http://schemas.microsoft.com/office/powerpoint/2010/main" val="10131908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4A1A1-AD8D-4351-B78B-4103C5AAE1D4}"/>
              </a:ext>
            </a:extLst>
          </p:cNvPr>
          <p:cNvSpPr/>
          <p:nvPr/>
        </p:nvSpPr>
        <p:spPr>
          <a:xfrm>
            <a:off x="0" y="0"/>
            <a:ext cx="12192000" cy="6858000"/>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DE15B5-CE0A-4F7B-BCF3-5DA1CE0FF68B}"/>
              </a:ext>
            </a:extLst>
          </p:cNvPr>
          <p:cNvSpPr/>
          <p:nvPr/>
        </p:nvSpPr>
        <p:spPr>
          <a:xfrm>
            <a:off x="288235" y="238539"/>
            <a:ext cx="11638722" cy="6380922"/>
          </a:xfrm>
          <a:prstGeom prst="roundRect">
            <a:avLst>
              <a:gd name="adj" fmla="val 12773"/>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051D4-68DD-490C-BF1A-66C86123F921}"/>
              </a:ext>
            </a:extLst>
          </p:cNvPr>
          <p:cNvSpPr>
            <a:spLocks noGrp="1"/>
          </p:cNvSpPr>
          <p:nvPr>
            <p:ph type="title"/>
          </p:nvPr>
        </p:nvSpPr>
        <p:spPr>
          <a:xfrm>
            <a:off x="838200" y="365125"/>
            <a:ext cx="10515600" cy="6115188"/>
          </a:xfrm>
        </p:spPr>
        <p:txBody>
          <a:bodyPr>
            <a:normAutofit/>
          </a:bodyPr>
          <a:lstStyle/>
          <a:p>
            <a:pPr algn="ctr"/>
            <a:r>
              <a:rPr lang="en-US" sz="7200" dirty="0">
                <a:latin typeface="Aharoni" panose="02010803020104030203" pitchFamily="2" charset="-79"/>
                <a:cs typeface="Aharoni" panose="02010803020104030203" pitchFamily="2" charset="-79"/>
              </a:rPr>
              <a:t> </a:t>
            </a:r>
            <a:endParaRPr lang="en-US" sz="11500" dirty="0">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1770FE04-A0B2-412B-B80D-2F36BFA7590A}"/>
              </a:ext>
            </a:extLst>
          </p:cNvPr>
          <p:cNvSpPr>
            <a:spLocks noGrp="1"/>
          </p:cNvSpPr>
          <p:nvPr>
            <p:ph type="dt" sz="half" idx="10"/>
          </p:nvPr>
        </p:nvSpPr>
        <p:spPr/>
        <p:txBody>
          <a:bodyPr/>
          <a:lstStyle/>
          <a:p>
            <a:r>
              <a:rPr lang="en-US"/>
              <a:t>Faculty PD Guide 2021-22 AY</a:t>
            </a:r>
            <a:endParaRPr lang="en-US" dirty="0"/>
          </a:p>
        </p:txBody>
      </p:sp>
      <p:sp>
        <p:nvSpPr>
          <p:cNvPr id="5" name="Slide Number Placeholder 4">
            <a:extLst>
              <a:ext uri="{FF2B5EF4-FFF2-40B4-BE49-F238E27FC236}">
                <a16:creationId xmlns:a16="http://schemas.microsoft.com/office/drawing/2014/main" id="{DFBCBF00-2D40-4B50-BC20-4355DFF675D2}"/>
              </a:ext>
            </a:extLst>
          </p:cNvPr>
          <p:cNvSpPr>
            <a:spLocks noGrp="1"/>
          </p:cNvSpPr>
          <p:nvPr>
            <p:ph type="sldNum" sz="quarter" idx="12"/>
          </p:nvPr>
        </p:nvSpPr>
        <p:spPr/>
        <p:txBody>
          <a:bodyPr/>
          <a:lstStyle/>
          <a:p>
            <a:fld id="{EDB2F8A8-82D5-463A-A886-540A648AB6CE}" type="slidenum">
              <a:rPr lang="en-US" smtClean="0"/>
              <a:pPr/>
              <a:t>92</a:t>
            </a:fld>
            <a:endParaRPr lang="en-US" dirty="0"/>
          </a:p>
        </p:txBody>
      </p:sp>
      <p:pic>
        <p:nvPicPr>
          <p:cNvPr id="9" name="Picture 8" descr="Logo&#10;&#10;Description automatically generated">
            <a:extLst>
              <a:ext uri="{FF2B5EF4-FFF2-40B4-BE49-F238E27FC236}">
                <a16:creationId xmlns:a16="http://schemas.microsoft.com/office/drawing/2014/main" id="{CD97C266-4FB3-9236-25D1-750F62AA975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95360" y="1617188"/>
            <a:ext cx="4831499" cy="3623624"/>
          </a:xfrm>
          <a:prstGeom prst="rect">
            <a:avLst/>
          </a:prstGeom>
        </p:spPr>
      </p:pic>
    </p:spTree>
    <p:extLst>
      <p:ext uri="{BB962C8B-B14F-4D97-AF65-F5344CB8AC3E}">
        <p14:creationId xmlns:p14="http://schemas.microsoft.com/office/powerpoint/2010/main" val="23123693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7093F8-A065-40C6-9804-4CC6181E4B28}"/>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305AA8-92FA-4B7D-98FD-9861DD86DC89}"/>
              </a:ext>
            </a:extLst>
          </p:cNvPr>
          <p:cNvSpPr/>
          <p:nvPr/>
        </p:nvSpPr>
        <p:spPr>
          <a:xfrm>
            <a:off x="0" y="4472"/>
            <a:ext cx="1219200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386D0F-DC63-4CB6-BB15-64EB927739E0}"/>
              </a:ext>
            </a:extLst>
          </p:cNvPr>
          <p:cNvSpPr>
            <a:spLocks noGrp="1"/>
          </p:cNvSpPr>
          <p:nvPr>
            <p:ph type="title"/>
          </p:nvPr>
        </p:nvSpPr>
        <p:spPr/>
        <p:txBody>
          <a:bodyPr/>
          <a:lstStyle/>
          <a:p>
            <a:pPr algn="ctr"/>
            <a:r>
              <a:rPr lang="en-US" dirty="0">
                <a:solidFill>
                  <a:srgbClr val="800000"/>
                </a:solidFill>
                <a:latin typeface="Aharoni" panose="02010803020104030203" pitchFamily="2" charset="-79"/>
                <a:cs typeface="Aharoni" panose="02010803020104030203" pitchFamily="2" charset="-79"/>
              </a:rPr>
              <a:t>Questions</a:t>
            </a:r>
            <a:r>
              <a:rPr lang="en-US" sz="6000" dirty="0">
                <a:solidFill>
                  <a:srgbClr val="800000"/>
                </a:solidFill>
                <a:latin typeface="Aharoni" panose="02010803020104030203" pitchFamily="2" charset="-79"/>
                <a:cs typeface="Aharoni" panose="02010803020104030203" pitchFamily="2" charset="-79"/>
              </a:rPr>
              <a:t>?</a:t>
            </a:r>
          </a:p>
        </p:txBody>
      </p:sp>
      <p:sp>
        <p:nvSpPr>
          <p:cNvPr id="8" name="Date Placeholder 7">
            <a:extLst>
              <a:ext uri="{FF2B5EF4-FFF2-40B4-BE49-F238E27FC236}">
                <a16:creationId xmlns:a16="http://schemas.microsoft.com/office/drawing/2014/main" id="{DDE082E0-E5CC-457B-A520-E4A8ADC9742E}"/>
              </a:ext>
            </a:extLst>
          </p:cNvPr>
          <p:cNvSpPr>
            <a:spLocks noGrp="1"/>
          </p:cNvSpPr>
          <p:nvPr>
            <p:ph type="dt" sz="half" idx="10"/>
          </p:nvPr>
        </p:nvSpPr>
        <p:spPr/>
        <p:txBody>
          <a:bodyPr/>
          <a:lstStyle/>
          <a:p>
            <a:r>
              <a:rPr lang="en-US"/>
              <a:t>Faculty PD Guide 2021-22 AY</a:t>
            </a:r>
          </a:p>
        </p:txBody>
      </p:sp>
      <p:sp>
        <p:nvSpPr>
          <p:cNvPr id="9" name="Slide Number Placeholder 8">
            <a:extLst>
              <a:ext uri="{FF2B5EF4-FFF2-40B4-BE49-F238E27FC236}">
                <a16:creationId xmlns:a16="http://schemas.microsoft.com/office/drawing/2014/main" id="{9329CFC9-B128-4446-955B-66EF5AE67514}"/>
              </a:ext>
            </a:extLst>
          </p:cNvPr>
          <p:cNvSpPr>
            <a:spLocks noGrp="1"/>
          </p:cNvSpPr>
          <p:nvPr>
            <p:ph type="sldNum" sz="quarter" idx="12"/>
          </p:nvPr>
        </p:nvSpPr>
        <p:spPr/>
        <p:txBody>
          <a:bodyPr/>
          <a:lstStyle/>
          <a:p>
            <a:fld id="{EDB2F8A8-82D5-463A-A886-540A648AB6CE}" type="slidenum">
              <a:rPr lang="en-US" smtClean="0"/>
              <a:t>93</a:t>
            </a:fld>
            <a:endParaRPr lang="en-US"/>
          </a:p>
        </p:txBody>
      </p:sp>
      <p:sp>
        <p:nvSpPr>
          <p:cNvPr id="13" name="Oval 12">
            <a:extLst>
              <a:ext uri="{FF2B5EF4-FFF2-40B4-BE49-F238E27FC236}">
                <a16:creationId xmlns:a16="http://schemas.microsoft.com/office/drawing/2014/main" id="{A964DDE3-7A72-49BB-ADE2-79BD39ED0A33}"/>
              </a:ext>
            </a:extLst>
          </p:cNvPr>
          <p:cNvSpPr/>
          <p:nvPr/>
        </p:nvSpPr>
        <p:spPr>
          <a:xfrm>
            <a:off x="4903577" y="2766959"/>
            <a:ext cx="2010869" cy="1944392"/>
          </a:xfrm>
          <a:prstGeom prst="ellipse">
            <a:avLst/>
          </a:prstGeom>
          <a:solidFill>
            <a:srgbClr val="9B8150"/>
          </a:solidFill>
          <a:ln w="38100">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0A21D156-41B0-476A-BD84-E17DB08AF567}"/>
              </a:ext>
            </a:extLst>
          </p:cNvPr>
          <p:cNvSpPr>
            <a:spLocks noGrp="1"/>
          </p:cNvSpPr>
          <p:nvPr>
            <p:ph idx="1"/>
          </p:nvPr>
        </p:nvSpPr>
        <p:spPr>
          <a:xfrm>
            <a:off x="5443442" y="3123690"/>
            <a:ext cx="969631" cy="1571049"/>
          </a:xfrm>
        </p:spPr>
        <p:txBody>
          <a:bodyPr>
            <a:normAutofit fontScale="92500" lnSpcReduction="10000"/>
          </a:bodyPr>
          <a:lstStyle/>
          <a:p>
            <a:pPr marL="0" indent="0">
              <a:buNone/>
            </a:pPr>
            <a:r>
              <a:rPr lang="en-US" sz="12700" dirty="0">
                <a:solidFill>
                  <a:srgbClr val="800000"/>
                </a:solidFill>
                <a:latin typeface="Amasis MT Pro Black" panose="02040A04050005020304" pitchFamily="18" charset="0"/>
              </a:rPr>
              <a:t>?</a:t>
            </a:r>
          </a:p>
        </p:txBody>
      </p:sp>
    </p:spTree>
    <p:extLst>
      <p:ext uri="{BB962C8B-B14F-4D97-AF65-F5344CB8AC3E}">
        <p14:creationId xmlns:p14="http://schemas.microsoft.com/office/powerpoint/2010/main" val="36633265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7093F8-A065-40C6-9804-4CC6181E4B28}"/>
              </a:ext>
            </a:extLst>
          </p:cNvPr>
          <p:cNvSpPr/>
          <p:nvPr/>
        </p:nvSpPr>
        <p:spPr>
          <a:xfrm>
            <a:off x="0" y="0"/>
            <a:ext cx="12192000" cy="6858000"/>
          </a:xfrm>
          <a:prstGeom prst="roundRect">
            <a:avLst>
              <a:gd name="adj" fmla="val 14877"/>
            </a:avLst>
          </a:prstGeom>
          <a:solidFill>
            <a:srgbClr val="B6BE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436D09A-5480-4A06-A801-E0EB300A3F4D}"/>
              </a:ext>
            </a:extLst>
          </p:cNvPr>
          <p:cNvPicPr>
            <a:picLocks noChangeAspect="1"/>
          </p:cNvPicPr>
          <p:nvPr/>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backgroundRemoval t="6333" b="97667" l="10000" r="97500">
                        <a14:foregroundMark x1="52000" y1="10000" x2="34000" y2="10667"/>
                        <a14:foregroundMark x1="14500" y1="71667" x2="9500" y2="92333"/>
                        <a14:foregroundMark x1="9500" y1="92333" x2="34000" y2="96333"/>
                        <a14:foregroundMark x1="34000" y1="96333" x2="85000" y2="60333"/>
                        <a14:foregroundMark x1="85000" y1="60333" x2="94500" y2="75000"/>
                        <a14:foregroundMark x1="94500" y1="75000" x2="97000" y2="91000"/>
                        <a14:foregroundMark x1="97000" y1="91000" x2="73500" y2="93000"/>
                        <a14:foregroundMark x1="73500" y1="93000" x2="85500" y2="62667"/>
                        <a14:foregroundMark x1="85500" y1="62667" x2="67000" y2="72333"/>
                        <a14:foregroundMark x1="67000" y1="72333" x2="53500" y2="85333"/>
                        <a14:foregroundMark x1="53500" y1="85333" x2="27500" y2="82667"/>
                        <a14:foregroundMark x1="27500" y1="82667" x2="17500" y2="96667"/>
                        <a14:foregroundMark x1="17500" y1="96667" x2="49500" y2="82667"/>
                        <a14:foregroundMark x1="49500" y1="82667" x2="92000" y2="47333"/>
                        <a14:foregroundMark x1="92000" y1="47333" x2="97500" y2="60667"/>
                        <a14:foregroundMark x1="69500" y1="88000" x2="33000" y2="99667"/>
                        <a14:foregroundMark x1="33000" y1="99667" x2="71500" y2="97000"/>
                        <a14:foregroundMark x1="71500" y1="97000" x2="74000" y2="97667"/>
                        <a14:foregroundMark x1="54500" y1="7000" x2="37500" y2="6333"/>
                      </a14:backgroundRemoval>
                    </a14:imgEffect>
                  </a14:imgLayer>
                </a14:imgProps>
              </a:ext>
              <a:ext uri="{28A0092B-C50C-407E-A947-70E740481C1C}">
                <a14:useLocalDpi xmlns:a14="http://schemas.microsoft.com/office/drawing/2010/main" val="0"/>
              </a:ext>
            </a:extLst>
          </a:blip>
          <a:srcRect l="-5836" t="1108" r="-5729" b="-4430"/>
          <a:stretch/>
        </p:blipFill>
        <p:spPr>
          <a:xfrm>
            <a:off x="567417" y="1617055"/>
            <a:ext cx="2396613" cy="3329346"/>
          </a:xfrm>
          <a:prstGeom prst="roundRect">
            <a:avLst>
              <a:gd name="adj" fmla="val 32649"/>
            </a:avLst>
          </a:prstGeom>
          <a:ln w="190500" cap="rnd">
            <a:noFill/>
            <a:prstDash val="solid"/>
          </a:ln>
          <a:effectLst>
            <a:outerShdw blurRad="101600" dist="50800" dir="7200000" algn="tl" rotWithShape="0">
              <a:srgbClr val="000000">
                <a:alpha val="45000"/>
              </a:srgbClr>
            </a:outerShdw>
          </a:effectLst>
        </p:spPr>
      </p:pic>
      <p:sp>
        <p:nvSpPr>
          <p:cNvPr id="6" name="Rectangle 5">
            <a:extLst>
              <a:ext uri="{FF2B5EF4-FFF2-40B4-BE49-F238E27FC236}">
                <a16:creationId xmlns:a16="http://schemas.microsoft.com/office/drawing/2014/main" id="{DD305AA8-92FA-4B7D-98FD-9861DD86DC89}"/>
              </a:ext>
            </a:extLst>
          </p:cNvPr>
          <p:cNvSpPr/>
          <p:nvPr/>
        </p:nvSpPr>
        <p:spPr>
          <a:xfrm>
            <a:off x="0" y="4472"/>
            <a:ext cx="12192000" cy="6862354"/>
          </a:xfrm>
          <a:prstGeom prst="rect">
            <a:avLst/>
          </a:prstGeom>
          <a:solidFill>
            <a:srgbClr val="FFFF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386D0F-DC63-4CB6-BB15-64EB927739E0}"/>
              </a:ext>
            </a:extLst>
          </p:cNvPr>
          <p:cNvSpPr>
            <a:spLocks noGrp="1"/>
          </p:cNvSpPr>
          <p:nvPr>
            <p:ph type="title"/>
          </p:nvPr>
        </p:nvSpPr>
        <p:spPr/>
        <p:txBody>
          <a:bodyPr/>
          <a:lstStyle/>
          <a:p>
            <a:r>
              <a:rPr lang="en-US" dirty="0">
                <a:solidFill>
                  <a:srgbClr val="800000"/>
                </a:solidFill>
                <a:latin typeface="Aharoni" panose="02010803020104030203" pitchFamily="2" charset="-79"/>
                <a:cs typeface="Aharoni" panose="02010803020104030203" pitchFamily="2" charset="-79"/>
              </a:rPr>
              <a:t>Contact:</a:t>
            </a:r>
            <a:endParaRPr lang="en-US" sz="6000" dirty="0">
              <a:solidFill>
                <a:srgbClr val="80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324695F3-CA74-48F5-BD3C-371A0A6EACED}"/>
              </a:ext>
            </a:extLst>
          </p:cNvPr>
          <p:cNvSpPr>
            <a:spLocks noGrp="1"/>
          </p:cNvSpPr>
          <p:nvPr>
            <p:ph idx="1"/>
          </p:nvPr>
        </p:nvSpPr>
        <p:spPr>
          <a:xfrm>
            <a:off x="2964030" y="1801144"/>
            <a:ext cx="8738235" cy="3255712"/>
          </a:xfrm>
        </p:spPr>
        <p:txBody>
          <a:bodyPr anchor="ctr">
            <a:normAutofit/>
          </a:bodyPr>
          <a:lstStyle/>
          <a:p>
            <a:pPr marL="0" indent="0">
              <a:buNone/>
            </a:pPr>
            <a:r>
              <a:rPr lang="en-US" dirty="0">
                <a:latin typeface="Amasis MT Pro Medium" panose="02040604050005020304" pitchFamily="18" charset="0"/>
              </a:rPr>
              <a:t>Regina Pierce-Brown</a:t>
            </a:r>
          </a:p>
          <a:p>
            <a:pPr marL="0" indent="0">
              <a:buNone/>
            </a:pPr>
            <a:r>
              <a:rPr lang="en-US" dirty="0">
                <a:latin typeface="Amasis MT Pro Medium" panose="02040604050005020304" pitchFamily="18" charset="0"/>
              </a:rPr>
              <a:t>Business Real Estate Instructor</a:t>
            </a:r>
          </a:p>
          <a:p>
            <a:pPr marL="0" indent="0">
              <a:buNone/>
            </a:pPr>
            <a:r>
              <a:rPr lang="en-US" dirty="0">
                <a:latin typeface="Amasis MT Pro Medium" panose="02040604050005020304" pitchFamily="18" charset="0"/>
              </a:rPr>
              <a:t>Faculty Professional Development Coordinator, 2022-2023</a:t>
            </a:r>
          </a:p>
          <a:p>
            <a:pPr marL="0" indent="0">
              <a:buNone/>
            </a:pPr>
            <a:r>
              <a:rPr lang="en-US" dirty="0">
                <a:latin typeface="Amasis MT Pro Medium" panose="02040604050005020304" pitchFamily="18" charset="0"/>
                <a:hlinkClick r:id="rId4"/>
              </a:rPr>
              <a:t>regina.brown@vvc.edu</a:t>
            </a:r>
            <a:endParaRPr lang="en-US" dirty="0">
              <a:latin typeface="Amasis MT Pro Medium" panose="02040604050005020304" pitchFamily="18" charset="0"/>
            </a:endParaRPr>
          </a:p>
          <a:p>
            <a:pPr marL="0" indent="0">
              <a:buNone/>
            </a:pPr>
            <a:r>
              <a:rPr lang="en-US" dirty="0">
                <a:latin typeface="Amasis MT Pro Medium" panose="02040604050005020304" pitchFamily="18" charset="0"/>
              </a:rPr>
              <a:t>Regina’s PD Coordinator Office Hours</a:t>
            </a:r>
          </a:p>
        </p:txBody>
      </p:sp>
      <p:pic>
        <p:nvPicPr>
          <p:cNvPr id="4" name="Picture 3" descr="A picture containing text, outdoor, sign&#10;&#10;Description automatically generated">
            <a:extLst>
              <a:ext uri="{FF2B5EF4-FFF2-40B4-BE49-F238E27FC236}">
                <a16:creationId xmlns:a16="http://schemas.microsoft.com/office/drawing/2014/main" id="{A7C7DD96-66D5-43A7-B2E4-50A3806AE8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7056" y="678941"/>
            <a:ext cx="1631000" cy="1631000"/>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8" name="Date Placeholder 7">
            <a:extLst>
              <a:ext uri="{FF2B5EF4-FFF2-40B4-BE49-F238E27FC236}">
                <a16:creationId xmlns:a16="http://schemas.microsoft.com/office/drawing/2014/main" id="{DDE082E0-E5CC-457B-A520-E4A8ADC9742E}"/>
              </a:ext>
            </a:extLst>
          </p:cNvPr>
          <p:cNvSpPr>
            <a:spLocks noGrp="1"/>
          </p:cNvSpPr>
          <p:nvPr>
            <p:ph type="dt" sz="half" idx="10"/>
          </p:nvPr>
        </p:nvSpPr>
        <p:spPr/>
        <p:txBody>
          <a:bodyPr/>
          <a:lstStyle/>
          <a:p>
            <a:r>
              <a:rPr lang="en-US"/>
              <a:t>Faculty PD Guide 2021-22 AY</a:t>
            </a:r>
          </a:p>
        </p:txBody>
      </p:sp>
      <p:sp>
        <p:nvSpPr>
          <p:cNvPr id="9" name="Slide Number Placeholder 8">
            <a:extLst>
              <a:ext uri="{FF2B5EF4-FFF2-40B4-BE49-F238E27FC236}">
                <a16:creationId xmlns:a16="http://schemas.microsoft.com/office/drawing/2014/main" id="{9329CFC9-B128-4446-955B-66EF5AE67514}"/>
              </a:ext>
            </a:extLst>
          </p:cNvPr>
          <p:cNvSpPr>
            <a:spLocks noGrp="1"/>
          </p:cNvSpPr>
          <p:nvPr>
            <p:ph type="sldNum" sz="quarter" idx="12"/>
          </p:nvPr>
        </p:nvSpPr>
        <p:spPr/>
        <p:txBody>
          <a:bodyPr/>
          <a:lstStyle/>
          <a:p>
            <a:fld id="{EDB2F8A8-82D5-463A-A886-540A648AB6CE}" type="slidenum">
              <a:rPr lang="en-US" smtClean="0"/>
              <a:t>94</a:t>
            </a:fld>
            <a:endParaRPr lang="en-US"/>
          </a:p>
        </p:txBody>
      </p:sp>
      <p:sp>
        <p:nvSpPr>
          <p:cNvPr id="10" name="Content Placeholder 2">
            <a:extLst>
              <a:ext uri="{FF2B5EF4-FFF2-40B4-BE49-F238E27FC236}">
                <a16:creationId xmlns:a16="http://schemas.microsoft.com/office/drawing/2014/main" id="{E81D77FA-0CA9-48BF-AA72-CE692B323131}"/>
              </a:ext>
            </a:extLst>
          </p:cNvPr>
          <p:cNvSpPr txBox="1">
            <a:spLocks/>
          </p:cNvSpPr>
          <p:nvPr/>
        </p:nvSpPr>
        <p:spPr>
          <a:xfrm>
            <a:off x="1122033" y="5222082"/>
            <a:ext cx="10016023" cy="65271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i="1" dirty="0">
                <a:solidFill>
                  <a:srgbClr val="9B8150"/>
                </a:solidFill>
                <a:latin typeface="Aharoni" panose="02010803020104030203" pitchFamily="2" charset="-79"/>
                <a:cs typeface="Aharoni" panose="02010803020104030203" pitchFamily="2" charset="-79"/>
              </a:rPr>
              <a:t>“</a:t>
            </a:r>
            <a:r>
              <a:rPr lang="en-US" sz="3200" b="1" i="1" dirty="0">
                <a:solidFill>
                  <a:srgbClr val="9B8150"/>
                </a:solidFill>
                <a:latin typeface="Aharoni" panose="02010803020104030203" pitchFamily="2" charset="-79"/>
                <a:cs typeface="Aharoni" panose="02010803020104030203" pitchFamily="2" charset="-79"/>
              </a:rPr>
              <a:t>Instructors Supporting Instructors”</a:t>
            </a:r>
            <a:endParaRPr lang="en-US" b="1" i="1" dirty="0">
              <a:solidFill>
                <a:srgbClr val="9B815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30374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18F8595-3DBB-471F-8913-624CD543D723}"/>
              </a:ext>
            </a:extLst>
          </p:cNvPr>
          <p:cNvSpPr/>
          <p:nvPr/>
        </p:nvSpPr>
        <p:spPr>
          <a:xfrm>
            <a:off x="0" y="-4354"/>
            <a:ext cx="12192000" cy="6862354"/>
          </a:xfrm>
          <a:prstGeom prst="rect">
            <a:avLst/>
          </a:prstGeom>
          <a:solidFill>
            <a:srgbClr val="B6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92E4ACA-7A2A-4384-B6E1-A037D9E28284}"/>
              </a:ext>
            </a:extLst>
          </p:cNvPr>
          <p:cNvPicPr>
            <a:picLocks noChangeAspect="1"/>
          </p:cNvPicPr>
          <p:nvPr/>
        </p:nvPicPr>
        <p:blipFill>
          <a:blip r:embed="rId2">
            <a:extLst>
              <a:ext uri="{28A0092B-C50C-407E-A947-70E740481C1C}">
                <a14:useLocalDpi xmlns:a14="http://schemas.microsoft.com/office/drawing/2010/main" val="0"/>
              </a:ext>
            </a:extLst>
          </a:blip>
          <a:srcRect l="7464" r="7464"/>
          <a:stretch/>
        </p:blipFill>
        <p:spPr>
          <a:xfrm>
            <a:off x="261257" y="0"/>
            <a:ext cx="11669486" cy="6869238"/>
          </a:xfrm>
          <a:prstGeom prst="roundRect">
            <a:avLst>
              <a:gd name="adj" fmla="val 20263"/>
            </a:avLst>
          </a:prstGeom>
          <a:ln>
            <a:noFill/>
          </a:ln>
          <a:effectLst>
            <a:softEdge rad="190500"/>
          </a:effectLst>
          <a:scene3d>
            <a:camera prst="orthographicFront"/>
            <a:lightRig rig="contrasting" dir="t">
              <a:rot lat="0" lon="0" rev="4200000"/>
            </a:lightRig>
          </a:scene3d>
          <a:sp3d prstMaterial="plastic">
            <a:contourClr>
              <a:srgbClr val="969696"/>
            </a:contourClr>
          </a:sp3d>
        </p:spPr>
      </p:pic>
      <p:sp>
        <p:nvSpPr>
          <p:cNvPr id="13" name="Rectangle 12">
            <a:extLst>
              <a:ext uri="{FF2B5EF4-FFF2-40B4-BE49-F238E27FC236}">
                <a16:creationId xmlns:a16="http://schemas.microsoft.com/office/drawing/2014/main" id="{6AF06BC7-6186-45BC-B18C-3309B848FA03}"/>
              </a:ext>
            </a:extLst>
          </p:cNvPr>
          <p:cNvSpPr/>
          <p:nvPr/>
        </p:nvSpPr>
        <p:spPr>
          <a:xfrm>
            <a:off x="0" y="-15592"/>
            <a:ext cx="12191999" cy="6862354"/>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179EB3-ECF5-4C75-ABA1-7AB42718C2D0}"/>
              </a:ext>
            </a:extLst>
          </p:cNvPr>
          <p:cNvSpPr>
            <a:spLocks noGrp="1"/>
          </p:cNvSpPr>
          <p:nvPr>
            <p:ph type="ctrTitle"/>
          </p:nvPr>
        </p:nvSpPr>
        <p:spPr>
          <a:xfrm>
            <a:off x="1904167" y="3065933"/>
            <a:ext cx="8186641" cy="1953250"/>
          </a:xfrm>
          <a:effectLst>
            <a:glow rad="101600">
              <a:schemeClr val="bg1">
                <a:alpha val="40000"/>
              </a:schemeClr>
            </a:glow>
            <a:outerShdw blurRad="50800" dist="38100" dir="2700000" algn="tl" rotWithShape="0">
              <a:prstClr val="black">
                <a:alpha val="40000"/>
              </a:prstClr>
            </a:outerShdw>
          </a:effectLst>
        </p:spPr>
        <p:txBody>
          <a:bodyPr anchor="ctr">
            <a:normAutofit/>
          </a:bodyPr>
          <a:lstStyle/>
          <a:p>
            <a:r>
              <a:rPr lang="en-US" sz="4000" dirty="0">
                <a:effectLst>
                  <a:glow rad="190500">
                    <a:schemeClr val="bg1">
                      <a:alpha val="40000"/>
                    </a:schemeClr>
                  </a:glow>
                </a:effectLst>
                <a:latin typeface="Aharoni" panose="02010803020104030203" pitchFamily="2" charset="-79"/>
                <a:cs typeface="Aharoni" panose="02010803020104030203" pitchFamily="2" charset="-79"/>
              </a:rPr>
              <a:t>Faculty PD Events</a:t>
            </a:r>
            <a:br>
              <a:rPr lang="en-US" sz="4000" dirty="0">
                <a:effectLst>
                  <a:glow rad="190500">
                    <a:schemeClr val="bg1">
                      <a:alpha val="40000"/>
                    </a:schemeClr>
                  </a:glow>
                </a:effectLst>
                <a:latin typeface="Aharoni" panose="02010803020104030203" pitchFamily="2" charset="-79"/>
                <a:cs typeface="Aharoni" panose="02010803020104030203" pitchFamily="2" charset="-79"/>
              </a:rPr>
            </a:br>
            <a:r>
              <a:rPr lang="en-US" sz="4000" dirty="0">
                <a:effectLst>
                  <a:glow rad="190500">
                    <a:schemeClr val="bg1">
                      <a:alpha val="40000"/>
                    </a:schemeClr>
                  </a:glow>
                </a:effectLst>
                <a:latin typeface="Aharoni" panose="02010803020104030203" pitchFamily="2" charset="-79"/>
                <a:cs typeface="Aharoni" panose="02010803020104030203" pitchFamily="2" charset="-79"/>
              </a:rPr>
              <a:t>Comprehensive Guide</a:t>
            </a:r>
          </a:p>
        </p:txBody>
      </p:sp>
      <p:sp>
        <p:nvSpPr>
          <p:cNvPr id="3" name="Subtitle 2">
            <a:extLst>
              <a:ext uri="{FF2B5EF4-FFF2-40B4-BE49-F238E27FC236}">
                <a16:creationId xmlns:a16="http://schemas.microsoft.com/office/drawing/2014/main" id="{DCC00CE9-509A-4E05-9B05-E6F4C1B92C8E}"/>
              </a:ext>
            </a:extLst>
          </p:cNvPr>
          <p:cNvSpPr>
            <a:spLocks noGrp="1"/>
          </p:cNvSpPr>
          <p:nvPr>
            <p:ph type="subTitle" idx="1"/>
          </p:nvPr>
        </p:nvSpPr>
        <p:spPr>
          <a:xfrm>
            <a:off x="261257" y="60351"/>
            <a:ext cx="4207524" cy="1727351"/>
          </a:xfrm>
        </p:spPr>
        <p:txBody>
          <a:bodyPr>
            <a:normAutofit/>
          </a:bodyPr>
          <a:lstStyle/>
          <a:p>
            <a:br>
              <a:rPr lang="en-US" sz="3600" b="1" dirty="0">
                <a:solidFill>
                  <a:srgbClr val="9B8150"/>
                </a:solidFill>
                <a:effectLst>
                  <a:glow rad="101600">
                    <a:schemeClr val="bg1">
                      <a:alpha val="40000"/>
                    </a:schemeClr>
                  </a:glow>
                  <a:outerShdw blurRad="50800" dist="38100" dir="2700000" algn="tl" rotWithShape="0">
                    <a:prstClr val="black">
                      <a:alpha val="40000"/>
                    </a:prstClr>
                  </a:outerShdw>
                </a:effectLst>
                <a:latin typeface="Amasis MT Pro Medium" panose="020B0604020202020204" pitchFamily="18" charset="0"/>
                <a:cs typeface="Aharoni" panose="02010803020104030203" pitchFamily="2" charset="-79"/>
              </a:rPr>
            </a:br>
            <a:r>
              <a:rPr lang="en-US" sz="3600" b="1" dirty="0">
                <a:solidFill>
                  <a:srgbClr val="9B8150"/>
                </a:solidFill>
                <a:effectLst>
                  <a:glow rad="101600">
                    <a:schemeClr val="bg1">
                      <a:alpha val="40000"/>
                    </a:schemeClr>
                  </a:glow>
                  <a:outerShdw blurRad="50800" dist="38100" dir="2700000" algn="tl" rotWithShape="0">
                    <a:prstClr val="black">
                      <a:alpha val="40000"/>
                    </a:prstClr>
                  </a:outerShdw>
                </a:effectLst>
                <a:latin typeface="Amasis MT Pro Medium" panose="020B0604020202020204" pitchFamily="18" charset="0"/>
                <a:cs typeface="Aharoni" panose="02010803020104030203" pitchFamily="2" charset="-79"/>
              </a:rPr>
              <a:t>2021 – 2022 AY</a:t>
            </a:r>
          </a:p>
        </p:txBody>
      </p:sp>
      <p:sp>
        <p:nvSpPr>
          <p:cNvPr id="4" name="TextBox 3">
            <a:extLst>
              <a:ext uri="{FF2B5EF4-FFF2-40B4-BE49-F238E27FC236}">
                <a16:creationId xmlns:a16="http://schemas.microsoft.com/office/drawing/2014/main" id="{AF589513-0E3D-4CD1-815A-CD3413AA5BF4}"/>
              </a:ext>
            </a:extLst>
          </p:cNvPr>
          <p:cNvSpPr txBox="1"/>
          <p:nvPr/>
        </p:nvSpPr>
        <p:spPr>
          <a:xfrm>
            <a:off x="8835969" y="319496"/>
            <a:ext cx="2361431" cy="830997"/>
          </a:xfrm>
          <a:prstGeom prst="rect">
            <a:avLst/>
          </a:prstGeom>
          <a:noFill/>
        </p:spPr>
        <p:txBody>
          <a:bodyPr wrap="square" rtlCol="0">
            <a:spAutoFit/>
          </a:bodyPr>
          <a:lstStyle/>
          <a:p>
            <a:r>
              <a:rPr lang="en-US" sz="2400" b="1" dirty="0">
                <a:solidFill>
                  <a:srgbClr val="8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Victor Valley </a:t>
            </a:r>
            <a:br>
              <a:rPr lang="en-US" sz="2400" b="1" dirty="0">
                <a:solidFill>
                  <a:srgbClr val="8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a:solidFill>
                  <a:srgbClr val="8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College</a:t>
            </a:r>
          </a:p>
        </p:txBody>
      </p:sp>
      <p:cxnSp>
        <p:nvCxnSpPr>
          <p:cNvPr id="6" name="Straight Connector 5">
            <a:extLst>
              <a:ext uri="{FF2B5EF4-FFF2-40B4-BE49-F238E27FC236}">
                <a16:creationId xmlns:a16="http://schemas.microsoft.com/office/drawing/2014/main" id="{70D8844A-A8DC-4AE6-9620-DA71196A6FD0}"/>
              </a:ext>
            </a:extLst>
          </p:cNvPr>
          <p:cNvCxnSpPr>
            <a:cxnSpLocks/>
          </p:cNvCxnSpPr>
          <p:nvPr/>
        </p:nvCxnSpPr>
        <p:spPr>
          <a:xfrm>
            <a:off x="8431426" y="291410"/>
            <a:ext cx="0" cy="903014"/>
          </a:xfrm>
          <a:prstGeom prst="line">
            <a:avLst/>
          </a:prstGeom>
          <a:ln w="19050"/>
        </p:spPr>
        <p:style>
          <a:lnRef idx="1">
            <a:schemeClr val="dk1"/>
          </a:lnRef>
          <a:fillRef idx="0">
            <a:schemeClr val="dk1"/>
          </a:fillRef>
          <a:effectRef idx="0">
            <a:schemeClr val="dk1"/>
          </a:effectRef>
          <a:fontRef idx="minor">
            <a:schemeClr val="tx1"/>
          </a:fontRef>
        </p:style>
      </p:cxnSp>
      <p:pic>
        <p:nvPicPr>
          <p:cNvPr id="8" name="Picture 7" descr="A picture containing text, outdoor, sign&#10;&#10;Description automatically generated">
            <a:extLst>
              <a:ext uri="{FF2B5EF4-FFF2-40B4-BE49-F238E27FC236}">
                <a16:creationId xmlns:a16="http://schemas.microsoft.com/office/drawing/2014/main" id="{8E22BDD8-54EE-424E-8640-F37876A13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027" y="275567"/>
            <a:ext cx="918857" cy="91885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a:extLst>
              <a:ext uri="{FF2B5EF4-FFF2-40B4-BE49-F238E27FC236}">
                <a16:creationId xmlns:a16="http://schemas.microsoft.com/office/drawing/2014/main" id="{CF552509-7859-4F42-9221-4D7AA95ABB08}"/>
              </a:ext>
            </a:extLst>
          </p:cNvPr>
          <p:cNvSpPr txBox="1"/>
          <p:nvPr/>
        </p:nvSpPr>
        <p:spPr>
          <a:xfrm>
            <a:off x="2992359" y="6551427"/>
            <a:ext cx="4496744" cy="246221"/>
          </a:xfrm>
          <a:prstGeom prst="rect">
            <a:avLst/>
          </a:prstGeom>
          <a:noFill/>
        </p:spPr>
        <p:txBody>
          <a:bodyPr wrap="none" rtlCol="0">
            <a:spAutoFit/>
          </a:bodyPr>
          <a:lstStyle/>
          <a:p>
            <a:r>
              <a:rPr lang="en-US" sz="1000" dirty="0">
                <a:latin typeface="Aharoni" panose="02010803020104030203" pitchFamily="2" charset="-79"/>
                <a:cs typeface="Aharoni" panose="02010803020104030203" pitchFamily="2" charset="-79"/>
              </a:rPr>
              <a:t>Victor Valley College Proprietary &amp; Confidential – for Internal Use Only</a:t>
            </a:r>
          </a:p>
        </p:txBody>
      </p:sp>
    </p:spTree>
    <p:extLst>
      <p:ext uri="{BB962C8B-B14F-4D97-AF65-F5344CB8AC3E}">
        <p14:creationId xmlns:p14="http://schemas.microsoft.com/office/powerpoint/2010/main" val="393603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5538</TotalTime>
  <Words>9539</Words>
  <Application>Microsoft Office PowerPoint</Application>
  <PresentationFormat>Widescreen</PresentationFormat>
  <Paragraphs>1216</Paragraphs>
  <Slides>95</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95</vt:i4>
      </vt:variant>
    </vt:vector>
  </HeadingPairs>
  <TitlesOfParts>
    <vt:vector size="104" baseType="lpstr">
      <vt:lpstr>Aharoni</vt:lpstr>
      <vt:lpstr>Amasis MT Pro Black</vt:lpstr>
      <vt:lpstr>Amasis MT Pro Medium</vt:lpstr>
      <vt:lpstr>Arial</vt:lpstr>
      <vt:lpstr>Calibri</vt:lpstr>
      <vt:lpstr>Calibri Light</vt:lpstr>
      <vt:lpstr>Lato Extended</vt:lpstr>
      <vt:lpstr>Times New Roman</vt:lpstr>
      <vt:lpstr>Office Theme</vt:lpstr>
      <vt:lpstr>Faculty PD Events Comprehensive Guide</vt:lpstr>
      <vt:lpstr> </vt:lpstr>
      <vt:lpstr>THEME:</vt:lpstr>
      <vt:lpstr>2021-22 AY Workshop Dates</vt:lpstr>
      <vt:lpstr>Instructors Supporting Instructors</vt:lpstr>
      <vt:lpstr>Topics &amp; Speakers</vt:lpstr>
      <vt:lpstr>Professional Development Topics – Page 1</vt:lpstr>
      <vt:lpstr>Professional Development Topics – Page 2</vt:lpstr>
      <vt:lpstr>Professional Development Topics – Page 3</vt:lpstr>
      <vt:lpstr>Instructors Supporting Instructors</vt:lpstr>
      <vt:lpstr>1. VVC Library Resources for Faculty:  Leslie Huiner https://youtu.be/-2YnCIqJKZA </vt:lpstr>
      <vt:lpstr>VVC Library Resources for Faculty  by Leslie Huiner</vt:lpstr>
      <vt:lpstr>2. Lorena Ochoa:  Transfer Center Updates https://youtu.be/OVz1EjPisuA </vt:lpstr>
      <vt:lpstr>Transfer Center Updates by  Lorena Ochoa</vt:lpstr>
      <vt:lpstr>3. Canvas Videos by  Joe Pendleton https://youtu.be/5wufcRNPc68 </vt:lpstr>
      <vt:lpstr>Canvas Videos by  Joe Pendleton</vt:lpstr>
      <vt:lpstr>4. OEI Presentation (Online Education Initiative): Gene Tashima https://youtu.be/2Jj0p587bGM </vt:lpstr>
      <vt:lpstr>OEI Presentation (Online Education Initiative) by Gene Tashima</vt:lpstr>
      <vt:lpstr>5. Instructor Self-Care: Tracy Davis https://youtu.be/t45bwlBdAxw </vt:lpstr>
      <vt:lpstr>Instructor Self-Care by Tracy Davis</vt:lpstr>
      <vt:lpstr>6. Discussion Forums in Canvas Regina Pierce-Brown https://youtu.be/dlZO7MypLwM </vt:lpstr>
      <vt:lpstr>Discussion Forums in Canvas Regina Pierce-Brown (Part 1)</vt:lpstr>
      <vt:lpstr>Discussion Forums in Canvas Regina Pierce-Brown (Part 2)</vt:lpstr>
      <vt:lpstr>Discussion Forums in Canvas Regina Pierce-Brown (Part 3)</vt:lpstr>
      <vt:lpstr>7. Web Enhanced Classes: Michael Butros https://youtu.be/-ZfscpkDacc </vt:lpstr>
      <vt:lpstr>Web Enhanced Classes:  Michael Butros</vt:lpstr>
      <vt:lpstr>8. Canvas Course  Design Tips: Brian DiBartolo https://youtu.be/kAk7jeDh8rs </vt:lpstr>
      <vt:lpstr>Canvas Course Design Tips: Brian DiBartolo</vt:lpstr>
      <vt:lpstr>9. Student-Centered Approach to Teaching: Adam Moore https://youtu.be/o3HumIX47pc </vt:lpstr>
      <vt:lpstr>Student-Centered Approach to Teaching: Adam Moore</vt:lpstr>
      <vt:lpstr>10. Un-Grading: Standards Based Grading: Michael Butros https://youtu.be/DbjDnUKfHpA </vt:lpstr>
      <vt:lpstr>Un-Grading: Standards Based Grading: Michael Butros (PART 1)</vt:lpstr>
      <vt:lpstr>Un-Grading: Standards Based Grading: Michael Butros (PART 2)</vt:lpstr>
      <vt:lpstr>Un-Grading: Standards Based Grading: Michael Butros (PART 3)</vt:lpstr>
      <vt:lpstr>11. Flipped Classroom for Active Student Learning: Regina Pierce-Brown https://youtu.be/iEFQDxeEtZ0 </vt:lpstr>
      <vt:lpstr>Flipped Classroom for Active Student Learning: Regina Pierce-Brown (1)</vt:lpstr>
      <vt:lpstr>Flipped Classroom for Active Student Learning: Regina Pierce-Brown (2)</vt:lpstr>
      <vt:lpstr>12. Class Engagement &amp; Interaction: Brian Quarles https://youtu.be/YdOIk4MFed0 </vt:lpstr>
      <vt:lpstr>Class Engagement &amp; Interaction:  Brian Quarles (part 1)</vt:lpstr>
      <vt:lpstr>Class Engagement &amp; Interaction:  Brian Quarles (part 2)</vt:lpstr>
      <vt:lpstr>Class Engagement &amp; Interaction:  Brian Quarles (part 3)</vt:lpstr>
      <vt:lpstr>13. CTE Programs  Post-COVID: Troy Kuhns https://youtu.be/y9w4mNxYET0 </vt:lpstr>
      <vt:lpstr>CTE Programs Post-COVID:  Troy Kuhns</vt:lpstr>
      <vt:lpstr>14. VVC Scholarships: Chris Nunez https://youtu.be/fjEsHoc18WY </vt:lpstr>
      <vt:lpstr>VVC Scholarships: Chris Nunez</vt:lpstr>
      <vt:lpstr>15. Asset-Based Approach: Dr. Brett Christie https://youtu.be/V6wMST4pfGY </vt:lpstr>
      <vt:lpstr>Asset-Based Approach Dr. Brett Christie</vt:lpstr>
      <vt:lpstr>16. Faculty Fuel Tools (VVC Records Demo) - Self-Service Demo: Dr. Todd Scott &amp; Ken Wolpin (Records Office) https://youtu.be/1y7xcMikKlw </vt:lpstr>
      <vt:lpstr>Self-Service Demo: Records Office</vt:lpstr>
      <vt:lpstr>17. Make Humanized Your Modality Dr. Brett Christie https://youtu.be/tqxEMZfUWSk </vt:lpstr>
      <vt:lpstr>Make Humanized Your Modality Dr. Brett Christie (Page 1)</vt:lpstr>
      <vt:lpstr>Make Humanized Your Modality Dr. Brett Christie (Page 2)</vt:lpstr>
      <vt:lpstr>Make Humanized Your Modality Dr. Brett Christie (Page 3)</vt:lpstr>
      <vt:lpstr>Make Humanized Your Modality Dr. Brett Christie (Page 4)</vt:lpstr>
      <vt:lpstr>18. Basic Video Editing Tips: Joe Pendleton https://youtu.be/x8R5wT_UjhE </vt:lpstr>
      <vt:lpstr>Video Editing by Joe Pendleton</vt:lpstr>
      <vt:lpstr>19. Classroom Management  On-Campus and Online:  Tracy Davis https://youtu.be/isV1ndxnewM </vt:lpstr>
      <vt:lpstr>Classroom Management On-Campus and Online by Tracy Davis</vt:lpstr>
      <vt:lpstr>20. Canvas Best Practices: Lisa Kennedy https://youtu.be/41Ql_k6uPd8 </vt:lpstr>
      <vt:lpstr>Canvas Updates &amp; New Features  by Lisa Kennedy</vt:lpstr>
      <vt:lpstr>21. Curbing Classroom Cheating (Part 1): Regina Pierce-Brown https://youtu.be/-tEQ4Kw9FpE </vt:lpstr>
      <vt:lpstr>Curbing Classroom Cheating PART 1</vt:lpstr>
      <vt:lpstr>22. Embedding DEI in the Budget Augmentation Process: Dr. Henry Young https://youtu.be/3fLGLNquAcA </vt:lpstr>
      <vt:lpstr>Embedding DEI in the Budget Augmentation Process: Dr. Henry Young (p. 1)</vt:lpstr>
      <vt:lpstr>Embedding DEI in the Budget Augmentation Process: Dr. Henry Young (p. 1)</vt:lpstr>
      <vt:lpstr>Embedding DEI in the Budget Augmentation Process: Dr. Henry Young (p. 2)</vt:lpstr>
      <vt:lpstr>23. SLOAC Presentation: SLOAC Committee https://youtu.be/LwnyIAz0TcI </vt:lpstr>
      <vt:lpstr>SLOAC Presentation</vt:lpstr>
      <vt:lpstr>24. Liquid Syllabus  (Humanizing Your Course, Part 1): Dr. Jamey Cooper https://youtu.be/txGaee3HNOE </vt:lpstr>
      <vt:lpstr>Liquid Syllabus (Humanizing Your Course, Part 1): Jamey Cooper</vt:lpstr>
      <vt:lpstr>25. Open Educational Resources (OER): Yvonne Reed https://youtu.be/DxTMVoGs-DY </vt:lpstr>
      <vt:lpstr>Open Educational Resources (OER): Yvonne Reed</vt:lpstr>
      <vt:lpstr>26. SLOs and PLOs: Dr. Julia Wendt https://youtu.be/nEi4RuXHwJY </vt:lpstr>
      <vt:lpstr>Student Learning Outcomes (SLO)  and Program Learning Outcomes (PLO): Julia Wendt</vt:lpstr>
      <vt:lpstr>27. Converting Classic Canvas Quiz "Test Banks" into New Quiz "Item Banks“: Brian DiBartolo https://youtu.be/UcJFFTP-CRk </vt:lpstr>
      <vt:lpstr>Converting Classic Canvas Quiz "Test Banks" into New Quiz “Item Banks“: Brian DiBartolo</vt:lpstr>
      <vt:lpstr>28. e-Portfolios (Humanizing Your Course, Part 2): Dr. Jamey Cooper https://youtu.be/ISf_vTshQo0 </vt:lpstr>
      <vt:lpstr>e-Portfolios (Humanizing  Your Course, Part 2):  Jamey Cooper</vt:lpstr>
      <vt:lpstr>29. Bridge 3.0 The RESET - Reaching Out to Minority &amp; Low-Income Students by Michael Edwards https://youtu.be/7Pqe4ojndto </vt:lpstr>
      <vt:lpstr>Bridge 3.0 The RESET - Reaching Out to Minority &amp; Low-Income Students: Michael Edwards</vt:lpstr>
      <vt:lpstr>30. Curbing Classroom Cheating (Part 2): Regina Pierce-Brown https://youtu.be/lOPxtN9Q7vc </vt:lpstr>
      <vt:lpstr>Curbing Classroom Cheating - PART 2: Regina Pierce-Brown</vt:lpstr>
      <vt:lpstr>Curbing Classroom Cheating - PART 2: Regina Pierce-Brown</vt:lpstr>
      <vt:lpstr>Canvas Site:  “Instructors Supporting Instructors”</vt:lpstr>
      <vt:lpstr>Canvas Resource Site</vt:lpstr>
      <vt:lpstr>Canvas Site</vt:lpstr>
      <vt:lpstr>PowerPoint Presentation</vt:lpstr>
      <vt:lpstr>Canvas Topics</vt:lpstr>
      <vt:lpstr>PowerPoint Presentation</vt:lpstr>
      <vt:lpstr>Recommended Books for Faculty</vt:lpstr>
      <vt:lpstr>Conclusion</vt:lpstr>
      <vt:lpstr> </vt:lpstr>
      <vt:lpstr>Questions?</vt:lpstr>
      <vt:lpstr>Contact:</vt:lpstr>
      <vt:lpstr>Faculty PD Events Comprehensive Guide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Constructing an  Exceptional Student  Learning Experience</dc:title>
  <dc:creator>Regina Brown</dc:creator>
  <cp:lastModifiedBy>Regina Brown</cp:lastModifiedBy>
  <cp:revision>260</cp:revision>
  <dcterms:created xsi:type="dcterms:W3CDTF">2021-07-11T22:19:43Z</dcterms:created>
  <dcterms:modified xsi:type="dcterms:W3CDTF">2023-01-05T04:27:37Z</dcterms:modified>
</cp:coreProperties>
</file>