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8"/>
  </p:notesMasterIdLst>
  <p:sldIdLst>
    <p:sldId id="298" r:id="rId5"/>
    <p:sldId id="312" r:id="rId6"/>
    <p:sldId id="301" r:id="rId7"/>
    <p:sldId id="304" r:id="rId8"/>
    <p:sldId id="303" r:id="rId9"/>
    <p:sldId id="324" r:id="rId10"/>
    <p:sldId id="325" r:id="rId11"/>
    <p:sldId id="326" r:id="rId12"/>
    <p:sldId id="335" r:id="rId13"/>
    <p:sldId id="336" r:id="rId14"/>
    <p:sldId id="337" r:id="rId15"/>
    <p:sldId id="311" r:id="rId16"/>
    <p:sldId id="305" r:id="rId17"/>
    <p:sldId id="306" r:id="rId18"/>
    <p:sldId id="307" r:id="rId19"/>
    <p:sldId id="310" r:id="rId20"/>
    <p:sldId id="309" r:id="rId21"/>
    <p:sldId id="313" r:id="rId22"/>
    <p:sldId id="315" r:id="rId23"/>
    <p:sldId id="314" r:id="rId24"/>
    <p:sldId id="316" r:id="rId25"/>
    <p:sldId id="320" r:id="rId26"/>
    <p:sldId id="32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5796" autoAdjust="0"/>
  </p:normalViewPr>
  <p:slideViewPr>
    <p:cSldViewPr snapToGrid="0">
      <p:cViewPr varScale="1">
        <p:scale>
          <a:sx n="76" d="100"/>
          <a:sy n="76" d="100"/>
        </p:scale>
        <p:origin x="195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BE46BE-3A63-4F68-92E2-3BFA111E8BD1}" type="datetimeFigureOut">
              <a:rPr lang="en-US" smtClean="0"/>
              <a:t>3/30/2023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71B813-B544-434B-842B-4C84DBCBC13E}" type="slidenum">
              <a:rPr lang="en-US" smtClean="0"/>
              <a:t>‹#›</a:t>
            </a:fld>
            <a:endParaRPr lang="en-US"/>
          </a:p>
        </p:txBody>
      </p:sp>
    </p:spTree>
    <p:extLst>
      <p:ext uri="{BB962C8B-B14F-4D97-AF65-F5344CB8AC3E}">
        <p14:creationId xmlns:p14="http://schemas.microsoft.com/office/powerpoint/2010/main" val="3729213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1A52FF"/>
                </a:solidFill>
                <a:latin typeface="MuseoSans-700"/>
              </a:rPr>
              <a:t>Collaborative, not bureaucratic </a:t>
            </a:r>
            <a:r>
              <a:rPr lang="en-US" sz="1800" b="0" i="0" u="none" strike="noStrike" baseline="0" dirty="0">
                <a:solidFill>
                  <a:srgbClr val="0A2405"/>
                </a:solidFill>
                <a:latin typeface="MuseoSans-300"/>
              </a:rPr>
              <a:t>– A governance approach empowers</a:t>
            </a:r>
          </a:p>
          <a:p>
            <a:pPr algn="l"/>
            <a:r>
              <a:rPr lang="en-US" sz="1800" b="0" i="0" u="none" strike="noStrike" baseline="0" dirty="0">
                <a:solidFill>
                  <a:srgbClr val="0A2405"/>
                </a:solidFill>
                <a:latin typeface="MuseoSans-300"/>
              </a:rPr>
              <a:t>employees to participate in a community where they are rewarded for sharing</a:t>
            </a:r>
          </a:p>
          <a:p>
            <a:pPr algn="l"/>
            <a:r>
              <a:rPr lang="en-US" sz="1800" b="0" i="0" u="none" strike="noStrike" baseline="0" dirty="0">
                <a:solidFill>
                  <a:srgbClr val="0A2405"/>
                </a:solidFill>
                <a:latin typeface="MuseoSans-300"/>
              </a:rPr>
              <a:t>their knowledge and input. </a:t>
            </a:r>
          </a:p>
          <a:p>
            <a:pPr algn="l"/>
            <a:endParaRPr lang="en-US" sz="1800" b="0" i="0" u="none" strike="noStrike" baseline="0" dirty="0">
              <a:solidFill>
                <a:srgbClr val="0A2405"/>
              </a:solidFill>
              <a:latin typeface="MuseoSans-300"/>
            </a:endParaRPr>
          </a:p>
          <a:p>
            <a:pPr algn="l"/>
            <a:r>
              <a:rPr lang="en-US" sz="1800" b="0" i="0" u="none" strike="noStrike" baseline="0" dirty="0">
                <a:solidFill>
                  <a:srgbClr val="0A2405"/>
                </a:solidFill>
                <a:latin typeface="MuseoSans-300"/>
              </a:rPr>
              <a:t>Experts can record their expertise in wiki-like articles around a specific asset,</a:t>
            </a:r>
          </a:p>
          <a:p>
            <a:pPr algn="l"/>
            <a:r>
              <a:rPr lang="en-US" sz="1800" b="0" i="0" u="none" strike="noStrike" baseline="0" dirty="0">
                <a:solidFill>
                  <a:srgbClr val="0A2405"/>
                </a:solidFill>
                <a:latin typeface="MuseoSans-300"/>
              </a:rPr>
              <a:t>or offer guidance in saved conversations.</a:t>
            </a:r>
          </a:p>
          <a:p>
            <a:pPr algn="l"/>
            <a:endParaRPr lang="en-US" sz="1800" b="0" i="0" u="none" strike="noStrike" baseline="0" dirty="0">
              <a:solidFill>
                <a:srgbClr val="0A2405"/>
              </a:solidFill>
              <a:latin typeface="MuseoSans-300"/>
            </a:endParaRPr>
          </a:p>
          <a:p>
            <a:pPr algn="l"/>
            <a:r>
              <a:rPr lang="en-US" sz="1800" b="0" i="0" u="none" strike="noStrike" baseline="0" dirty="0">
                <a:solidFill>
                  <a:srgbClr val="0A2405"/>
                </a:solidFill>
                <a:latin typeface="MuseoSans-300"/>
              </a:rPr>
              <a:t>In this way, the data catalog delivers value to the employee population at large</a:t>
            </a:r>
          </a:p>
          <a:p>
            <a:pPr algn="l"/>
            <a:r>
              <a:rPr lang="en-US" sz="1800" b="0" i="0" u="none" strike="noStrike" baseline="0" dirty="0">
                <a:solidFill>
                  <a:srgbClr val="0A2405"/>
                </a:solidFill>
                <a:latin typeface="MuseoSans-300"/>
              </a:rPr>
              <a:t>as opposed to concentrating the power of stewards or IT – and granting</a:t>
            </a:r>
          </a:p>
          <a:p>
            <a:pPr algn="l"/>
            <a:r>
              <a:rPr lang="en-US" sz="1800" b="0" i="0" u="none" strike="noStrike" baseline="0" dirty="0">
                <a:solidFill>
                  <a:srgbClr val="0A2405"/>
                </a:solidFill>
                <a:latin typeface="MuseoSans-300"/>
              </a:rPr>
              <a:t>outsized control to the few over the flow of knowledge to the many.</a:t>
            </a:r>
            <a:endParaRPr lang="en-US" dirty="0"/>
          </a:p>
        </p:txBody>
      </p:sp>
      <p:sp>
        <p:nvSpPr>
          <p:cNvPr id="4" name="Slide Number Placeholder 3"/>
          <p:cNvSpPr>
            <a:spLocks noGrp="1"/>
          </p:cNvSpPr>
          <p:nvPr>
            <p:ph type="sldNum" sz="quarter" idx="5"/>
          </p:nvPr>
        </p:nvSpPr>
        <p:spPr/>
        <p:txBody>
          <a:bodyPr/>
          <a:lstStyle/>
          <a:p>
            <a:fld id="{1D71B813-B544-434B-842B-4C84DBCBC13E}" type="slidenum">
              <a:rPr lang="en-US" smtClean="0"/>
              <a:t>7</a:t>
            </a:fld>
            <a:endParaRPr lang="en-US"/>
          </a:p>
        </p:txBody>
      </p:sp>
    </p:spTree>
    <p:extLst>
      <p:ext uri="{BB962C8B-B14F-4D97-AF65-F5344CB8AC3E}">
        <p14:creationId xmlns:p14="http://schemas.microsoft.com/office/powerpoint/2010/main" val="1453802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dirty="0">
                <a:solidFill>
                  <a:srgbClr val="1A52FF"/>
                </a:solidFill>
                <a:latin typeface="MuseoSans-700"/>
              </a:rPr>
              <a:t>Pragmatic, not theoretical </a:t>
            </a:r>
            <a:r>
              <a:rPr lang="en-US" sz="1200" b="0" i="0" u="none" strike="noStrike" baseline="0" dirty="0">
                <a:solidFill>
                  <a:srgbClr val="0A2405"/>
                </a:solidFill>
                <a:latin typeface="MuseoSans-300"/>
              </a:rPr>
              <a:t>– What’s the starting point for “what to</a:t>
            </a:r>
          </a:p>
          <a:p>
            <a:pPr algn="l"/>
            <a:r>
              <a:rPr lang="en-US" sz="1200" b="0" i="0" u="none" strike="noStrike" baseline="0" dirty="0">
                <a:solidFill>
                  <a:srgbClr val="0A2405"/>
                </a:solidFill>
                <a:latin typeface="MuseoSans-300"/>
              </a:rPr>
              <a:t>govern”? The reports used monthly, quarterly, and annually to run</a:t>
            </a:r>
          </a:p>
          <a:p>
            <a:pPr algn="l"/>
            <a:r>
              <a:rPr lang="en-US" sz="1200" b="0" i="0" u="none" strike="noStrike" baseline="0" dirty="0">
                <a:solidFill>
                  <a:srgbClr val="0A2405"/>
                </a:solidFill>
                <a:latin typeface="MuseoSans-300"/>
              </a:rPr>
              <a:t>the business. By definition, those reports contain the most important</a:t>
            </a:r>
          </a:p>
          <a:p>
            <a:pPr algn="l"/>
            <a:r>
              <a:rPr lang="en-US" sz="1200" b="0" i="0" u="none" strike="noStrike" baseline="0" dirty="0">
                <a:solidFill>
                  <a:srgbClr val="0A2405"/>
                </a:solidFill>
                <a:latin typeface="MuseoSans-300"/>
              </a:rPr>
              <a:t>business metrics and are supplied from the most important data</a:t>
            </a:r>
          </a:p>
          <a:p>
            <a:pPr algn="l"/>
            <a:r>
              <a:rPr lang="en-US" sz="1200" b="0" i="0" u="none" strike="noStrike" baseline="0" dirty="0">
                <a:solidFill>
                  <a:srgbClr val="0A2405"/>
                </a:solidFill>
                <a:latin typeface="MuseoSans-300"/>
              </a:rPr>
              <a:t>sources. The most impactful governance activities will maintain</a:t>
            </a:r>
          </a:p>
          <a:p>
            <a:pPr algn="l"/>
            <a:r>
              <a:rPr lang="en-US" sz="1200" b="0" i="0" u="none" strike="noStrike" baseline="0" dirty="0">
                <a:solidFill>
                  <a:srgbClr val="0A2405"/>
                </a:solidFill>
                <a:latin typeface="MuseoSans-300"/>
              </a:rPr>
              <a:t>and improve the completeness, quality, and accuracy</a:t>
            </a:r>
          </a:p>
          <a:p>
            <a:pPr algn="l"/>
            <a:endParaRPr lang="en-US" sz="1200" b="0" i="0" u="none" strike="noStrike" baseline="0" dirty="0">
              <a:solidFill>
                <a:srgbClr val="0A2405"/>
              </a:solidFill>
              <a:latin typeface="MuseoSans-300"/>
            </a:endParaRPr>
          </a:p>
          <a:p>
            <a:pPr algn="l"/>
            <a:r>
              <a:rPr lang="en-US" sz="1200" b="1" i="0" u="none" strike="noStrike" baseline="0" dirty="0">
                <a:solidFill>
                  <a:srgbClr val="1A52FF"/>
                </a:solidFill>
                <a:latin typeface="MuseoSans-700"/>
              </a:rPr>
              <a:t>Business-centric</a:t>
            </a:r>
            <a:r>
              <a:rPr lang="en-US" sz="1200" b="0" i="0" u="none" strike="noStrike" baseline="0" dirty="0">
                <a:solidFill>
                  <a:srgbClr val="1A52FF"/>
                </a:solidFill>
                <a:latin typeface="MuseoSans-700"/>
              </a:rPr>
              <a:t> - </a:t>
            </a:r>
            <a:r>
              <a:rPr lang="en-US" sz="1200" b="0" i="0" u="none" strike="noStrike" baseline="0" dirty="0">
                <a:solidFill>
                  <a:srgbClr val="0A2405"/>
                </a:solidFill>
                <a:latin typeface="MuseoSans-300"/>
              </a:rPr>
              <a:t>governance approach begins with</a:t>
            </a:r>
          </a:p>
          <a:p>
            <a:pPr algn="l"/>
            <a:r>
              <a:rPr lang="en-US" sz="1200" b="0" i="0" u="none" strike="noStrike" baseline="0" dirty="0">
                <a:solidFill>
                  <a:srgbClr val="0A2405"/>
                </a:solidFill>
                <a:latin typeface="MuseoSans-300"/>
              </a:rPr>
              <a:t>business content and requires business ownership. Executive buy-in</a:t>
            </a:r>
          </a:p>
          <a:p>
            <a:pPr algn="l"/>
            <a:r>
              <a:rPr lang="en-US" sz="1200" b="0" i="0" u="none" strike="noStrike" baseline="0" dirty="0">
                <a:solidFill>
                  <a:srgbClr val="0A2405"/>
                </a:solidFill>
                <a:latin typeface="MuseoSans-300"/>
              </a:rPr>
              <a:t>will sustain a high level of quality that delivers value to the entire</a:t>
            </a:r>
          </a:p>
          <a:p>
            <a:pPr algn="l"/>
            <a:r>
              <a:rPr lang="en-US" sz="1200" b="0" i="0" u="none" strike="noStrike" baseline="0" dirty="0">
                <a:solidFill>
                  <a:srgbClr val="0A2405"/>
                </a:solidFill>
                <a:latin typeface="MuseoSans-300"/>
              </a:rPr>
              <a:t>employee population. This is beyond participation in a program</a:t>
            </a:r>
          </a:p>
          <a:p>
            <a:pPr algn="l"/>
            <a:r>
              <a:rPr lang="en-US" sz="1200" b="0" i="0" u="none" strike="noStrike" baseline="0" dirty="0">
                <a:solidFill>
                  <a:srgbClr val="0A2405"/>
                </a:solidFill>
                <a:latin typeface="MuseoSans-300"/>
              </a:rPr>
              <a:t>that is led by IT, but ownership of the process itself as supported</a:t>
            </a:r>
          </a:p>
          <a:p>
            <a:pPr algn="l"/>
            <a:r>
              <a:rPr lang="en-US" sz="1200" b="0" i="0" u="none" strike="noStrike" baseline="0" dirty="0">
                <a:solidFill>
                  <a:srgbClr val="0A2405"/>
                </a:solidFill>
                <a:latin typeface="MuseoSans-300"/>
              </a:rPr>
              <a:t>by IT.</a:t>
            </a:r>
          </a:p>
          <a:p>
            <a:pPr algn="l"/>
            <a:endParaRPr lang="en-US" sz="1200" b="0" i="0" u="none" strike="noStrike" baseline="0" dirty="0">
              <a:solidFill>
                <a:srgbClr val="0A2405"/>
              </a:solidFill>
              <a:latin typeface="MuseoSans-300"/>
            </a:endParaRPr>
          </a:p>
          <a:p>
            <a:pPr algn="l"/>
            <a:r>
              <a:rPr lang="en-US" sz="1200" b="1" i="0" u="none" strike="noStrike" baseline="0" dirty="0">
                <a:solidFill>
                  <a:srgbClr val="1A52FF"/>
                </a:solidFill>
                <a:latin typeface="MuseoSans-700"/>
              </a:rPr>
              <a:t>Continuous Improvement </a:t>
            </a:r>
            <a:r>
              <a:rPr lang="en-US" sz="1200" b="0" i="0" u="none" strike="noStrike" baseline="0" dirty="0">
                <a:solidFill>
                  <a:srgbClr val="0A2405"/>
                </a:solidFill>
                <a:latin typeface="MuseoSans-300"/>
              </a:rPr>
              <a:t>– Data is always changing and degrades</a:t>
            </a:r>
          </a:p>
          <a:p>
            <a:pPr algn="l"/>
            <a:r>
              <a:rPr lang="en-US" sz="1200" b="0" i="0" u="none" strike="noStrike" baseline="0" dirty="0">
                <a:solidFill>
                  <a:srgbClr val="0A2405"/>
                </a:solidFill>
                <a:latin typeface="MuseoSans-300"/>
              </a:rPr>
              <a:t>at a predictable rate. Given this truth, data governance is not a “one</a:t>
            </a:r>
          </a:p>
          <a:p>
            <a:pPr algn="l"/>
            <a:r>
              <a:rPr lang="en-US" sz="1200" b="0" i="0" u="none" strike="noStrike" baseline="0" dirty="0">
                <a:solidFill>
                  <a:srgbClr val="0A2405"/>
                </a:solidFill>
                <a:latin typeface="MuseoSans-300"/>
              </a:rPr>
              <a:t>and done” process. It includes a feedback loop that prioritizes people’s</a:t>
            </a:r>
          </a:p>
          <a:p>
            <a:pPr algn="l"/>
            <a:r>
              <a:rPr lang="en-US" sz="1200" b="0" i="0" u="none" strike="noStrike" baseline="0" dirty="0">
                <a:solidFill>
                  <a:srgbClr val="0A2405"/>
                </a:solidFill>
                <a:latin typeface="MuseoSans-300"/>
              </a:rPr>
              <a:t>efforts based on targets and measurements to maintain high-quality</a:t>
            </a:r>
          </a:p>
          <a:p>
            <a:pPr algn="l"/>
            <a:r>
              <a:rPr lang="en-US" sz="1200" b="0" i="0" u="none" strike="noStrike" baseline="0" dirty="0">
                <a:solidFill>
                  <a:srgbClr val="0A2405"/>
                </a:solidFill>
                <a:latin typeface="MuseoSans-300"/>
              </a:rPr>
              <a:t>metadata. This people-centric process ensures data is always</a:t>
            </a:r>
          </a:p>
          <a:p>
            <a:pPr algn="l"/>
            <a:r>
              <a:rPr lang="en-US" sz="1200" b="0" i="0" u="none" strike="noStrike" baseline="0" dirty="0">
                <a:solidFill>
                  <a:srgbClr val="0A2405"/>
                </a:solidFill>
                <a:latin typeface="MuseoSans-300"/>
              </a:rPr>
              <a:t>improving and ready for analysis and modeling. In this process of</a:t>
            </a:r>
          </a:p>
          <a:p>
            <a:pPr algn="l"/>
            <a:r>
              <a:rPr lang="en-US" sz="1200" b="0" i="0" u="none" strike="noStrike" baseline="0" dirty="0">
                <a:solidFill>
                  <a:srgbClr val="0A2405"/>
                </a:solidFill>
                <a:latin typeface="MuseoSans-300"/>
              </a:rPr>
              <a:t>continual improvement, data can be continuously refined, so it is</a:t>
            </a:r>
          </a:p>
          <a:p>
            <a:pPr algn="l"/>
            <a:r>
              <a:rPr lang="en-US" sz="1200" b="0" i="0" u="none" strike="noStrike" baseline="0" dirty="0">
                <a:solidFill>
                  <a:srgbClr val="0A2405"/>
                </a:solidFill>
                <a:latin typeface="MuseoSans-300"/>
              </a:rPr>
              <a:t>always ready for analysis and modeling.</a:t>
            </a:r>
          </a:p>
          <a:p>
            <a:pPr algn="l"/>
            <a:endParaRPr lang="en-US" sz="1200" b="0" i="0" u="none" strike="noStrike" baseline="0" dirty="0">
              <a:solidFill>
                <a:srgbClr val="0A2405"/>
              </a:solidFill>
              <a:latin typeface="MuseoSans-300"/>
            </a:endParaRPr>
          </a:p>
          <a:p>
            <a:pPr algn="l"/>
            <a:r>
              <a:rPr lang="en-US" sz="1200" b="1" i="0" u="none" strike="noStrike" baseline="0" dirty="0">
                <a:solidFill>
                  <a:srgbClr val="1A52FF"/>
                </a:solidFill>
                <a:latin typeface="MuseoSans-700"/>
              </a:rPr>
              <a:t>Intelligence</a:t>
            </a:r>
            <a:r>
              <a:rPr lang="en-US" sz="1200" b="0" i="0" u="none" strike="noStrike" baseline="0" dirty="0">
                <a:solidFill>
                  <a:srgbClr val="1A52FF"/>
                </a:solidFill>
                <a:latin typeface="MuseoSans-700"/>
              </a:rPr>
              <a:t> </a:t>
            </a:r>
            <a:r>
              <a:rPr lang="en-US" sz="1200" b="0" i="0" u="none" strike="noStrike" baseline="0" dirty="0">
                <a:solidFill>
                  <a:srgbClr val="0A2405"/>
                </a:solidFill>
                <a:latin typeface="MuseoSans-300"/>
              </a:rPr>
              <a:t>– Machine learning can automate the most tedious</a:t>
            </a:r>
          </a:p>
          <a:p>
            <a:pPr algn="l"/>
            <a:r>
              <a:rPr lang="en-US" sz="1200" b="0" i="0" u="none" strike="noStrike" baseline="0" dirty="0">
                <a:solidFill>
                  <a:srgbClr val="0A2405"/>
                </a:solidFill>
                <a:latin typeface="MuseoSans-300"/>
              </a:rPr>
              <a:t>processes around data governance, scaling governance across</a:t>
            </a:r>
          </a:p>
          <a:p>
            <a:pPr algn="l"/>
            <a:r>
              <a:rPr lang="en-US" sz="1200" b="0" i="0" u="none" strike="noStrike" baseline="0" dirty="0">
                <a:solidFill>
                  <a:srgbClr val="0A2405"/>
                </a:solidFill>
                <a:latin typeface="MuseoSans-300"/>
              </a:rPr>
              <a:t>the enterprise. Machine learning can support more autonomous</a:t>
            </a:r>
          </a:p>
          <a:p>
            <a:pPr algn="l"/>
            <a:r>
              <a:rPr lang="en-US" sz="1200" b="0" i="0" u="none" strike="noStrike" baseline="0" dirty="0">
                <a:solidFill>
                  <a:srgbClr val="0A2405"/>
                </a:solidFill>
                <a:latin typeface="MuseoSans-300"/>
              </a:rPr>
              <a:t>stewardship and eliminate the drudgery of data stewardship, including</a:t>
            </a:r>
          </a:p>
          <a:p>
            <a:pPr algn="l"/>
            <a:r>
              <a:rPr lang="en-US" sz="1200" b="0" i="0" u="none" strike="noStrike" baseline="0" dirty="0">
                <a:solidFill>
                  <a:srgbClr val="0A2405"/>
                </a:solidFill>
                <a:latin typeface="MuseoSans-300"/>
              </a:rPr>
              <a:t>the discovery of data steward candidates. Stewards have busy day jobs,</a:t>
            </a:r>
          </a:p>
          <a:p>
            <a:pPr algn="l"/>
            <a:r>
              <a:rPr lang="en-US" sz="1200" b="0" i="0" u="none" strike="noStrike" baseline="0" dirty="0">
                <a:solidFill>
                  <a:srgbClr val="0A2405"/>
                </a:solidFill>
                <a:latin typeface="MuseoSans-300"/>
              </a:rPr>
              <a:t>so eliminating much of the work of data stewardship is transformative.</a:t>
            </a:r>
          </a:p>
          <a:p>
            <a:pPr algn="l"/>
            <a:endParaRPr lang="en-US" sz="1200" b="0" i="0" u="none" strike="noStrike" baseline="0" dirty="0">
              <a:solidFill>
                <a:srgbClr val="0A2405"/>
              </a:solidFill>
              <a:latin typeface="MuseoSans-300"/>
            </a:endParaRPr>
          </a:p>
          <a:p>
            <a:pPr algn="l"/>
            <a:r>
              <a:rPr lang="en-US" sz="1200" b="1" i="0" u="none" strike="noStrike" baseline="0" dirty="0">
                <a:solidFill>
                  <a:srgbClr val="1A52FF"/>
                </a:solidFill>
                <a:latin typeface="MuseoSans-700"/>
              </a:rPr>
              <a:t>Incremental, not ‘big-bang’, implementation </a:t>
            </a:r>
            <a:r>
              <a:rPr lang="en-US" sz="1200" b="0" i="0" u="none" strike="noStrike" baseline="0" dirty="0">
                <a:solidFill>
                  <a:srgbClr val="0A2405"/>
                </a:solidFill>
                <a:latin typeface="MuseoSans-300"/>
              </a:rPr>
              <a:t>– governance</a:t>
            </a:r>
          </a:p>
          <a:p>
            <a:pPr algn="l"/>
            <a:r>
              <a:rPr lang="en-US" sz="1200" b="0" i="0" u="none" strike="noStrike" baseline="0" dirty="0">
                <a:solidFill>
                  <a:srgbClr val="0A2405"/>
                </a:solidFill>
                <a:latin typeface="MuseoSans-300"/>
              </a:rPr>
              <a:t>approach focuses on repeating a successful pattern of implementation</a:t>
            </a:r>
          </a:p>
          <a:p>
            <a:pPr algn="l"/>
            <a:r>
              <a:rPr lang="en-US" sz="1200" b="0" i="0" u="none" strike="noStrike" baseline="0" dirty="0">
                <a:solidFill>
                  <a:srgbClr val="0A2405"/>
                </a:solidFill>
                <a:latin typeface="MuseoSans-300"/>
              </a:rPr>
              <a:t>across business areas. This enables the rapid delivery of value to the</a:t>
            </a:r>
          </a:p>
          <a:p>
            <a:pPr algn="l"/>
            <a:r>
              <a:rPr lang="en-US" sz="1200" b="0" i="0" u="none" strike="noStrike" baseline="0" dirty="0">
                <a:solidFill>
                  <a:srgbClr val="0A2405"/>
                </a:solidFill>
                <a:latin typeface="MuseoSans-300"/>
              </a:rPr>
              <a:t>business, and for decisions to be made about incremental investment</a:t>
            </a:r>
          </a:p>
          <a:p>
            <a:pPr algn="l"/>
            <a:r>
              <a:rPr lang="en-US" sz="1200" b="0" i="0" u="none" strike="noStrike" baseline="0" dirty="0">
                <a:solidFill>
                  <a:srgbClr val="0A2405"/>
                </a:solidFill>
                <a:latin typeface="MuseoSans-300"/>
              </a:rPr>
              <a:t>based on proven success.</a:t>
            </a:r>
            <a:endParaRPr lang="en-US" dirty="0"/>
          </a:p>
          <a:p>
            <a:pPr algn="l"/>
            <a:endParaRPr lang="en-US" dirty="0"/>
          </a:p>
          <a:p>
            <a:pPr algn="l"/>
            <a:r>
              <a:rPr lang="en-US" sz="1200" b="1" i="0" u="none" strike="noStrike" baseline="0" dirty="0">
                <a:solidFill>
                  <a:srgbClr val="1A52FF"/>
                </a:solidFill>
                <a:latin typeface="MuseoSans-700"/>
              </a:rPr>
              <a:t>Community driven</a:t>
            </a:r>
            <a:r>
              <a:rPr lang="en-US" sz="1200" b="0" i="0" u="none" strike="noStrike" baseline="0" dirty="0">
                <a:solidFill>
                  <a:srgbClr val="1A52FF"/>
                </a:solidFill>
                <a:latin typeface="MuseoSans-700"/>
              </a:rPr>
              <a:t>, not committee controlled </a:t>
            </a:r>
            <a:r>
              <a:rPr lang="en-US" sz="1200" b="0" i="0" u="none" strike="noStrike" baseline="0" dirty="0">
                <a:solidFill>
                  <a:srgbClr val="0A2405"/>
                </a:solidFill>
                <a:latin typeface="MuseoSans-300"/>
              </a:rPr>
              <a:t>– governance</a:t>
            </a:r>
          </a:p>
          <a:p>
            <a:pPr algn="l"/>
            <a:r>
              <a:rPr lang="en-US" sz="1200" b="0" i="0" u="none" strike="noStrike" baseline="0" dirty="0">
                <a:solidFill>
                  <a:srgbClr val="0A2405"/>
                </a:solidFill>
                <a:latin typeface="MuseoSans-300"/>
              </a:rPr>
              <a:t>approach empowers employees to participate in a community where</a:t>
            </a:r>
          </a:p>
          <a:p>
            <a:pPr algn="l"/>
            <a:r>
              <a:rPr lang="en-US" sz="1200" b="0" i="0" u="none" strike="noStrike" baseline="0" dirty="0">
                <a:solidFill>
                  <a:srgbClr val="0A2405"/>
                </a:solidFill>
                <a:latin typeface="MuseoSans-300"/>
              </a:rPr>
              <a:t>they are welcomed </a:t>
            </a:r>
            <a:r>
              <a:rPr lang="en-US" sz="1800" b="0" i="0" u="none" strike="noStrike" baseline="0" dirty="0">
                <a:solidFill>
                  <a:srgbClr val="0A2405"/>
                </a:solidFill>
                <a:latin typeface="MuseoSans-300"/>
              </a:rPr>
              <a:t>and rewarded for collaborating, and sharing their</a:t>
            </a:r>
          </a:p>
          <a:p>
            <a:pPr algn="l"/>
            <a:r>
              <a:rPr lang="en-US" sz="1800" b="0" i="0" u="none" strike="noStrike" baseline="0" dirty="0">
                <a:solidFill>
                  <a:srgbClr val="0A2405"/>
                </a:solidFill>
                <a:latin typeface="MuseoSans-300"/>
              </a:rPr>
              <a:t>knowledge and ideas.</a:t>
            </a:r>
          </a:p>
          <a:p>
            <a:pPr algn="l"/>
            <a:endParaRPr lang="en-US" sz="1800" b="0" i="0" u="none" strike="noStrike" baseline="0" dirty="0">
              <a:solidFill>
                <a:srgbClr val="0A2405"/>
              </a:solidFill>
              <a:latin typeface="MuseoSans-300"/>
            </a:endParaRPr>
          </a:p>
          <a:p>
            <a:pPr algn="l"/>
            <a:r>
              <a:rPr lang="en-US" sz="1200" b="1" i="0" u="none" strike="noStrike" baseline="0" dirty="0">
                <a:solidFill>
                  <a:srgbClr val="1A52FF"/>
                </a:solidFill>
                <a:latin typeface="MuseoSans-700"/>
              </a:rPr>
              <a:t>Guided, not gated, participation </a:t>
            </a:r>
            <a:r>
              <a:rPr lang="en-US" sz="1200" b="0" i="0" u="none" strike="noStrike" baseline="0" dirty="0">
                <a:solidFill>
                  <a:srgbClr val="0A2405"/>
                </a:solidFill>
                <a:latin typeface="MuseoSans-300"/>
              </a:rPr>
              <a:t>– governance approach</a:t>
            </a:r>
          </a:p>
          <a:p>
            <a:pPr algn="l"/>
            <a:r>
              <a:rPr lang="en-US" sz="1200" b="0" i="0" u="none" strike="noStrike" baseline="0" dirty="0">
                <a:solidFill>
                  <a:srgbClr val="0A2405"/>
                </a:solidFill>
                <a:latin typeface="MuseoSans-300"/>
              </a:rPr>
              <a:t>is rooted in the belief that people want to do a good job and will</a:t>
            </a:r>
          </a:p>
          <a:p>
            <a:pPr algn="l"/>
            <a:r>
              <a:rPr lang="en-US" sz="1200" b="0" i="0" u="none" strike="noStrike" baseline="0" dirty="0">
                <a:solidFill>
                  <a:srgbClr val="0A2405"/>
                </a:solidFill>
                <a:latin typeface="MuseoSans-300"/>
              </a:rPr>
              <a:t>follow guidelines for participating and contributing when trained.</a:t>
            </a:r>
          </a:p>
          <a:p>
            <a:pPr algn="l"/>
            <a:r>
              <a:rPr lang="en-US" sz="1200" b="0" i="0" u="none" strike="noStrike" baseline="0" dirty="0">
                <a:solidFill>
                  <a:srgbClr val="0A2405"/>
                </a:solidFill>
                <a:latin typeface="MuseoSans-300"/>
              </a:rPr>
              <a:t>It is therefore in the greatest interest of the organization to not use</a:t>
            </a:r>
          </a:p>
          <a:p>
            <a:pPr algn="l"/>
            <a:r>
              <a:rPr lang="en-US" sz="1200" b="0" i="0" u="none" strike="noStrike" baseline="0" dirty="0">
                <a:solidFill>
                  <a:srgbClr val="0A2405"/>
                </a:solidFill>
                <a:latin typeface="MuseoSans-300"/>
              </a:rPr>
              <a:t>the role of steward to block participation or meter the flow of content,</a:t>
            </a:r>
          </a:p>
          <a:p>
            <a:pPr algn="l"/>
            <a:r>
              <a:rPr lang="en-US" sz="1200" b="0" i="0" u="none" strike="noStrike" baseline="0" dirty="0">
                <a:solidFill>
                  <a:srgbClr val="0A2405"/>
                </a:solidFill>
                <a:latin typeface="MuseoSans-300"/>
              </a:rPr>
              <a:t>but to instead act as mentor and coach, guiding and helping people</a:t>
            </a:r>
          </a:p>
          <a:p>
            <a:pPr algn="l"/>
            <a:r>
              <a:rPr lang="en-US" sz="1200" b="0" i="0" u="none" strike="noStrike" baseline="0" dirty="0">
                <a:solidFill>
                  <a:srgbClr val="0A2405"/>
                </a:solidFill>
                <a:latin typeface="MuseoSans-300"/>
              </a:rPr>
              <a:t>do things correctly.</a:t>
            </a:r>
            <a:endParaRPr lang="en-US" dirty="0"/>
          </a:p>
          <a:p>
            <a:pPr algn="l"/>
            <a:endParaRPr lang="en-US" dirty="0"/>
          </a:p>
          <a:p>
            <a:pPr algn="l"/>
            <a:r>
              <a:rPr lang="en-US" sz="1200" b="1" i="0" u="none" strike="noStrike" baseline="0" dirty="0">
                <a:solidFill>
                  <a:srgbClr val="1A52FF"/>
                </a:solidFill>
                <a:latin typeface="MuseoSans-700"/>
              </a:rPr>
              <a:t>Employee value, not steward &amp; IT</a:t>
            </a:r>
          </a:p>
          <a:p>
            <a:pPr algn="l"/>
            <a:r>
              <a:rPr lang="en-US" sz="1200" b="1" i="0" u="none" strike="noStrike" baseline="0" dirty="0">
                <a:solidFill>
                  <a:srgbClr val="1A52FF"/>
                </a:solidFill>
                <a:latin typeface="MuseoSans-700"/>
              </a:rPr>
              <a:t>centric value </a:t>
            </a:r>
            <a:r>
              <a:rPr lang="en-US" sz="1200" b="0" i="0" u="none" strike="noStrike" baseline="0" dirty="0">
                <a:solidFill>
                  <a:srgbClr val="0A2405"/>
                </a:solidFill>
                <a:latin typeface="MuseoSans-300"/>
              </a:rPr>
              <a:t>– governance</a:t>
            </a:r>
          </a:p>
          <a:p>
            <a:pPr algn="l"/>
            <a:r>
              <a:rPr lang="en-US" sz="1200" b="0" i="0" u="none" strike="noStrike" baseline="0" dirty="0">
                <a:solidFill>
                  <a:srgbClr val="0A2405"/>
                </a:solidFill>
                <a:latin typeface="MuseoSans-300"/>
              </a:rPr>
              <a:t>approach focuses on delivering value to</a:t>
            </a:r>
          </a:p>
          <a:p>
            <a:pPr algn="l"/>
            <a:r>
              <a:rPr lang="en-US" sz="1200" b="0" i="0" u="none" strike="noStrike" baseline="0" dirty="0">
                <a:solidFill>
                  <a:srgbClr val="0A2405"/>
                </a:solidFill>
                <a:latin typeface="MuseoSans-300"/>
              </a:rPr>
              <a:t>all employees, not creating a mechanism</a:t>
            </a:r>
          </a:p>
          <a:p>
            <a:pPr algn="l"/>
            <a:r>
              <a:rPr lang="en-US" sz="1200" b="0" i="0" u="none" strike="noStrike" baseline="0" dirty="0">
                <a:solidFill>
                  <a:srgbClr val="0A2405"/>
                </a:solidFill>
                <a:latin typeface="MuseoSans-300"/>
              </a:rPr>
              <a:t>to drive value to stewards or IT alone by</a:t>
            </a:r>
          </a:p>
          <a:p>
            <a:pPr algn="l"/>
            <a:r>
              <a:rPr lang="en-US" sz="1200" b="0" i="0" u="none" strike="noStrike" baseline="0" dirty="0">
                <a:solidFill>
                  <a:srgbClr val="0A2405"/>
                </a:solidFill>
                <a:latin typeface="MuseoSans-300"/>
              </a:rPr>
              <a:t>enabling them to have complete control</a:t>
            </a:r>
          </a:p>
          <a:p>
            <a:pPr algn="l"/>
            <a:r>
              <a:rPr lang="en-US" sz="1200" b="0" i="0" u="none" strike="noStrike" baseline="0" dirty="0">
                <a:solidFill>
                  <a:srgbClr val="0A2405"/>
                </a:solidFill>
                <a:latin typeface="MuseoSans-300"/>
              </a:rPr>
              <a:t>over the flow of knowledge.</a:t>
            </a:r>
            <a:endParaRPr lang="en-US" dirty="0"/>
          </a:p>
          <a:p>
            <a:pPr algn="l"/>
            <a:endParaRPr lang="en-US" dirty="0"/>
          </a:p>
          <a:p>
            <a:pPr algn="l"/>
            <a:r>
              <a:rPr lang="en-US" sz="1200" b="1" i="0" u="none" strike="noStrike" baseline="0" dirty="0">
                <a:solidFill>
                  <a:srgbClr val="1A52FF"/>
                </a:solidFill>
                <a:latin typeface="MuseoSans-700"/>
              </a:rPr>
              <a:t>Data usage, not documentation </a:t>
            </a:r>
            <a:r>
              <a:rPr lang="en-US" sz="1200" b="0" i="0" u="none" strike="noStrike" baseline="0" dirty="0">
                <a:solidFill>
                  <a:srgbClr val="0A2405"/>
                </a:solidFill>
                <a:latin typeface="MuseoSans-300"/>
              </a:rPr>
              <a:t>– governance approach</a:t>
            </a:r>
          </a:p>
          <a:p>
            <a:pPr algn="l"/>
            <a:r>
              <a:rPr lang="en-US" sz="1200" b="0" i="0" u="none" strike="noStrike" baseline="0" dirty="0">
                <a:solidFill>
                  <a:srgbClr val="0A2405"/>
                </a:solidFill>
                <a:latin typeface="MuseoSans-300"/>
              </a:rPr>
              <a:t>goes far beyond simply documenting and creating glossaries.</a:t>
            </a:r>
          </a:p>
          <a:p>
            <a:pPr algn="l"/>
            <a:r>
              <a:rPr lang="en-US" sz="1200" b="0" i="0" u="none" strike="noStrike" baseline="0" dirty="0">
                <a:solidFill>
                  <a:srgbClr val="0A2405"/>
                </a:solidFill>
                <a:latin typeface="MuseoSans-300"/>
              </a:rPr>
              <a:t>It integrates the governance policies, standards, and terms, with</a:t>
            </a:r>
          </a:p>
          <a:p>
            <a:pPr algn="l"/>
            <a:r>
              <a:rPr lang="en-US" sz="1200" b="0" i="0" u="none" strike="noStrike" baseline="0" dirty="0">
                <a:solidFill>
                  <a:srgbClr val="0A2405"/>
                </a:solidFill>
                <a:latin typeface="MuseoSans-300"/>
              </a:rPr>
              <a:t>access to data, queries, and reporting. This embeds governance</a:t>
            </a:r>
          </a:p>
          <a:p>
            <a:pPr algn="l"/>
            <a:r>
              <a:rPr lang="en-US" sz="1200" b="0" i="0" u="none" strike="noStrike" baseline="0" dirty="0">
                <a:solidFill>
                  <a:srgbClr val="0A2405"/>
                </a:solidFill>
                <a:latin typeface="MuseoSans-300"/>
              </a:rPr>
              <a:t>at the point of access, making it an active and natural part of the</a:t>
            </a:r>
          </a:p>
          <a:p>
            <a:pPr algn="l"/>
            <a:r>
              <a:rPr lang="en-US" sz="1200" b="0" i="0" u="none" strike="noStrike" baseline="0" dirty="0">
                <a:solidFill>
                  <a:srgbClr val="0A2405"/>
                </a:solidFill>
                <a:latin typeface="MuseoSans-300"/>
              </a:rPr>
              <a:t>work activities for analysts and users.</a:t>
            </a:r>
            <a:endParaRPr lang="en-US" dirty="0"/>
          </a:p>
          <a:p>
            <a:pPr algn="l"/>
            <a:endParaRPr lang="en-US" dirty="0"/>
          </a:p>
        </p:txBody>
      </p:sp>
      <p:sp>
        <p:nvSpPr>
          <p:cNvPr id="4" name="Slide Number Placeholder 3"/>
          <p:cNvSpPr>
            <a:spLocks noGrp="1"/>
          </p:cNvSpPr>
          <p:nvPr>
            <p:ph type="sldNum" sz="quarter" idx="5"/>
          </p:nvPr>
        </p:nvSpPr>
        <p:spPr/>
        <p:txBody>
          <a:bodyPr/>
          <a:lstStyle/>
          <a:p>
            <a:fld id="{1D71B813-B544-434B-842B-4C84DBCBC13E}" type="slidenum">
              <a:rPr lang="en-US" smtClean="0"/>
              <a:t>8</a:t>
            </a:fld>
            <a:endParaRPr lang="en-US"/>
          </a:p>
        </p:txBody>
      </p:sp>
    </p:spTree>
    <p:extLst>
      <p:ext uri="{BB962C8B-B14F-4D97-AF65-F5344CB8AC3E}">
        <p14:creationId xmlns:p14="http://schemas.microsoft.com/office/powerpoint/2010/main" val="2461569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BE46EEAF-847C-48B0-A445-3E7B6DB768C3}" type="datetime1">
              <a:rPr lang="en-US" smtClean="0"/>
              <a:t>3/30/2023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79740D2B-845C-4415-BF1C-A0C7EF8F785C}" type="datetime1">
              <a:rPr lang="en-US" smtClean="0"/>
              <a:t>3/30/2023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78965BF3-0A16-45DD-945F-E83A14BE5271}" type="datetime1">
              <a:rPr lang="en-US" smtClean="0"/>
              <a:t>3/30/2023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60658798-5D12-4DF7-926A-FCEB0FBF4F76}" type="datetime1">
              <a:rPr lang="en-US" smtClean="0"/>
              <a:t>3/30/2023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FEF6720-7864-4C60-9EFF-1F3D730E55A3}" type="datetime1">
              <a:rPr lang="en-US" smtClean="0"/>
              <a:t>3/30/2023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60A231AD-7098-4F76-AA26-2EF3D26CE689}" type="datetime1">
              <a:rPr lang="en-US" smtClean="0"/>
              <a:t>3/30/2023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42E8904D-CE1B-4844-96A1-63F3B064433E}" type="datetime1">
              <a:rPr lang="en-US" smtClean="0"/>
              <a:t>3/30/2023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BB3C2B6-F734-4B2D-80C2-33FBB63CDDDD}" type="datetime1">
              <a:rPr lang="en-US" smtClean="0"/>
              <a:t>3/30/2023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B2BC6821-DDA0-4725-8656-E9F431FF2688}" type="datetime1">
              <a:rPr lang="en-US" smtClean="0"/>
              <a:t>3/30/2023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35207C31-1DD4-490D-9974-9CE8C06D5816}" type="datetime1">
              <a:rPr lang="en-US" smtClean="0"/>
              <a:t>3/30/2023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lastore.ala.org/content/information-law-compliance-librarians-knowledge-managers-and-information-professionals" TargetMode="External"/><Relationship Id="rId2" Type="http://schemas.openxmlformats.org/officeDocument/2006/relationships/hyperlink" Target="https://www.pcisecuritystandards.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Capability_Maturity_Model_Integration" TargetMode="External"/><Relationship Id="rId2" Type="http://schemas.openxmlformats.org/officeDocument/2006/relationships/hyperlink" Target="https://www.techrepublic.com/article/data-management-a-cheat-shee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425117" cy="2901694"/>
          </a:xfrm>
        </p:spPr>
        <p:txBody>
          <a:bodyPr anchor="b">
            <a:normAutofit/>
          </a:bodyPr>
          <a:lstStyle/>
          <a:p>
            <a:r>
              <a:rPr lang="en-US" sz="4400" dirty="0">
                <a:solidFill>
                  <a:schemeClr val="tx1"/>
                </a:solidFill>
              </a:rPr>
              <a:t>Data Governance</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a:bodyPr>
          <a:lstStyle/>
          <a:p>
            <a:pPr>
              <a:lnSpc>
                <a:spcPct val="100000"/>
              </a:lnSpc>
            </a:pPr>
            <a:r>
              <a:rPr lang="en-US" sz="1600" dirty="0"/>
              <a:t>Antonio Herrera</a:t>
            </a:r>
          </a:p>
          <a:p>
            <a:pPr>
              <a:lnSpc>
                <a:spcPct val="100000"/>
              </a:lnSpc>
            </a:pPr>
            <a:r>
              <a:rPr lang="en-US" sz="1600" dirty="0"/>
              <a:t>Victor Valley College</a:t>
            </a:r>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p:cNvSpPr>
            <a:spLocks noGrp="1"/>
          </p:cNvSpPr>
          <p:nvPr>
            <p:ph type="sldNum" sz="quarter" idx="12"/>
          </p:nvPr>
        </p:nvSpPr>
        <p:spPr/>
        <p:txBody>
          <a:bodyPr/>
          <a:lstStyle/>
          <a:p>
            <a:fld id="{3A98EE3D-8CD1-4C3F-BD1C-C98C9596463C}" type="slidenum">
              <a:rPr lang="en-US" smtClean="0"/>
              <a:t>1</a:t>
            </a:fld>
            <a:endParaRPr lang="en-US" dirty="0"/>
          </a:p>
        </p:txBody>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E33D6-2E5B-23C8-2A08-A143DCF55EE6}"/>
              </a:ext>
            </a:extLst>
          </p:cNvPr>
          <p:cNvSpPr>
            <a:spLocks noGrp="1"/>
          </p:cNvSpPr>
          <p:nvPr>
            <p:ph type="title"/>
          </p:nvPr>
        </p:nvSpPr>
        <p:spPr/>
        <p:txBody>
          <a:bodyPr/>
          <a:lstStyle/>
          <a:p>
            <a:r>
              <a:rPr lang="en-US" dirty="0"/>
              <a:t>Data Catalog </a:t>
            </a:r>
          </a:p>
        </p:txBody>
      </p:sp>
      <p:sp>
        <p:nvSpPr>
          <p:cNvPr id="3" name="Content Placeholder 2">
            <a:extLst>
              <a:ext uri="{FF2B5EF4-FFF2-40B4-BE49-F238E27FC236}">
                <a16:creationId xmlns:a16="http://schemas.microsoft.com/office/drawing/2014/main" id="{22E2E27E-CDA2-BFD2-C2ED-668E173FCA4E}"/>
              </a:ext>
            </a:extLst>
          </p:cNvPr>
          <p:cNvSpPr>
            <a:spLocks noGrp="1"/>
          </p:cNvSpPr>
          <p:nvPr>
            <p:ph idx="1"/>
          </p:nvPr>
        </p:nvSpPr>
        <p:spPr/>
        <p:txBody>
          <a:bodyPr>
            <a:normAutofit/>
          </a:bodyPr>
          <a:lstStyle/>
          <a:p>
            <a:pPr algn="l"/>
            <a:r>
              <a:rPr lang="en-US" sz="1800" b="0" i="0" u="none" strike="noStrike" baseline="0" dirty="0">
                <a:solidFill>
                  <a:srgbClr val="1A52FF"/>
                </a:solidFill>
                <a:latin typeface="MuseoSans-700"/>
              </a:rPr>
              <a:t>Populate Data Catalog </a:t>
            </a:r>
            <a:r>
              <a:rPr lang="en-US" sz="1800" b="0" i="0" u="none" strike="noStrike" baseline="0" dirty="0">
                <a:solidFill>
                  <a:srgbClr val="0A2405"/>
                </a:solidFill>
                <a:latin typeface="MuseoSans-300"/>
              </a:rPr>
              <a:t>- Governance requires knowledge and content. Historically, this knowledge has been gathered by assembling</a:t>
            </a:r>
          </a:p>
          <a:p>
            <a:pPr algn="l"/>
            <a:r>
              <a:rPr lang="en-US" sz="1800" b="0" i="0" u="none" strike="noStrike" baseline="0" dirty="0">
                <a:solidFill>
                  <a:srgbClr val="0A2405"/>
                </a:solidFill>
                <a:latin typeface="MuseoSans-300"/>
              </a:rPr>
              <a:t>experts (stewards and SMEs) to identify key business assets on a onetime basis. The complexity and ongoing transformation of a modern</a:t>
            </a:r>
          </a:p>
          <a:p>
            <a:pPr algn="l"/>
            <a:r>
              <a:rPr lang="en-US" sz="1800" b="0" i="0" u="none" strike="noStrike" baseline="0" dirty="0">
                <a:solidFill>
                  <a:srgbClr val="0A2405"/>
                </a:solidFill>
                <a:latin typeface="MuseoSans-300"/>
              </a:rPr>
              <a:t>enterprise makes this approach unsustainable. </a:t>
            </a:r>
            <a:r>
              <a:rPr lang="en-US" sz="1800" dirty="0">
                <a:solidFill>
                  <a:srgbClr val="0A2405"/>
                </a:solidFill>
                <a:latin typeface="MuseoSans-300"/>
              </a:rPr>
              <a:t>A</a:t>
            </a:r>
            <a:r>
              <a:rPr lang="en-US" sz="1800" b="0" i="0" u="none" strike="noStrike" baseline="0" dirty="0">
                <a:solidFill>
                  <a:srgbClr val="0A2405"/>
                </a:solidFill>
                <a:latin typeface="MuseoSans-300"/>
              </a:rPr>
              <a:t>pproach</a:t>
            </a:r>
            <a:r>
              <a:rPr lang="en-US" sz="1800" dirty="0">
                <a:solidFill>
                  <a:srgbClr val="0A2405"/>
                </a:solidFill>
                <a:latin typeface="MuseoSans-300"/>
              </a:rPr>
              <a:t> </a:t>
            </a:r>
            <a:r>
              <a:rPr lang="en-US" sz="1800" b="0" i="0" u="none" strike="noStrike" baseline="0" dirty="0">
                <a:solidFill>
                  <a:srgbClr val="0A2405"/>
                </a:solidFill>
                <a:latin typeface="MuseoSans-300"/>
              </a:rPr>
              <a:t>has the organization identify key assets so that their metadata can be ingested and analyzed. This process translates technical labels into human ones, giving understandable names to abbreviated and critically named data assets. As a goal, Business Stewards should be able to consistently and easily measure the gap between the governance standards and existing performance. This gap perpetuates an active cycle of assignment and continuous curation.</a:t>
            </a:r>
            <a:endParaRPr lang="en-US" dirty="0"/>
          </a:p>
        </p:txBody>
      </p:sp>
      <p:sp>
        <p:nvSpPr>
          <p:cNvPr id="4" name="Slide Number Placeholder 3">
            <a:extLst>
              <a:ext uri="{FF2B5EF4-FFF2-40B4-BE49-F238E27FC236}">
                <a16:creationId xmlns:a16="http://schemas.microsoft.com/office/drawing/2014/main" id="{C13B1FE4-052E-A26C-E7EB-AAE3D7389C92}"/>
              </a:ext>
            </a:extLst>
          </p:cNvPr>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369487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1A24D-B934-0001-E083-205D185FD056}"/>
              </a:ext>
            </a:extLst>
          </p:cNvPr>
          <p:cNvSpPr>
            <a:spLocks noGrp="1"/>
          </p:cNvSpPr>
          <p:nvPr>
            <p:ph type="title"/>
          </p:nvPr>
        </p:nvSpPr>
        <p:spPr/>
        <p:txBody>
          <a:bodyPr/>
          <a:lstStyle/>
          <a:p>
            <a:r>
              <a:rPr lang="en-US" dirty="0"/>
              <a:t>Data Business Stewards </a:t>
            </a:r>
          </a:p>
        </p:txBody>
      </p:sp>
      <p:sp>
        <p:nvSpPr>
          <p:cNvPr id="3" name="Content Placeholder 2">
            <a:extLst>
              <a:ext uri="{FF2B5EF4-FFF2-40B4-BE49-F238E27FC236}">
                <a16:creationId xmlns:a16="http://schemas.microsoft.com/office/drawing/2014/main" id="{8090516F-DA70-0B91-CC63-01980DF7F358}"/>
              </a:ext>
            </a:extLst>
          </p:cNvPr>
          <p:cNvSpPr>
            <a:spLocks noGrp="1"/>
          </p:cNvSpPr>
          <p:nvPr>
            <p:ph idx="1"/>
          </p:nvPr>
        </p:nvSpPr>
        <p:spPr/>
        <p:txBody>
          <a:bodyPr>
            <a:normAutofit fontScale="92500" lnSpcReduction="20000"/>
          </a:bodyPr>
          <a:lstStyle/>
          <a:p>
            <a:pPr algn="l"/>
            <a:r>
              <a:rPr lang="en-US" sz="1800" b="0" i="0" u="none" strike="noStrike" baseline="0" dirty="0">
                <a:solidFill>
                  <a:srgbClr val="1A52FF"/>
                </a:solidFill>
                <a:latin typeface="MuseoSans-700"/>
              </a:rPr>
              <a:t>Empower Business Stewards </a:t>
            </a:r>
            <a:r>
              <a:rPr lang="en-US" sz="1800" b="0" i="0" u="none" strike="noStrike" baseline="0" dirty="0">
                <a:solidFill>
                  <a:srgbClr val="0A2405"/>
                </a:solidFill>
                <a:latin typeface="MuseoSans-300"/>
              </a:rPr>
              <a:t>- As implementation of governance</a:t>
            </a:r>
          </a:p>
          <a:p>
            <a:pPr algn="l"/>
            <a:r>
              <a:rPr lang="en-US" sz="1800" b="0" i="0" u="none" strike="noStrike" baseline="0" dirty="0">
                <a:solidFill>
                  <a:srgbClr val="0A2405"/>
                </a:solidFill>
                <a:latin typeface="MuseoSans-300"/>
              </a:rPr>
              <a:t>begins for each business area, it’s critical to recognize and identify</a:t>
            </a:r>
          </a:p>
          <a:p>
            <a:pPr algn="l"/>
            <a:r>
              <a:rPr lang="en-US" sz="1800" b="0" i="0" u="none" strike="noStrike" baseline="0" dirty="0">
                <a:solidFill>
                  <a:srgbClr val="0A2405"/>
                </a:solidFill>
                <a:latin typeface="MuseoSans-300"/>
              </a:rPr>
              <a:t>business stewards. Generally, stewards sit inside the business area</a:t>
            </a:r>
          </a:p>
          <a:p>
            <a:pPr algn="l"/>
            <a:r>
              <a:rPr lang="en-US" sz="1800" b="0" i="0" u="none" strike="noStrike" baseline="0" dirty="0">
                <a:solidFill>
                  <a:srgbClr val="0A2405"/>
                </a:solidFill>
                <a:latin typeface="MuseoSans-300"/>
              </a:rPr>
              <a:t>and play a critical role in driving awareness, onboarding, moderating</a:t>
            </a:r>
          </a:p>
          <a:p>
            <a:pPr algn="l"/>
            <a:r>
              <a:rPr lang="en-US" sz="1800" b="0" i="0" u="none" strike="noStrike" baseline="0" dirty="0">
                <a:solidFill>
                  <a:srgbClr val="0A2405"/>
                </a:solidFill>
                <a:latin typeface="MuseoSans-300"/>
              </a:rPr>
              <a:t>and guiding participation. They are accountable for ensuring the</a:t>
            </a:r>
          </a:p>
          <a:p>
            <a:pPr algn="l"/>
            <a:r>
              <a:rPr lang="en-US" sz="1800" b="0" i="0" u="none" strike="noStrike" baseline="0" dirty="0">
                <a:solidFill>
                  <a:srgbClr val="0A2405"/>
                </a:solidFill>
                <a:latin typeface="MuseoSans-300"/>
              </a:rPr>
              <a:t>targets in the policies and standards are maintained. Historically,</a:t>
            </a:r>
          </a:p>
          <a:p>
            <a:pPr algn="l"/>
            <a:r>
              <a:rPr lang="en-US" sz="1800" b="0" i="0" u="none" strike="noStrike" baseline="0" dirty="0">
                <a:solidFill>
                  <a:srgbClr val="0A2405"/>
                </a:solidFill>
                <a:latin typeface="MuseoSans-300"/>
              </a:rPr>
              <a:t>governance teams have tasked stewards with primary responsibility</a:t>
            </a:r>
          </a:p>
          <a:p>
            <a:pPr algn="l"/>
            <a:r>
              <a:rPr lang="en-US" sz="1800" b="0" i="0" u="none" strike="noStrike" baseline="0" dirty="0">
                <a:solidFill>
                  <a:srgbClr val="0A2405"/>
                </a:solidFill>
                <a:latin typeface="MuseoSans-300"/>
              </a:rPr>
              <a:t>for this enforcement work – they are the so-called policy enforcement</a:t>
            </a:r>
          </a:p>
          <a:p>
            <a:pPr algn="l"/>
            <a:r>
              <a:rPr lang="en-US" sz="1800" b="0" i="0" u="none" strike="noStrike" baseline="0" dirty="0">
                <a:solidFill>
                  <a:srgbClr val="0A2405"/>
                </a:solidFill>
                <a:latin typeface="MuseoSans-300"/>
              </a:rPr>
              <a:t>officials of data.</a:t>
            </a:r>
            <a:endParaRPr lang="en-US" dirty="0"/>
          </a:p>
        </p:txBody>
      </p:sp>
      <p:sp>
        <p:nvSpPr>
          <p:cNvPr id="4" name="Slide Number Placeholder 3">
            <a:extLst>
              <a:ext uri="{FF2B5EF4-FFF2-40B4-BE49-F238E27FC236}">
                <a16:creationId xmlns:a16="http://schemas.microsoft.com/office/drawing/2014/main" id="{01AA278A-8CE1-EF91-0513-A7E04987CAD6}"/>
              </a:ext>
            </a:extLst>
          </p:cNvPr>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2916748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CC2DD-3AFD-3B95-41F3-2418ECB2014E}"/>
              </a:ext>
            </a:extLst>
          </p:cNvPr>
          <p:cNvSpPr>
            <a:spLocks noGrp="1"/>
          </p:cNvSpPr>
          <p:nvPr>
            <p:ph type="title"/>
          </p:nvPr>
        </p:nvSpPr>
        <p:spPr/>
        <p:txBody>
          <a:bodyPr>
            <a:normAutofit/>
          </a:bodyPr>
          <a:lstStyle/>
          <a:p>
            <a:r>
              <a:rPr lang="en-US" sz="4400" b="1" dirty="0">
                <a:solidFill>
                  <a:srgbClr val="35364E"/>
                </a:solidFill>
                <a:latin typeface="Inter"/>
              </a:rPr>
              <a:t>What are the pillars of data governance readiness?</a:t>
            </a:r>
          </a:p>
        </p:txBody>
      </p:sp>
      <p:sp>
        <p:nvSpPr>
          <p:cNvPr id="3" name="Content Placeholder 2">
            <a:extLst>
              <a:ext uri="{FF2B5EF4-FFF2-40B4-BE49-F238E27FC236}">
                <a16:creationId xmlns:a16="http://schemas.microsoft.com/office/drawing/2014/main" id="{51A8018B-07F8-4E61-589B-9882525AACD2}"/>
              </a:ext>
            </a:extLst>
          </p:cNvPr>
          <p:cNvSpPr>
            <a:spLocks noGrp="1"/>
          </p:cNvSpPr>
          <p:nvPr>
            <p:ph idx="1"/>
          </p:nvPr>
        </p:nvSpPr>
        <p:spPr/>
        <p:txBody>
          <a:bodyPr>
            <a:normAutofit fontScale="77500" lnSpcReduction="20000"/>
          </a:bodyPr>
          <a:lstStyle/>
          <a:p>
            <a:pPr algn="l" fontAlgn="base"/>
            <a:r>
              <a:rPr lang="en-US" sz="2200" b="0" i="0" dirty="0">
                <a:solidFill>
                  <a:srgbClr val="35364E"/>
                </a:solidFill>
                <a:effectLst/>
                <a:latin typeface="Inter"/>
              </a:rPr>
              <a:t>A data governance framework directs how data will be managed and controlled. Among the areas commonly included in data governance frameworks are data policies, such as</a:t>
            </a:r>
            <a:r>
              <a:rPr lang="en-US" b="0" i="0" dirty="0">
                <a:solidFill>
                  <a:srgbClr val="35364E"/>
                </a:solidFill>
                <a:effectLst/>
                <a:latin typeface="Inter"/>
              </a:rPr>
              <a:t>:</a:t>
            </a:r>
          </a:p>
          <a:p>
            <a:pPr algn="l" fontAlgn="base">
              <a:buFont typeface="Arial" panose="020B0604020202020204" pitchFamily="34" charset="0"/>
              <a:buChar char="•"/>
            </a:pPr>
            <a:r>
              <a:rPr lang="en-US" b="1" i="0" dirty="0">
                <a:solidFill>
                  <a:srgbClr val="35364E"/>
                </a:solidFill>
                <a:effectLst/>
                <a:latin typeface="inherit"/>
              </a:rPr>
              <a:t>Data availability</a:t>
            </a:r>
            <a:r>
              <a:rPr lang="en-US" b="0" i="0" dirty="0">
                <a:solidFill>
                  <a:srgbClr val="35364E"/>
                </a:solidFill>
                <a:effectLst/>
                <a:latin typeface="Inter"/>
              </a:rPr>
              <a:t>, Accessible and ready for easy consumption.</a:t>
            </a:r>
          </a:p>
          <a:p>
            <a:pPr algn="l" fontAlgn="base">
              <a:buFont typeface="Arial" panose="020B0604020202020204" pitchFamily="34" charset="0"/>
              <a:buChar char="•"/>
            </a:pPr>
            <a:r>
              <a:rPr lang="en-US" b="1" i="0" dirty="0">
                <a:solidFill>
                  <a:srgbClr val="35364E"/>
                </a:solidFill>
                <a:effectLst/>
                <a:latin typeface="inherit"/>
              </a:rPr>
              <a:t>Data integrity/Risk Management</a:t>
            </a:r>
            <a:r>
              <a:rPr lang="en-US" u="none" strike="noStrike" dirty="0">
                <a:solidFill>
                  <a:srgbClr val="35364E"/>
                </a:solidFill>
                <a:latin typeface="Inter"/>
              </a:rPr>
              <a:t>, </a:t>
            </a:r>
            <a:r>
              <a:rPr lang="en-US" b="0" i="0" dirty="0">
                <a:solidFill>
                  <a:srgbClr val="35364E"/>
                </a:solidFill>
                <a:effectLst/>
                <a:latin typeface="Inter"/>
              </a:rPr>
              <a:t>Data qualities are retained, across different platforms, regardless of how it is stored, converted, transferred, and viewed.</a:t>
            </a:r>
          </a:p>
          <a:p>
            <a:pPr algn="l" fontAlgn="base">
              <a:buFont typeface="Arial" panose="020B0604020202020204" pitchFamily="34" charset="0"/>
              <a:buChar char="•"/>
            </a:pPr>
            <a:r>
              <a:rPr lang="en-US" b="1" i="0" dirty="0">
                <a:solidFill>
                  <a:srgbClr val="35364E"/>
                </a:solidFill>
                <a:effectLst/>
                <a:latin typeface="inherit"/>
              </a:rPr>
              <a:t>Data quality/measurement</a:t>
            </a:r>
            <a:r>
              <a:rPr lang="en-US" i="0" dirty="0">
                <a:solidFill>
                  <a:srgbClr val="35364E"/>
                </a:solidFill>
                <a:effectLst/>
                <a:latin typeface="inherit"/>
              </a:rPr>
              <a:t>,</a:t>
            </a:r>
            <a:r>
              <a:rPr lang="en-US" b="1" i="0" dirty="0">
                <a:solidFill>
                  <a:srgbClr val="35364E"/>
                </a:solidFill>
                <a:effectLst/>
                <a:latin typeface="inherit"/>
              </a:rPr>
              <a:t> </a:t>
            </a:r>
            <a:r>
              <a:rPr lang="en-US" b="0" i="0" dirty="0">
                <a:solidFill>
                  <a:srgbClr val="35364E"/>
                </a:solidFill>
                <a:effectLst/>
                <a:latin typeface="Inter"/>
              </a:rPr>
              <a:t>Ensures data is correct, consistent, and cleaned.</a:t>
            </a:r>
          </a:p>
          <a:p>
            <a:pPr algn="l" fontAlgn="base">
              <a:buFont typeface="Arial" panose="020B0604020202020204" pitchFamily="34" charset="0"/>
              <a:buChar char="•"/>
            </a:pPr>
            <a:r>
              <a:rPr lang="en-US" b="1" i="0" dirty="0">
                <a:solidFill>
                  <a:srgbClr val="35364E"/>
                </a:solidFill>
                <a:effectLst/>
                <a:latin typeface="inherit"/>
              </a:rPr>
              <a:t>Data security</a:t>
            </a:r>
            <a:r>
              <a:rPr lang="en-US" i="0" dirty="0">
                <a:solidFill>
                  <a:srgbClr val="35364E"/>
                </a:solidFill>
                <a:effectLst/>
                <a:latin typeface="inherit"/>
              </a:rPr>
              <a:t>,</a:t>
            </a:r>
            <a:r>
              <a:rPr lang="en-US" b="1" i="0" dirty="0">
                <a:solidFill>
                  <a:srgbClr val="35364E"/>
                </a:solidFill>
                <a:effectLst/>
                <a:latin typeface="inherit"/>
              </a:rPr>
              <a:t> </a:t>
            </a:r>
            <a:r>
              <a:rPr lang="en-US" b="0" i="0" dirty="0">
                <a:solidFill>
                  <a:srgbClr val="35364E"/>
                </a:solidFill>
                <a:effectLst/>
                <a:latin typeface="Inter"/>
              </a:rPr>
              <a:t>Safeguards are in place, including classification according to its sensitivity and storage policies and procedures that ensure data protection.</a:t>
            </a:r>
          </a:p>
          <a:p>
            <a:pPr algn="l" fontAlgn="base">
              <a:buFont typeface="Arial" panose="020B0604020202020204" pitchFamily="34" charset="0"/>
              <a:buChar char="•"/>
            </a:pPr>
            <a:r>
              <a:rPr lang="en-US" b="1" i="0" dirty="0">
                <a:solidFill>
                  <a:srgbClr val="35364E"/>
                </a:solidFill>
                <a:effectLst/>
                <a:latin typeface="inherit"/>
              </a:rPr>
              <a:t>Data usability</a:t>
            </a:r>
            <a:r>
              <a:rPr lang="en-US" i="0" dirty="0">
                <a:solidFill>
                  <a:srgbClr val="35364E"/>
                </a:solidFill>
                <a:effectLst/>
                <a:latin typeface="inherit"/>
              </a:rPr>
              <a:t>,</a:t>
            </a:r>
            <a:r>
              <a:rPr lang="en-US" b="1" i="0" dirty="0">
                <a:solidFill>
                  <a:srgbClr val="35364E"/>
                </a:solidFill>
                <a:effectLst/>
                <a:latin typeface="inherit"/>
              </a:rPr>
              <a:t> </a:t>
            </a:r>
            <a:r>
              <a:rPr lang="en-US" b="0" i="0" dirty="0">
                <a:solidFill>
                  <a:srgbClr val="35364E"/>
                </a:solidFill>
                <a:effectLst/>
                <a:latin typeface="Inter"/>
              </a:rPr>
              <a:t>Clearly structured, documented, and tagged.</a:t>
            </a:r>
          </a:p>
          <a:p>
            <a:pPr algn="l" fontAlgn="base">
              <a:buFont typeface="Arial" panose="020B0604020202020204" pitchFamily="34" charset="0"/>
              <a:buChar char="•"/>
            </a:pPr>
            <a:r>
              <a:rPr lang="en-US" b="1" dirty="0">
                <a:solidFill>
                  <a:srgbClr val="35364E"/>
                </a:solidFill>
                <a:latin typeface="Inter"/>
              </a:rPr>
              <a:t>Cost Minimization</a:t>
            </a:r>
            <a:endParaRPr lang="en-US" dirty="0">
              <a:solidFill>
                <a:srgbClr val="35364E"/>
              </a:solidFill>
              <a:latin typeface="Inter"/>
            </a:endParaRPr>
          </a:p>
          <a:p>
            <a:pPr fontAlgn="base">
              <a:buFont typeface="Arial" panose="020B0604020202020204" pitchFamily="34" charset="0"/>
              <a:buChar char="•"/>
            </a:pPr>
            <a:r>
              <a:rPr lang="en-US" b="1" dirty="0">
                <a:solidFill>
                  <a:srgbClr val="35364E"/>
                </a:solidFill>
                <a:latin typeface="Inter"/>
              </a:rPr>
              <a:t>Data warehousing</a:t>
            </a:r>
          </a:p>
          <a:p>
            <a:pPr algn="l" fontAlgn="base">
              <a:buFont typeface="Arial" panose="020B0604020202020204" pitchFamily="34" charset="0"/>
              <a:buChar char="•"/>
            </a:pPr>
            <a:endParaRPr lang="en-US" b="0" i="0" dirty="0">
              <a:solidFill>
                <a:srgbClr val="35364E"/>
              </a:solidFill>
              <a:effectLst/>
              <a:latin typeface="Inter"/>
            </a:endParaRPr>
          </a:p>
        </p:txBody>
      </p:sp>
      <p:sp>
        <p:nvSpPr>
          <p:cNvPr id="4" name="Slide Number Placeholder 3"/>
          <p:cNvSpPr>
            <a:spLocks noGrp="1"/>
          </p:cNvSpPr>
          <p:nvPr>
            <p:ph type="sldNum" sz="quarter" idx="12"/>
          </p:nvPr>
        </p:nvSpPr>
        <p:spPr/>
        <p:txBody>
          <a:bodyPr/>
          <a:lstStyle/>
          <a:p>
            <a:fld id="{3A98EE3D-8CD1-4C3F-BD1C-C98C9596463C}" type="slidenum">
              <a:rPr lang="en-US" smtClean="0"/>
              <a:t>12</a:t>
            </a:fld>
            <a:endParaRPr lang="en-US" dirty="0"/>
          </a:p>
        </p:txBody>
      </p:sp>
    </p:spTree>
    <p:extLst>
      <p:ext uri="{BB962C8B-B14F-4D97-AF65-F5344CB8AC3E}">
        <p14:creationId xmlns:p14="http://schemas.microsoft.com/office/powerpoint/2010/main" val="3986966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5A983-9245-B6C4-5400-655B36F11B57}"/>
              </a:ext>
            </a:extLst>
          </p:cNvPr>
          <p:cNvSpPr>
            <a:spLocks noGrp="1"/>
          </p:cNvSpPr>
          <p:nvPr>
            <p:ph type="title"/>
          </p:nvPr>
        </p:nvSpPr>
        <p:spPr/>
        <p:txBody>
          <a:bodyPr>
            <a:normAutofit/>
          </a:bodyPr>
          <a:lstStyle/>
          <a:p>
            <a:pPr algn="l"/>
            <a:r>
              <a:rPr lang="en-US" sz="4400" b="1" dirty="0">
                <a:solidFill>
                  <a:srgbClr val="35364E"/>
                </a:solidFill>
                <a:latin typeface="Inter"/>
              </a:rPr>
              <a:t>Data Governance Roles</a:t>
            </a:r>
          </a:p>
        </p:txBody>
      </p:sp>
      <p:sp>
        <p:nvSpPr>
          <p:cNvPr id="3" name="Content Placeholder 2">
            <a:extLst>
              <a:ext uri="{FF2B5EF4-FFF2-40B4-BE49-F238E27FC236}">
                <a16:creationId xmlns:a16="http://schemas.microsoft.com/office/drawing/2014/main" id="{AFEE8FEF-63D6-DA45-430E-45A05C4FAF40}"/>
              </a:ext>
            </a:extLst>
          </p:cNvPr>
          <p:cNvSpPr>
            <a:spLocks noGrp="1"/>
          </p:cNvSpPr>
          <p:nvPr>
            <p:ph idx="1"/>
          </p:nvPr>
        </p:nvSpPr>
        <p:spPr/>
        <p:txBody>
          <a:bodyPr>
            <a:normAutofit/>
          </a:bodyPr>
          <a:lstStyle/>
          <a:p>
            <a:pPr algn="l"/>
            <a:r>
              <a:rPr lang="en-US" sz="2000" dirty="0">
                <a:solidFill>
                  <a:srgbClr val="35364E"/>
                </a:solidFill>
                <a:latin typeface="Inter"/>
              </a:rPr>
              <a:t>You need to put the right people in place to support, sponsor, steward, operationalize, and ultimately deliver a positive return on your data.</a:t>
            </a:r>
          </a:p>
          <a:p>
            <a:pPr algn="l"/>
            <a:r>
              <a:rPr lang="en-US" sz="2000" dirty="0">
                <a:solidFill>
                  <a:srgbClr val="35364E"/>
                </a:solidFill>
                <a:latin typeface="Inter"/>
              </a:rPr>
              <a:t>First and foremost, you need an executive steering committee or data governance council. This group communicates, prioritizes, funds, resolves conflicts, and makes decisions about data governance for your entire enterprise. The steering committee is made up of the executive leaders of your organization. Sometimes they belong to the C-suite; they may also be vice presidents or directors accountable for the specific lines of business.</a:t>
            </a:r>
          </a:p>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13</a:t>
            </a:fld>
            <a:endParaRPr lang="en-US" dirty="0"/>
          </a:p>
        </p:txBody>
      </p:sp>
    </p:spTree>
    <p:extLst>
      <p:ext uri="{BB962C8B-B14F-4D97-AF65-F5344CB8AC3E}">
        <p14:creationId xmlns:p14="http://schemas.microsoft.com/office/powerpoint/2010/main" val="3795969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5A983-9245-B6C4-5400-655B36F11B57}"/>
              </a:ext>
            </a:extLst>
          </p:cNvPr>
          <p:cNvSpPr>
            <a:spLocks noGrp="1"/>
          </p:cNvSpPr>
          <p:nvPr>
            <p:ph type="title"/>
          </p:nvPr>
        </p:nvSpPr>
        <p:spPr/>
        <p:txBody>
          <a:bodyPr>
            <a:normAutofit/>
          </a:bodyPr>
          <a:lstStyle/>
          <a:p>
            <a:r>
              <a:rPr lang="en-US" sz="4400" b="1" dirty="0">
                <a:solidFill>
                  <a:srgbClr val="35364E"/>
                </a:solidFill>
                <a:latin typeface="Inter"/>
              </a:rPr>
              <a:t>Data Governance Roles</a:t>
            </a:r>
          </a:p>
        </p:txBody>
      </p:sp>
      <p:sp>
        <p:nvSpPr>
          <p:cNvPr id="3" name="Content Placeholder 2">
            <a:extLst>
              <a:ext uri="{FF2B5EF4-FFF2-40B4-BE49-F238E27FC236}">
                <a16:creationId xmlns:a16="http://schemas.microsoft.com/office/drawing/2014/main" id="{AFEE8FEF-63D6-DA45-430E-45A05C4FAF40}"/>
              </a:ext>
            </a:extLst>
          </p:cNvPr>
          <p:cNvSpPr>
            <a:spLocks noGrp="1"/>
          </p:cNvSpPr>
          <p:nvPr>
            <p:ph idx="1"/>
          </p:nvPr>
        </p:nvSpPr>
        <p:spPr/>
        <p:txBody>
          <a:bodyPr>
            <a:normAutofit fontScale="62500" lnSpcReduction="20000"/>
          </a:bodyPr>
          <a:lstStyle/>
          <a:p>
            <a:pPr algn="l"/>
            <a:r>
              <a:rPr lang="en-US" sz="2400" dirty="0">
                <a:solidFill>
                  <a:srgbClr val="35364E"/>
                </a:solidFill>
                <a:latin typeface="Inter"/>
              </a:rPr>
              <a:t>An effective data governance program should include the following roles in addition to the high-level people on your executive steering committee:</a:t>
            </a:r>
          </a:p>
          <a:p>
            <a:pPr algn="l">
              <a:buFont typeface="Arial" panose="020B0604020202020204" pitchFamily="34" charset="0"/>
              <a:buChar char="•"/>
            </a:pPr>
            <a:r>
              <a:rPr lang="en-US" sz="2400" b="1" dirty="0">
                <a:solidFill>
                  <a:srgbClr val="35364E"/>
                </a:solidFill>
                <a:latin typeface="Inter"/>
              </a:rPr>
              <a:t>Executive sponsor. </a:t>
            </a:r>
            <a:r>
              <a:rPr lang="en-US" sz="2400" dirty="0">
                <a:solidFill>
                  <a:srgbClr val="35364E"/>
                </a:solidFill>
                <a:latin typeface="Inter"/>
              </a:rPr>
              <a:t>This is the C-level executive whose responsibilities span functional, line-of-business, application, and geographic silos. Identify your sponsor early, because this person allocates resources, determines staffing and funding, identifies high-priority business issues, and fosters cross-functional collaboration.</a:t>
            </a:r>
          </a:p>
          <a:p>
            <a:pPr algn="l">
              <a:buFont typeface="Arial" panose="020B0604020202020204" pitchFamily="34" charset="0"/>
              <a:buChar char="•"/>
            </a:pPr>
            <a:r>
              <a:rPr lang="en-US" sz="2400" b="1" dirty="0">
                <a:solidFill>
                  <a:srgbClr val="35364E"/>
                </a:solidFill>
                <a:latin typeface="Inter"/>
              </a:rPr>
              <a:t>Data stewards</a:t>
            </a:r>
            <a:r>
              <a:rPr lang="en-US" sz="2400" dirty="0">
                <a:solidFill>
                  <a:srgbClr val="35364E"/>
                </a:solidFill>
                <a:latin typeface="Inter"/>
              </a:rPr>
              <a:t>. Data stewards are the business and IT subject matter experts (SMEs) who translate how your data governance framework affects your organization’s business processes, decisions, and interactions. Business stewards must be IT-savvy. Likewise, IT stewards must understand the business. Experienced business analysts capable of acting as communication bridges between business and IT can make the best business stewards, while data and enterprise architects and senior business systems analysts make strong IT stewards.</a:t>
            </a:r>
          </a:p>
          <a:p>
            <a:pPr algn="l">
              <a:buFont typeface="Arial" panose="020B0604020202020204" pitchFamily="34" charset="0"/>
              <a:buChar char="•"/>
            </a:pPr>
            <a:r>
              <a:rPr lang="en-US" sz="2400" b="1" dirty="0">
                <a:solidFill>
                  <a:srgbClr val="35364E"/>
                </a:solidFill>
                <a:latin typeface="Inter"/>
              </a:rPr>
              <a:t>Data governance leader</a:t>
            </a:r>
            <a:r>
              <a:rPr lang="en-US" sz="2400" dirty="0">
                <a:solidFill>
                  <a:srgbClr val="35364E"/>
                </a:solidFill>
                <a:latin typeface="Inter"/>
              </a:rPr>
              <a:t>. This person coordinates tasks for data stewards, helps communicate decisions made by stewards to relevant stakeholders, drives ongoing data auditing and metrics that assess program success and ROI, and is the primary point of escalation to the executive sponsor and steering committee.</a:t>
            </a:r>
          </a:p>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14</a:t>
            </a:fld>
            <a:endParaRPr lang="en-US" dirty="0"/>
          </a:p>
        </p:txBody>
      </p:sp>
    </p:spTree>
    <p:extLst>
      <p:ext uri="{BB962C8B-B14F-4D97-AF65-F5344CB8AC3E}">
        <p14:creationId xmlns:p14="http://schemas.microsoft.com/office/powerpoint/2010/main" val="2011999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5A983-9245-B6C4-5400-655B36F11B57}"/>
              </a:ext>
            </a:extLst>
          </p:cNvPr>
          <p:cNvSpPr>
            <a:spLocks noGrp="1"/>
          </p:cNvSpPr>
          <p:nvPr>
            <p:ph type="title"/>
          </p:nvPr>
        </p:nvSpPr>
        <p:spPr/>
        <p:txBody>
          <a:bodyPr>
            <a:normAutofit/>
          </a:bodyPr>
          <a:lstStyle/>
          <a:p>
            <a:pPr algn="l"/>
            <a:r>
              <a:rPr lang="en-US" sz="4400" b="1" dirty="0">
                <a:solidFill>
                  <a:srgbClr val="35364E"/>
                </a:solidFill>
                <a:latin typeface="Inter"/>
              </a:rPr>
              <a:t>Data Governance Technology</a:t>
            </a:r>
          </a:p>
        </p:txBody>
      </p:sp>
      <p:sp>
        <p:nvSpPr>
          <p:cNvPr id="3" name="Content Placeholder 2">
            <a:extLst>
              <a:ext uri="{FF2B5EF4-FFF2-40B4-BE49-F238E27FC236}">
                <a16:creationId xmlns:a16="http://schemas.microsoft.com/office/drawing/2014/main" id="{AFEE8FEF-63D6-DA45-430E-45A05C4FAF40}"/>
              </a:ext>
            </a:extLst>
          </p:cNvPr>
          <p:cNvSpPr>
            <a:spLocks noGrp="1"/>
          </p:cNvSpPr>
          <p:nvPr>
            <p:ph idx="1"/>
          </p:nvPr>
        </p:nvSpPr>
        <p:spPr/>
        <p:txBody>
          <a:bodyPr>
            <a:normAutofit/>
          </a:bodyPr>
          <a:lstStyle/>
          <a:p>
            <a:pPr algn="l"/>
            <a:r>
              <a:rPr lang="en-US" sz="2400" dirty="0">
                <a:solidFill>
                  <a:srgbClr val="35364E"/>
                </a:solidFill>
                <a:latin typeface="Inter"/>
              </a:rPr>
              <a:t>In the context of data governance, “technology” primarily means automation. Many technology solutions and platforms exist to help you automate different aspects of data governance, traditionally completed manually. But you must consider the full lifecycle of critical enterprise data, from creation to archival, when choosing technology to support your data governance efforts.</a:t>
            </a:r>
          </a:p>
        </p:txBody>
      </p:sp>
      <p:sp>
        <p:nvSpPr>
          <p:cNvPr id="4" name="Slide Number Placeholder 3"/>
          <p:cNvSpPr>
            <a:spLocks noGrp="1"/>
          </p:cNvSpPr>
          <p:nvPr>
            <p:ph type="sldNum" sz="quarter" idx="12"/>
          </p:nvPr>
        </p:nvSpPr>
        <p:spPr/>
        <p:txBody>
          <a:bodyPr/>
          <a:lstStyle/>
          <a:p>
            <a:fld id="{3A98EE3D-8CD1-4C3F-BD1C-C98C9596463C}" type="slidenum">
              <a:rPr lang="en-US" smtClean="0"/>
              <a:t>15</a:t>
            </a:fld>
            <a:endParaRPr lang="en-US" dirty="0"/>
          </a:p>
        </p:txBody>
      </p:sp>
    </p:spTree>
    <p:extLst>
      <p:ext uri="{BB962C8B-B14F-4D97-AF65-F5344CB8AC3E}">
        <p14:creationId xmlns:p14="http://schemas.microsoft.com/office/powerpoint/2010/main" val="1291188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5A983-9245-B6C4-5400-655B36F11B57}"/>
              </a:ext>
            </a:extLst>
          </p:cNvPr>
          <p:cNvSpPr>
            <a:spLocks noGrp="1"/>
          </p:cNvSpPr>
          <p:nvPr>
            <p:ph type="title"/>
          </p:nvPr>
        </p:nvSpPr>
        <p:spPr/>
        <p:txBody>
          <a:bodyPr>
            <a:normAutofit/>
          </a:bodyPr>
          <a:lstStyle/>
          <a:p>
            <a:r>
              <a:rPr lang="en-US" sz="4400" b="1" dirty="0">
                <a:solidFill>
                  <a:srgbClr val="35364E"/>
                </a:solidFill>
                <a:latin typeface="Inter"/>
              </a:rPr>
              <a:t>Data Governance Technology</a:t>
            </a:r>
          </a:p>
        </p:txBody>
      </p:sp>
      <p:sp>
        <p:nvSpPr>
          <p:cNvPr id="3" name="Content Placeholder 2">
            <a:extLst>
              <a:ext uri="{FF2B5EF4-FFF2-40B4-BE49-F238E27FC236}">
                <a16:creationId xmlns:a16="http://schemas.microsoft.com/office/drawing/2014/main" id="{AFEE8FEF-63D6-DA45-430E-45A05C4FAF40}"/>
              </a:ext>
            </a:extLst>
          </p:cNvPr>
          <p:cNvSpPr>
            <a:spLocks noGrp="1"/>
          </p:cNvSpPr>
          <p:nvPr>
            <p:ph idx="1"/>
          </p:nvPr>
        </p:nvSpPr>
        <p:spPr/>
        <p:txBody>
          <a:bodyPr>
            <a:noAutofit/>
          </a:bodyPr>
          <a:lstStyle/>
          <a:p>
            <a:pPr algn="l"/>
            <a:r>
              <a:rPr lang="en-US" sz="1300" dirty="0">
                <a:solidFill>
                  <a:srgbClr val="35364E"/>
                </a:solidFill>
                <a:latin typeface="Inter"/>
              </a:rPr>
              <a:t>You should also focus on intelligent automation. Intelligent automation possesses four key qualities: </a:t>
            </a:r>
          </a:p>
          <a:p>
            <a:pPr algn="l">
              <a:buFont typeface="Arial" panose="020B0604020202020204" pitchFamily="34" charset="0"/>
              <a:buChar char="•"/>
            </a:pPr>
            <a:r>
              <a:rPr lang="en-US" sz="1300" b="1" dirty="0">
                <a:solidFill>
                  <a:srgbClr val="35364E"/>
                </a:solidFill>
                <a:latin typeface="Inter"/>
              </a:rPr>
              <a:t>Scale: </a:t>
            </a:r>
            <a:r>
              <a:rPr lang="en-US" sz="1300" dirty="0">
                <a:solidFill>
                  <a:srgbClr val="35364E"/>
                </a:solidFill>
                <a:latin typeface="Inter"/>
              </a:rPr>
              <a:t>New data types and sources are always emerging. The huge and growing volumes of enterprise data need to be assessed, curated, and protected so that anyone or any system can use them. The technology chosen for data governance needs to continually govern more data from more sources and handle more user requests without trouble, scaling up to the largest cloud data lake.</a:t>
            </a:r>
          </a:p>
          <a:p>
            <a:pPr algn="l">
              <a:buFont typeface="Arial" panose="020B0604020202020204" pitchFamily="34" charset="0"/>
              <a:buChar char="•"/>
            </a:pPr>
            <a:r>
              <a:rPr lang="en-US" sz="1300" b="1" dirty="0">
                <a:solidFill>
                  <a:srgbClr val="35364E"/>
                </a:solidFill>
                <a:latin typeface="Inter"/>
              </a:rPr>
              <a:t>Extensibility: </a:t>
            </a:r>
            <a:r>
              <a:rPr lang="en-US" sz="1300" dirty="0">
                <a:solidFill>
                  <a:srgbClr val="35364E"/>
                </a:solidFill>
                <a:latin typeface="Inter"/>
              </a:rPr>
              <a:t>Modern data governance isn’t just about documentation and compliance. It delivers measurable value for the entire organization. Intelligent automation thus goes well beyond data governance project management to deliver a fully integrated platform for data management that includes data quality, data privacy, data cataloging, and stewardship capabilities.</a:t>
            </a:r>
          </a:p>
          <a:p>
            <a:pPr algn="l">
              <a:buFont typeface="Arial" panose="020B0604020202020204" pitchFamily="34" charset="0"/>
              <a:buChar char="•"/>
            </a:pPr>
            <a:r>
              <a:rPr lang="en-US" sz="1300" b="1" dirty="0">
                <a:solidFill>
                  <a:srgbClr val="35364E"/>
                </a:solidFill>
                <a:latin typeface="Inter"/>
              </a:rPr>
              <a:t>Agility: </a:t>
            </a:r>
            <a:r>
              <a:rPr lang="en-US" sz="1300" dirty="0">
                <a:solidFill>
                  <a:srgbClr val="35364E"/>
                </a:solidFill>
                <a:latin typeface="Inter"/>
              </a:rPr>
              <a:t>An intelligent automation solution enables you to get started quickly without massive and costly custom integration efforts. and the flexibility within a proven intelligent data governance solution will also allow your </a:t>
            </a:r>
            <a:r>
              <a:rPr lang="en-US" sz="1500" dirty="0">
                <a:solidFill>
                  <a:srgbClr val="35364E"/>
                </a:solidFill>
                <a:latin typeface="Inter"/>
              </a:rPr>
              <a:t>organization to react swiftly to new regulations, new business models, or new competition</a:t>
            </a:r>
          </a:p>
          <a:p>
            <a:pPr>
              <a:buFont typeface="Arial" panose="020B0604020202020204" pitchFamily="34" charset="0"/>
              <a:buChar char="•"/>
            </a:pPr>
            <a:r>
              <a:rPr lang="en-US" sz="1300" b="1" dirty="0">
                <a:solidFill>
                  <a:srgbClr val="35364E"/>
                </a:solidFill>
                <a:latin typeface="Inter"/>
              </a:rPr>
              <a:t>Automation: </a:t>
            </a:r>
            <a:r>
              <a:rPr lang="en-US" sz="1300" dirty="0">
                <a:solidFill>
                  <a:srgbClr val="35364E"/>
                </a:solidFill>
                <a:latin typeface="Inter"/>
              </a:rPr>
              <a:t>Leverage the power of artificial intelligence (AI) and machine learning to reduce redundancy and free up the time of data professionals—especially data stewards and your data operations team—and allow them to focus on more important matters.</a:t>
            </a:r>
          </a:p>
          <a:p>
            <a:pPr algn="l">
              <a:buFont typeface="Arial" panose="020B0604020202020204" pitchFamily="34" charset="0"/>
              <a:buChar char="•"/>
            </a:pPr>
            <a:endParaRPr lang="en-US" sz="1500" dirty="0">
              <a:solidFill>
                <a:srgbClr val="35364E"/>
              </a:solidFill>
              <a:latin typeface="Inter"/>
            </a:endParaRPr>
          </a:p>
        </p:txBody>
      </p:sp>
      <p:sp>
        <p:nvSpPr>
          <p:cNvPr id="4" name="Slide Number Placeholder 3"/>
          <p:cNvSpPr>
            <a:spLocks noGrp="1"/>
          </p:cNvSpPr>
          <p:nvPr>
            <p:ph type="sldNum" sz="quarter" idx="12"/>
          </p:nvPr>
        </p:nvSpPr>
        <p:spPr/>
        <p:txBody>
          <a:bodyPr/>
          <a:lstStyle/>
          <a:p>
            <a:fld id="{3A98EE3D-8CD1-4C3F-BD1C-C98C9596463C}" type="slidenum">
              <a:rPr lang="en-US" smtClean="0"/>
              <a:t>16</a:t>
            </a:fld>
            <a:endParaRPr lang="en-US" dirty="0"/>
          </a:p>
        </p:txBody>
      </p:sp>
    </p:spTree>
    <p:extLst>
      <p:ext uri="{BB962C8B-B14F-4D97-AF65-F5344CB8AC3E}">
        <p14:creationId xmlns:p14="http://schemas.microsoft.com/office/powerpoint/2010/main" val="4017122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5A983-9245-B6C4-5400-655B36F11B57}"/>
              </a:ext>
            </a:extLst>
          </p:cNvPr>
          <p:cNvSpPr>
            <a:spLocks noGrp="1"/>
          </p:cNvSpPr>
          <p:nvPr>
            <p:ph type="title"/>
          </p:nvPr>
        </p:nvSpPr>
        <p:spPr/>
        <p:txBody>
          <a:bodyPr>
            <a:normAutofit/>
          </a:bodyPr>
          <a:lstStyle/>
          <a:p>
            <a:r>
              <a:rPr lang="en-US" sz="4400" b="1" dirty="0">
                <a:solidFill>
                  <a:srgbClr val="35364E"/>
                </a:solidFill>
                <a:latin typeface="Inter"/>
              </a:rPr>
              <a:t>Data Governance Policy</a:t>
            </a:r>
          </a:p>
        </p:txBody>
      </p:sp>
      <p:sp>
        <p:nvSpPr>
          <p:cNvPr id="3" name="Content Placeholder 2">
            <a:extLst>
              <a:ext uri="{FF2B5EF4-FFF2-40B4-BE49-F238E27FC236}">
                <a16:creationId xmlns:a16="http://schemas.microsoft.com/office/drawing/2014/main" id="{AFEE8FEF-63D6-DA45-430E-45A05C4FAF40}"/>
              </a:ext>
            </a:extLst>
          </p:cNvPr>
          <p:cNvSpPr>
            <a:spLocks noGrp="1"/>
          </p:cNvSpPr>
          <p:nvPr>
            <p:ph idx="1"/>
          </p:nvPr>
        </p:nvSpPr>
        <p:spPr/>
        <p:txBody>
          <a:bodyPr>
            <a:normAutofit/>
          </a:bodyPr>
          <a:lstStyle/>
          <a:p>
            <a:pPr algn="l"/>
            <a:r>
              <a:rPr lang="en-US" sz="1400" b="1" dirty="0">
                <a:solidFill>
                  <a:srgbClr val="35364E"/>
                </a:solidFill>
                <a:latin typeface="Inter"/>
              </a:rPr>
              <a:t>Business policies and standards are critical </a:t>
            </a:r>
            <a:r>
              <a:rPr lang="en-US" sz="1400" dirty="0">
                <a:solidFill>
                  <a:srgbClr val="35364E"/>
                </a:solidFill>
                <a:latin typeface="Inter"/>
              </a:rPr>
              <a:t>for any data governance program. You need to agree on policies that span the enterprise rather than be confined to a particular line-of-business or departmental silo. </a:t>
            </a:r>
          </a:p>
          <a:p>
            <a:pPr algn="l"/>
            <a:r>
              <a:rPr lang="en-US" sz="1400" dirty="0">
                <a:solidFill>
                  <a:srgbClr val="35364E"/>
                </a:solidFill>
                <a:latin typeface="Inter"/>
              </a:rPr>
              <a:t>Typical policies include </a:t>
            </a:r>
            <a:r>
              <a:rPr lang="en-US" sz="1400" b="1" dirty="0">
                <a:solidFill>
                  <a:srgbClr val="35364E"/>
                </a:solidFill>
                <a:latin typeface="Inter"/>
              </a:rPr>
              <a:t>data accountability </a:t>
            </a:r>
            <a:r>
              <a:rPr lang="en-US" sz="1400" dirty="0">
                <a:solidFill>
                  <a:srgbClr val="35364E"/>
                </a:solidFill>
                <a:latin typeface="Inter"/>
              </a:rPr>
              <a:t>and </a:t>
            </a:r>
            <a:r>
              <a:rPr lang="en-US" sz="1400" b="1" dirty="0">
                <a:solidFill>
                  <a:srgbClr val="35364E"/>
                </a:solidFill>
                <a:latin typeface="Inter"/>
              </a:rPr>
              <a:t>ownership</a:t>
            </a:r>
            <a:r>
              <a:rPr lang="en-US" sz="1400" dirty="0">
                <a:solidFill>
                  <a:srgbClr val="35364E"/>
                </a:solidFill>
                <a:latin typeface="Inter"/>
              </a:rPr>
              <a:t>; </a:t>
            </a:r>
            <a:r>
              <a:rPr lang="en-US" sz="1400" b="1" dirty="0">
                <a:solidFill>
                  <a:srgbClr val="35364E"/>
                </a:solidFill>
                <a:latin typeface="Inter"/>
              </a:rPr>
              <a:t>organizational roles and responsibilities; data capture and validation standards; information security and data privacy guidelines; data access and usage data retention; data masking; and data archiving policies. </a:t>
            </a:r>
          </a:p>
          <a:p>
            <a:pPr algn="l"/>
            <a:r>
              <a:rPr lang="en-US" sz="1400" dirty="0">
                <a:solidFill>
                  <a:srgbClr val="35364E"/>
                </a:solidFill>
                <a:latin typeface="Inter"/>
              </a:rPr>
              <a:t>With the culture at each organization being different, there isn’t a right or wrong set of policies to consider as you map out your data governance program. The one area to watch out for, however, is to steer clear of being considered overbearing with red tape. Successful data governance today should focus their policy and procedure decisions more on collaboration than on control. Decide together on what’s best for the organization while also understanding that enforcement doesn’t have to feel restrictive. By making this pivot, you will shift your data governance program from being policy centric to </a:t>
            </a:r>
            <a:r>
              <a:rPr lang="en-US" sz="1400" b="1" dirty="0">
                <a:solidFill>
                  <a:srgbClr val="35364E"/>
                </a:solidFill>
                <a:latin typeface="Inter"/>
              </a:rPr>
              <a:t>value centric.</a:t>
            </a:r>
          </a:p>
          <a:p>
            <a:pPr algn="l"/>
            <a:endParaRPr lang="en-US" b="0" i="0" dirty="0">
              <a:solidFill>
                <a:srgbClr val="112128"/>
              </a:solidFill>
              <a:effectLst/>
              <a:latin typeface="Roboto" panose="02000000000000000000" pitchFamily="2" charset="0"/>
            </a:endParaRPr>
          </a:p>
        </p:txBody>
      </p:sp>
      <p:sp>
        <p:nvSpPr>
          <p:cNvPr id="4" name="Slide Number Placeholder 3"/>
          <p:cNvSpPr>
            <a:spLocks noGrp="1"/>
          </p:cNvSpPr>
          <p:nvPr>
            <p:ph type="sldNum" sz="quarter" idx="12"/>
          </p:nvPr>
        </p:nvSpPr>
        <p:spPr/>
        <p:txBody>
          <a:bodyPr/>
          <a:lstStyle/>
          <a:p>
            <a:fld id="{3A98EE3D-8CD1-4C3F-BD1C-C98C9596463C}" type="slidenum">
              <a:rPr lang="en-US" smtClean="0"/>
              <a:t>17</a:t>
            </a:fld>
            <a:endParaRPr lang="en-US" dirty="0"/>
          </a:p>
        </p:txBody>
      </p:sp>
    </p:spTree>
    <p:extLst>
      <p:ext uri="{BB962C8B-B14F-4D97-AF65-F5344CB8AC3E}">
        <p14:creationId xmlns:p14="http://schemas.microsoft.com/office/powerpoint/2010/main" val="3588936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C956F-9347-CEB1-0856-7A297986A059}"/>
              </a:ext>
            </a:extLst>
          </p:cNvPr>
          <p:cNvSpPr>
            <a:spLocks noGrp="1"/>
          </p:cNvSpPr>
          <p:nvPr>
            <p:ph type="title"/>
          </p:nvPr>
        </p:nvSpPr>
        <p:spPr/>
        <p:txBody>
          <a:bodyPr>
            <a:normAutofit/>
          </a:bodyPr>
          <a:lstStyle/>
          <a:p>
            <a:r>
              <a:rPr lang="en-US" b="1" i="0" dirty="0">
                <a:solidFill>
                  <a:srgbClr val="35364E"/>
                </a:solidFill>
                <a:effectLst/>
                <a:latin typeface="Inter"/>
              </a:rPr>
              <a:t>Stakeholders in the Data Governance Framework</a:t>
            </a:r>
            <a:endParaRPr lang="en-US" dirty="0"/>
          </a:p>
        </p:txBody>
      </p:sp>
      <p:sp>
        <p:nvSpPr>
          <p:cNvPr id="3" name="Content Placeholder 2">
            <a:extLst>
              <a:ext uri="{FF2B5EF4-FFF2-40B4-BE49-F238E27FC236}">
                <a16:creationId xmlns:a16="http://schemas.microsoft.com/office/drawing/2014/main" id="{D5111360-6317-5B8B-BBF4-F00B223E4A14}"/>
              </a:ext>
            </a:extLst>
          </p:cNvPr>
          <p:cNvSpPr>
            <a:spLocks noGrp="1"/>
          </p:cNvSpPr>
          <p:nvPr>
            <p:ph idx="1"/>
          </p:nvPr>
        </p:nvSpPr>
        <p:spPr/>
        <p:txBody>
          <a:bodyPr/>
          <a:lstStyle/>
          <a:p>
            <a:pPr algn="l" fontAlgn="base"/>
            <a:r>
              <a:rPr lang="en-US" b="0" i="0" dirty="0">
                <a:solidFill>
                  <a:srgbClr val="35364E"/>
                </a:solidFill>
                <a:effectLst/>
                <a:latin typeface="Inter"/>
              </a:rPr>
              <a:t>Including stakeholders in data governance framework development is crucial. These stakeholders should represent the different areas and functions within an organization. Stakeholders vary based </a:t>
            </a:r>
            <a:r>
              <a:rPr lang="en-US" dirty="0">
                <a:solidFill>
                  <a:srgbClr val="35364E"/>
                </a:solidFill>
                <a:latin typeface="Inter"/>
              </a:rPr>
              <a:t>on the structure </a:t>
            </a:r>
            <a:r>
              <a:rPr lang="en-US" b="0" i="0" dirty="0">
                <a:solidFill>
                  <a:srgbClr val="35364E"/>
                </a:solidFill>
                <a:effectLst/>
                <a:latin typeface="Inter"/>
              </a:rPr>
              <a:t>of the organization and use cases, but generally fall into a few categories:</a:t>
            </a:r>
          </a:p>
          <a:p>
            <a:pPr algn="l" fontAlgn="base">
              <a:buFont typeface="Arial" panose="020B0604020202020204" pitchFamily="34" charset="0"/>
              <a:buChar char="•"/>
            </a:pPr>
            <a:r>
              <a:rPr lang="en-US" b="0" i="0" dirty="0">
                <a:solidFill>
                  <a:srgbClr val="35364E"/>
                </a:solidFill>
                <a:effectLst/>
                <a:latin typeface="Inter"/>
              </a:rPr>
              <a:t> Data governance </a:t>
            </a:r>
          </a:p>
          <a:p>
            <a:pPr algn="l" fontAlgn="base">
              <a:buFont typeface="Arial" panose="020B0604020202020204" pitchFamily="34" charset="0"/>
              <a:buChar char="•"/>
            </a:pPr>
            <a:r>
              <a:rPr lang="en-US" dirty="0">
                <a:solidFill>
                  <a:srgbClr val="35364E"/>
                </a:solidFill>
                <a:latin typeface="Inter"/>
              </a:rPr>
              <a:t> Privacy and compliance</a:t>
            </a:r>
            <a:endParaRPr lang="en-US" b="0" i="0" dirty="0">
              <a:solidFill>
                <a:srgbClr val="35364E"/>
              </a:solidFill>
              <a:effectLst/>
              <a:latin typeface="Inter"/>
            </a:endParaRPr>
          </a:p>
          <a:p>
            <a:pPr fontAlgn="base">
              <a:buFont typeface="Arial" panose="020B0604020202020204" pitchFamily="34" charset="0"/>
              <a:buChar char="•"/>
            </a:pPr>
            <a:r>
              <a:rPr lang="en-US" b="0" i="0" dirty="0">
                <a:solidFill>
                  <a:srgbClr val="35364E"/>
                </a:solidFill>
                <a:effectLst/>
                <a:latin typeface="Inter"/>
              </a:rPr>
              <a:t> Functional areas (e.g. Finance, Student, </a:t>
            </a:r>
            <a:r>
              <a:rPr lang="en-US" dirty="0">
                <a:solidFill>
                  <a:srgbClr val="35364E"/>
                </a:solidFill>
                <a:latin typeface="Inter"/>
              </a:rPr>
              <a:t>Fin Aid, HR, Website content) </a:t>
            </a:r>
            <a:r>
              <a:rPr lang="en-US" b="0" i="0" dirty="0">
                <a:solidFill>
                  <a:srgbClr val="35364E"/>
                </a:solidFill>
                <a:effectLst/>
                <a:latin typeface="Inter"/>
              </a:rPr>
              <a:t>and lines of business</a:t>
            </a:r>
          </a:p>
          <a:p>
            <a:pPr algn="l" fontAlgn="base">
              <a:buFont typeface="Arial" panose="020B0604020202020204" pitchFamily="34" charset="0"/>
              <a:buChar char="•"/>
            </a:pPr>
            <a:r>
              <a:rPr lang="en-US" b="0" i="0" dirty="0">
                <a:solidFill>
                  <a:srgbClr val="35364E"/>
                </a:solidFill>
                <a:effectLst/>
                <a:latin typeface="Inter"/>
              </a:rPr>
              <a:t> Analytics and data </a:t>
            </a:r>
            <a:r>
              <a:rPr lang="en-US" b="0" i="0" dirty="0">
                <a:solidFill>
                  <a:schemeClr val="tx1"/>
                </a:solidFill>
                <a:effectLst/>
                <a:latin typeface="Inter"/>
              </a:rPr>
              <a:t>science</a:t>
            </a:r>
          </a:p>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18</a:t>
            </a:fld>
            <a:endParaRPr lang="en-US" dirty="0"/>
          </a:p>
        </p:txBody>
      </p:sp>
    </p:spTree>
    <p:extLst>
      <p:ext uri="{BB962C8B-B14F-4D97-AF65-F5344CB8AC3E}">
        <p14:creationId xmlns:p14="http://schemas.microsoft.com/office/powerpoint/2010/main" val="3646861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8A30D-3DC2-8BD4-A24A-E77A807186CB}"/>
              </a:ext>
            </a:extLst>
          </p:cNvPr>
          <p:cNvSpPr>
            <a:spLocks noGrp="1"/>
          </p:cNvSpPr>
          <p:nvPr>
            <p:ph type="title"/>
          </p:nvPr>
        </p:nvSpPr>
        <p:spPr/>
        <p:txBody>
          <a:bodyPr>
            <a:normAutofit/>
          </a:bodyPr>
          <a:lstStyle/>
          <a:p>
            <a:r>
              <a:rPr lang="en-US" b="1" dirty="0">
                <a:solidFill>
                  <a:srgbClr val="35364E"/>
                </a:solidFill>
                <a:latin typeface="Inter"/>
              </a:rPr>
              <a:t>Compliance</a:t>
            </a:r>
          </a:p>
        </p:txBody>
      </p:sp>
      <p:sp>
        <p:nvSpPr>
          <p:cNvPr id="3" name="Content Placeholder 2">
            <a:extLst>
              <a:ext uri="{FF2B5EF4-FFF2-40B4-BE49-F238E27FC236}">
                <a16:creationId xmlns:a16="http://schemas.microsoft.com/office/drawing/2014/main" id="{0E9EBB7A-AD51-F85C-1CC1-01FCECA7120B}"/>
              </a:ext>
            </a:extLst>
          </p:cNvPr>
          <p:cNvSpPr>
            <a:spLocks noGrp="1"/>
          </p:cNvSpPr>
          <p:nvPr>
            <p:ph idx="1"/>
          </p:nvPr>
        </p:nvSpPr>
        <p:spPr/>
        <p:txBody>
          <a:bodyPr>
            <a:normAutofit fontScale="77500" lnSpcReduction="20000"/>
          </a:bodyPr>
          <a:lstStyle/>
          <a:p>
            <a:pPr>
              <a:buFont typeface="Arial" panose="020B0604020202020204" pitchFamily="34" charset="0"/>
              <a:buChar char="•"/>
            </a:pPr>
            <a:r>
              <a:rPr lang="en-US" dirty="0"/>
              <a:t> </a:t>
            </a:r>
            <a:r>
              <a:rPr lang="en-US" sz="2100" dirty="0">
                <a:solidFill>
                  <a:srgbClr val="35364E"/>
                </a:solidFill>
                <a:latin typeface="Inter"/>
              </a:rPr>
              <a:t>HIPAA</a:t>
            </a:r>
          </a:p>
          <a:p>
            <a:pPr>
              <a:buFont typeface="Arial" panose="020B0604020202020204" pitchFamily="34" charset="0"/>
              <a:buChar char="•"/>
            </a:pPr>
            <a:r>
              <a:rPr lang="en-US" sz="2100" dirty="0">
                <a:solidFill>
                  <a:srgbClr val="35364E"/>
                </a:solidFill>
                <a:latin typeface="Inter"/>
              </a:rPr>
              <a:t> FERPA</a:t>
            </a:r>
          </a:p>
          <a:p>
            <a:pPr>
              <a:buFont typeface="Arial" panose="020B0604020202020204" pitchFamily="34" charset="0"/>
              <a:buChar char="•"/>
            </a:pPr>
            <a:r>
              <a:rPr lang="en-US" sz="2100" dirty="0">
                <a:solidFill>
                  <a:srgbClr val="35364E"/>
                </a:solidFill>
                <a:latin typeface="Inter"/>
              </a:rPr>
              <a:t> PII</a:t>
            </a:r>
          </a:p>
          <a:p>
            <a:pPr>
              <a:buFont typeface="Arial" panose="020B0604020202020204" pitchFamily="34" charset="0"/>
              <a:buChar char="•"/>
            </a:pPr>
            <a:r>
              <a:rPr lang="en-US" sz="2100" dirty="0">
                <a:solidFill>
                  <a:srgbClr val="35364E"/>
                </a:solidFill>
                <a:latin typeface="Inter"/>
              </a:rPr>
              <a:t> California/CCC standards</a:t>
            </a:r>
          </a:p>
          <a:p>
            <a:pPr>
              <a:buFont typeface="Arial" panose="020B0604020202020204" pitchFamily="34" charset="0"/>
              <a:buChar char="•"/>
            </a:pPr>
            <a:r>
              <a:rPr lang="en-US" sz="2100" dirty="0">
                <a:solidFill>
                  <a:srgbClr val="35364E"/>
                </a:solidFill>
                <a:latin typeface="Inter"/>
              </a:rPr>
              <a:t>The </a:t>
            </a:r>
            <a:r>
              <a:rPr lang="en-US" sz="2100" b="1" dirty="0">
                <a:solidFill>
                  <a:srgbClr val="35364E"/>
                </a:solidFill>
                <a:latin typeface="Inter"/>
              </a:rPr>
              <a:t>Web Content Accessibility Guidelines (WCAG), </a:t>
            </a:r>
            <a:r>
              <a:rPr lang="en-US" sz="2100" dirty="0" smtClean="0">
                <a:solidFill>
                  <a:srgbClr val="35364E"/>
                </a:solidFill>
                <a:latin typeface="Inter"/>
              </a:rPr>
              <a:t>also </a:t>
            </a:r>
            <a:r>
              <a:rPr lang="en-US" sz="2100" dirty="0">
                <a:solidFill>
                  <a:srgbClr val="35364E"/>
                </a:solidFill>
                <a:latin typeface="Inter"/>
              </a:rPr>
              <a:t>Disabilities Act (ADA) Section </a:t>
            </a:r>
            <a:r>
              <a:rPr lang="en-US" sz="2100" dirty="0" smtClean="0">
                <a:solidFill>
                  <a:srgbClr val="35364E"/>
                </a:solidFill>
                <a:latin typeface="Inter"/>
              </a:rPr>
              <a:t>508 </a:t>
            </a:r>
            <a:r>
              <a:rPr lang="en-US" sz="2100" dirty="0">
                <a:solidFill>
                  <a:srgbClr val="35364E"/>
                </a:solidFill>
                <a:latin typeface="Inter"/>
              </a:rPr>
              <a:t>standards</a:t>
            </a:r>
          </a:p>
          <a:p>
            <a:pPr>
              <a:buFont typeface="Arial" panose="020B0604020202020204" pitchFamily="34" charset="0"/>
              <a:buChar char="•"/>
            </a:pPr>
            <a:r>
              <a:rPr lang="en-US" sz="2100" dirty="0">
                <a:solidFill>
                  <a:srgbClr val="35364E"/>
                </a:solidFill>
                <a:latin typeface="Inter"/>
              </a:rPr>
              <a:t> PCI </a:t>
            </a:r>
            <a:r>
              <a:rPr lang="en-US" sz="2100" dirty="0">
                <a:solidFill>
                  <a:srgbClr val="35364E"/>
                </a:solidFill>
                <a:latin typeface="Inter"/>
                <a:hlinkClick r:id="rId2"/>
              </a:rPr>
              <a:t>https://www.pcisecuritystandards.org/</a:t>
            </a:r>
            <a:endParaRPr lang="en-US" sz="2100" dirty="0">
              <a:solidFill>
                <a:srgbClr val="35364E"/>
              </a:solidFill>
              <a:latin typeface="Inter"/>
            </a:endParaRPr>
          </a:p>
          <a:p>
            <a:pPr>
              <a:buFont typeface="Arial" panose="020B0604020202020204" pitchFamily="34" charset="0"/>
              <a:buChar char="•"/>
            </a:pPr>
            <a:r>
              <a:rPr lang="en-US" sz="2100" dirty="0">
                <a:solidFill>
                  <a:srgbClr val="35364E"/>
                </a:solidFill>
                <a:latin typeface="Inter"/>
              </a:rPr>
              <a:t> FBI </a:t>
            </a:r>
            <a:r>
              <a:rPr lang="en-US" sz="2100" dirty="0" smtClean="0">
                <a:solidFill>
                  <a:srgbClr val="35364E"/>
                </a:solidFill>
                <a:latin typeface="Inter"/>
              </a:rPr>
              <a:t>Compliance</a:t>
            </a:r>
          </a:p>
          <a:p>
            <a:pPr>
              <a:buFont typeface="Arial" panose="020B0604020202020204" pitchFamily="34" charset="0"/>
              <a:buChar char="•"/>
            </a:pPr>
            <a:r>
              <a:rPr lang="en-US" sz="2100" dirty="0" smtClean="0">
                <a:solidFill>
                  <a:srgbClr val="35364E"/>
                </a:solidFill>
                <a:latin typeface="Inter"/>
              </a:rPr>
              <a:t>GDPR </a:t>
            </a:r>
            <a:r>
              <a:rPr lang="en-US" sz="2100" dirty="0">
                <a:solidFill>
                  <a:srgbClr val="35364E"/>
                </a:solidFill>
                <a:latin typeface="Inter"/>
                <a:hlinkClick r:id="rId3"/>
              </a:rPr>
              <a:t>https://www.alastore.ala.org/content/information-law-compliance-librarians-knowledge-managers-and-information-professionals</a:t>
            </a:r>
            <a:endParaRPr lang="en-US" sz="2100" dirty="0">
              <a:solidFill>
                <a:srgbClr val="35364E"/>
              </a:solidFill>
              <a:latin typeface="Inter"/>
            </a:endParaRPr>
          </a:p>
          <a:p>
            <a:pPr>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19</a:t>
            </a:fld>
            <a:endParaRPr lang="en-US" dirty="0"/>
          </a:p>
        </p:txBody>
      </p:sp>
    </p:spTree>
    <p:extLst>
      <p:ext uri="{BB962C8B-B14F-4D97-AF65-F5344CB8AC3E}">
        <p14:creationId xmlns:p14="http://schemas.microsoft.com/office/powerpoint/2010/main" val="2542606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1E71E-6A3E-54F8-FCB6-C5A7232E36A8}"/>
              </a:ext>
            </a:extLst>
          </p:cNvPr>
          <p:cNvSpPr>
            <a:spLocks noGrp="1"/>
          </p:cNvSpPr>
          <p:nvPr>
            <p:ph type="title"/>
          </p:nvPr>
        </p:nvSpPr>
        <p:spPr/>
        <p:txBody>
          <a:bodyPr/>
          <a:lstStyle/>
          <a:p>
            <a:r>
              <a:rPr lang="en-US" b="1" i="0" dirty="0">
                <a:solidFill>
                  <a:srgbClr val="35364E"/>
                </a:solidFill>
                <a:effectLst/>
                <a:latin typeface="Inter"/>
              </a:rPr>
              <a:t>Data Governance Defined</a:t>
            </a:r>
            <a:endParaRPr lang="en-US" dirty="0"/>
          </a:p>
        </p:txBody>
      </p:sp>
      <p:sp>
        <p:nvSpPr>
          <p:cNvPr id="3" name="Content Placeholder 2">
            <a:extLst>
              <a:ext uri="{FF2B5EF4-FFF2-40B4-BE49-F238E27FC236}">
                <a16:creationId xmlns:a16="http://schemas.microsoft.com/office/drawing/2014/main" id="{32281E97-E922-07A9-F550-078C0C1BEA10}"/>
              </a:ext>
            </a:extLst>
          </p:cNvPr>
          <p:cNvSpPr>
            <a:spLocks noGrp="1"/>
          </p:cNvSpPr>
          <p:nvPr>
            <p:ph idx="1"/>
          </p:nvPr>
        </p:nvSpPr>
        <p:spPr/>
        <p:txBody>
          <a:bodyPr>
            <a:normAutofit lnSpcReduction="10000"/>
          </a:bodyPr>
          <a:lstStyle/>
          <a:p>
            <a:pPr algn="l" fontAlgn="base"/>
            <a:r>
              <a:rPr lang="en-US" b="1" i="0" dirty="0">
                <a:solidFill>
                  <a:srgbClr val="35364E"/>
                </a:solidFill>
                <a:effectLst/>
                <a:latin typeface="Inter"/>
              </a:rPr>
              <a:t>Data Governance Defined</a:t>
            </a:r>
          </a:p>
          <a:p>
            <a:pPr algn="l" fontAlgn="base"/>
            <a:r>
              <a:rPr lang="en-US" b="0" i="0" dirty="0">
                <a:solidFill>
                  <a:srgbClr val="35364E"/>
                </a:solidFill>
                <a:effectLst/>
                <a:latin typeface="Inter"/>
              </a:rPr>
              <a:t>Data governance is the practice of identifying, organizing, and managing data across an organization. It provides standards and procedures to keep data readily available and usable with data protection to ensure data privacy and data integrity. It is the decision-making function that overlays data management. </a:t>
            </a:r>
          </a:p>
          <a:p>
            <a:pPr algn="l" fontAlgn="base"/>
            <a:r>
              <a:rPr lang="en-US" b="0" i="0" dirty="0">
                <a:solidFill>
                  <a:srgbClr val="35364E"/>
                </a:solidFill>
                <a:effectLst/>
                <a:latin typeface="Inter"/>
              </a:rPr>
              <a:t>The collection of practices and processes that define the use of data are a key part of developing a data governance framework. By defining how data will be used and managed, a data governance framework helps organizations enforce rules that dictate data access and usage as well as provides direction on storage and retention. This is how data management assures optimal availability, usability, integrity, and security of the data across an organization.</a:t>
            </a:r>
          </a:p>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818158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C8BD6-2E6E-B24F-A416-C4D378AE9379}"/>
              </a:ext>
            </a:extLst>
          </p:cNvPr>
          <p:cNvSpPr>
            <a:spLocks noGrp="1"/>
          </p:cNvSpPr>
          <p:nvPr>
            <p:ph type="title"/>
          </p:nvPr>
        </p:nvSpPr>
        <p:spPr/>
        <p:txBody>
          <a:bodyPr>
            <a:normAutofit/>
          </a:bodyPr>
          <a:lstStyle/>
          <a:p>
            <a:r>
              <a:rPr lang="en-US" b="1" dirty="0">
                <a:solidFill>
                  <a:srgbClr val="35364E"/>
                </a:solidFill>
                <a:latin typeface="Inter"/>
              </a:rPr>
              <a:t>References</a:t>
            </a:r>
          </a:p>
        </p:txBody>
      </p:sp>
      <p:sp>
        <p:nvSpPr>
          <p:cNvPr id="3" name="Content Placeholder 2">
            <a:extLst>
              <a:ext uri="{FF2B5EF4-FFF2-40B4-BE49-F238E27FC236}">
                <a16:creationId xmlns:a16="http://schemas.microsoft.com/office/drawing/2014/main" id="{C8389B86-956C-95C8-018E-740C2E819198}"/>
              </a:ext>
            </a:extLst>
          </p:cNvPr>
          <p:cNvSpPr>
            <a:spLocks noGrp="1"/>
          </p:cNvSpPr>
          <p:nvPr>
            <p:ph idx="1"/>
          </p:nvPr>
        </p:nvSpPr>
        <p:spPr/>
        <p:txBody>
          <a:bodyPr>
            <a:normAutofit fontScale="77500" lnSpcReduction="20000"/>
          </a:bodyPr>
          <a:lstStyle/>
          <a:p>
            <a:r>
              <a:rPr lang="en-US" b="1" dirty="0">
                <a:solidFill>
                  <a:srgbClr val="35364E"/>
                </a:solidFill>
                <a:latin typeface="Inter"/>
              </a:rPr>
              <a:t>NIST Special Publication 800-100 Information Security Handbook: </a:t>
            </a:r>
            <a:r>
              <a:rPr lang="en-US" dirty="0">
                <a:solidFill>
                  <a:srgbClr val="35364E"/>
                </a:solidFill>
                <a:latin typeface="Inter"/>
              </a:rPr>
              <a:t>A Guide for Managers Recommendations of the National Institute of Standards and Technology</a:t>
            </a:r>
          </a:p>
          <a:p>
            <a:pPr>
              <a:buFont typeface="Arial" panose="020B0604020202020204" pitchFamily="34" charset="0"/>
              <a:buChar char="•"/>
            </a:pPr>
            <a:r>
              <a:rPr lang="en-US" dirty="0">
                <a:solidFill>
                  <a:srgbClr val="35364E"/>
                </a:solidFill>
                <a:latin typeface="Inter"/>
              </a:rPr>
              <a:t>NIST 800-37r2 Risk management framework for information systems and organizations: a system life cycle approach for security and privacy</a:t>
            </a:r>
          </a:p>
          <a:p>
            <a:pPr>
              <a:buFont typeface="Arial" panose="020B0604020202020204" pitchFamily="34" charset="0"/>
              <a:buChar char="•"/>
            </a:pPr>
            <a:r>
              <a:rPr lang="en-US" dirty="0">
                <a:solidFill>
                  <a:srgbClr val="35364E"/>
                </a:solidFill>
                <a:latin typeface="Inter"/>
              </a:rPr>
              <a:t>NIST 800-53r5 Provides a baseline of security and privacy controls. Security and Privacy Controls for Information Systems and Organizations</a:t>
            </a:r>
          </a:p>
          <a:p>
            <a:pPr>
              <a:buFont typeface="Arial" panose="020B0604020202020204" pitchFamily="34" charset="0"/>
              <a:buChar char="•"/>
            </a:pPr>
            <a:r>
              <a:rPr lang="en-US" dirty="0">
                <a:solidFill>
                  <a:srgbClr val="35364E"/>
                </a:solidFill>
                <a:latin typeface="Inter"/>
              </a:rPr>
              <a:t>NIST 800-171r2 Enhanced Security Requirements for Protecting Controlled Unclassified Information (</a:t>
            </a:r>
            <a:r>
              <a:rPr lang="en-US" dirty="0" smtClean="0">
                <a:solidFill>
                  <a:srgbClr val="35364E"/>
                </a:solidFill>
                <a:latin typeface="Inter"/>
              </a:rPr>
              <a:t>CUI)</a:t>
            </a:r>
          </a:p>
          <a:p>
            <a:pPr>
              <a:buFont typeface="Arial" panose="020B0604020202020204" pitchFamily="34" charset="0"/>
              <a:buChar char="•"/>
            </a:pPr>
            <a:r>
              <a:rPr lang="en-US" dirty="0" smtClean="0">
                <a:solidFill>
                  <a:srgbClr val="35364E"/>
                </a:solidFill>
                <a:latin typeface="Inter"/>
                <a:hlinkClick r:id="rId2"/>
              </a:rPr>
              <a:t>https</a:t>
            </a:r>
            <a:r>
              <a:rPr lang="en-US" dirty="0">
                <a:solidFill>
                  <a:srgbClr val="35364E"/>
                </a:solidFill>
                <a:latin typeface="Inter"/>
                <a:hlinkClick r:id="rId2"/>
              </a:rPr>
              <a:t>://</a:t>
            </a:r>
            <a:r>
              <a:rPr lang="en-US" dirty="0" smtClean="0">
                <a:solidFill>
                  <a:srgbClr val="35364E"/>
                </a:solidFill>
                <a:latin typeface="Inter"/>
                <a:hlinkClick r:id="rId2"/>
              </a:rPr>
              <a:t>www.techrepublic.com/article/data-management-a-cheat-sheet/</a:t>
            </a:r>
            <a:endParaRPr lang="en-US" dirty="0">
              <a:solidFill>
                <a:srgbClr val="35364E"/>
              </a:solidFill>
              <a:latin typeface="Inter"/>
            </a:endParaRPr>
          </a:p>
          <a:p>
            <a:pPr>
              <a:buFont typeface="Arial" panose="020B0604020202020204" pitchFamily="34" charset="0"/>
              <a:buChar char="•"/>
            </a:pPr>
            <a:r>
              <a:rPr lang="en-US" dirty="0" err="1" smtClean="0"/>
              <a:t>Egnyte</a:t>
            </a:r>
            <a:r>
              <a:rPr lang="en-US" dirty="0"/>
              <a:t>: Data Governance Framework: Four Pillars for </a:t>
            </a:r>
            <a:r>
              <a:rPr lang="en-US" dirty="0" smtClean="0"/>
              <a:t>Success</a:t>
            </a:r>
          </a:p>
          <a:p>
            <a:pPr>
              <a:buFont typeface="Arial" panose="020B0604020202020204" pitchFamily="34" charset="0"/>
              <a:buChar char="•"/>
            </a:pPr>
            <a:r>
              <a:rPr lang="en-US" dirty="0" err="1" smtClean="0"/>
              <a:t>Alation</a:t>
            </a:r>
            <a:r>
              <a:rPr lang="en-US" dirty="0"/>
              <a:t>: Active Data Governance: Using a people-first approach to avoid failed governance </a:t>
            </a:r>
            <a:r>
              <a:rPr lang="en-US" dirty="0" smtClean="0"/>
              <a:t>programs</a:t>
            </a:r>
            <a:endParaRPr lang="en-US" dirty="0">
              <a:solidFill>
                <a:srgbClr val="35364E"/>
              </a:solidFill>
              <a:latin typeface="Inter"/>
            </a:endParaRPr>
          </a:p>
          <a:p>
            <a:pPr>
              <a:buFont typeface="Arial" panose="020B0604020202020204" pitchFamily="34" charset="0"/>
              <a:buChar char="•"/>
            </a:pPr>
            <a:r>
              <a:rPr lang="en-US" dirty="0" smtClean="0">
                <a:solidFill>
                  <a:srgbClr val="35364E"/>
                </a:solidFill>
                <a:latin typeface="Inter"/>
              </a:rPr>
              <a:t>Carnegie </a:t>
            </a:r>
            <a:r>
              <a:rPr lang="en-US" dirty="0">
                <a:solidFill>
                  <a:srgbClr val="35364E"/>
                </a:solidFill>
                <a:latin typeface="Inter"/>
              </a:rPr>
              <a:t>Mellon </a:t>
            </a:r>
            <a:r>
              <a:rPr lang="en-US" dirty="0" err="1">
                <a:solidFill>
                  <a:srgbClr val="35364E"/>
                </a:solidFill>
                <a:latin typeface="Inter"/>
              </a:rPr>
              <a:t>University:</a:t>
            </a:r>
            <a:r>
              <a:rPr lang="en-US" dirty="0" err="1">
                <a:solidFill>
                  <a:srgbClr val="35364E"/>
                </a:solidFill>
                <a:latin typeface="Inter"/>
                <a:hlinkClick r:id="rId3"/>
              </a:rPr>
              <a:t>https</a:t>
            </a:r>
            <a:r>
              <a:rPr lang="en-US" dirty="0">
                <a:solidFill>
                  <a:srgbClr val="35364E"/>
                </a:solidFill>
                <a:latin typeface="Inter"/>
                <a:hlinkClick r:id="rId3"/>
              </a:rPr>
              <a:t>://en.wikipedia.org/wiki/Capability_Maturity_Model_Integration</a:t>
            </a:r>
            <a:endParaRPr lang="en-US" dirty="0">
              <a:solidFill>
                <a:srgbClr val="35364E"/>
              </a:solidFill>
              <a:latin typeface="Inter"/>
            </a:endParaRPr>
          </a:p>
          <a:p>
            <a:endParaRPr lang="en-US" dirty="0"/>
          </a:p>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20</a:t>
            </a:fld>
            <a:endParaRPr lang="en-US" dirty="0"/>
          </a:p>
        </p:txBody>
      </p:sp>
    </p:spTree>
    <p:extLst>
      <p:ext uri="{BB962C8B-B14F-4D97-AF65-F5344CB8AC3E}">
        <p14:creationId xmlns:p14="http://schemas.microsoft.com/office/powerpoint/2010/main" val="3074839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ta Governance - What, Why, How, Who &amp; 15 Best Practices - Enterprise  Master Data Management • Profis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568" y="253848"/>
            <a:ext cx="11612880" cy="587263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A98EE3D-8CD1-4C3F-BD1C-C98C9596463C}" type="slidenum">
              <a:rPr lang="en-US" smtClean="0"/>
              <a:t>21</a:t>
            </a:fld>
            <a:endParaRPr lang="en-US" dirty="0"/>
          </a:p>
        </p:txBody>
      </p:sp>
    </p:spTree>
    <p:extLst>
      <p:ext uri="{BB962C8B-B14F-4D97-AF65-F5344CB8AC3E}">
        <p14:creationId xmlns:p14="http://schemas.microsoft.com/office/powerpoint/2010/main" val="469436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The Difference Between Data Governance &amp; Data Management - DATA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3917" y="636934"/>
            <a:ext cx="5067300" cy="507682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3A98EE3D-8CD1-4C3F-BD1C-C98C9596463C}" type="slidenum">
              <a:rPr lang="en-US" smtClean="0"/>
              <a:t>22</a:t>
            </a:fld>
            <a:endParaRPr lang="en-US" dirty="0"/>
          </a:p>
        </p:txBody>
      </p:sp>
    </p:spTree>
    <p:extLst>
      <p:ext uri="{BB962C8B-B14F-4D97-AF65-F5344CB8AC3E}">
        <p14:creationId xmlns:p14="http://schemas.microsoft.com/office/powerpoint/2010/main" val="1615070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ata Governance – Office of Data Management &amp; Analytics Services –  UW–Madi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3633" y="529186"/>
            <a:ext cx="7315200" cy="54483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3A98EE3D-8CD1-4C3F-BD1C-C98C9596463C}" type="slidenum">
              <a:rPr lang="en-US" smtClean="0"/>
              <a:t>23</a:t>
            </a:fld>
            <a:endParaRPr lang="en-US" dirty="0"/>
          </a:p>
        </p:txBody>
      </p:sp>
    </p:spTree>
    <p:extLst>
      <p:ext uri="{BB962C8B-B14F-4D97-AF65-F5344CB8AC3E}">
        <p14:creationId xmlns:p14="http://schemas.microsoft.com/office/powerpoint/2010/main" val="2230266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5A983-9245-B6C4-5400-655B36F11B57}"/>
              </a:ext>
            </a:extLst>
          </p:cNvPr>
          <p:cNvSpPr>
            <a:spLocks noGrp="1"/>
          </p:cNvSpPr>
          <p:nvPr>
            <p:ph type="title"/>
          </p:nvPr>
        </p:nvSpPr>
        <p:spPr>
          <a:xfrm>
            <a:off x="1097280" y="261664"/>
            <a:ext cx="10058400" cy="1450757"/>
          </a:xfrm>
        </p:spPr>
        <p:txBody>
          <a:bodyPr>
            <a:normAutofit/>
          </a:bodyPr>
          <a:lstStyle/>
          <a:p>
            <a:r>
              <a:rPr lang="en-US" sz="4000" b="1" dirty="0">
                <a:solidFill>
                  <a:srgbClr val="35364E"/>
                </a:solidFill>
                <a:latin typeface="Inter"/>
              </a:rPr>
              <a:t>What is a data governance framework?</a:t>
            </a:r>
          </a:p>
        </p:txBody>
      </p:sp>
      <p:sp>
        <p:nvSpPr>
          <p:cNvPr id="3" name="Content Placeholder 2">
            <a:extLst>
              <a:ext uri="{FF2B5EF4-FFF2-40B4-BE49-F238E27FC236}">
                <a16:creationId xmlns:a16="http://schemas.microsoft.com/office/drawing/2014/main" id="{AFEE8FEF-63D6-DA45-430E-45A05C4FAF40}"/>
              </a:ext>
            </a:extLst>
          </p:cNvPr>
          <p:cNvSpPr>
            <a:spLocks noGrp="1"/>
          </p:cNvSpPr>
          <p:nvPr>
            <p:ph idx="1"/>
          </p:nvPr>
        </p:nvSpPr>
        <p:spPr/>
        <p:txBody>
          <a:bodyPr>
            <a:normAutofit lnSpcReduction="10000"/>
          </a:bodyPr>
          <a:lstStyle/>
          <a:p>
            <a:pPr algn="l"/>
            <a:r>
              <a:rPr lang="en-US" dirty="0">
                <a:solidFill>
                  <a:srgbClr val="35364E"/>
                </a:solidFill>
                <a:latin typeface="Inter"/>
              </a:rPr>
              <a:t>A data governance framework creates a single set of rules and processes for collecting, storing, and using data. By doing so, the framework makes it easier to streamline and scale core governance processes, enabling you to maintain compliance, democratize data, and support collaboration—no matter how rapidly your data volumes grow. </a:t>
            </a:r>
          </a:p>
          <a:p>
            <a:pPr algn="l"/>
            <a:r>
              <a:rPr lang="en-US" dirty="0">
                <a:solidFill>
                  <a:srgbClr val="35364E"/>
                </a:solidFill>
                <a:latin typeface="Inter"/>
              </a:rPr>
              <a:t>With a data governance framework, you can ensure that your policies, rules, and definitions apply to all your data across your entire organization. You can deliver trusted data to a broad range of individuals in a variety of different roles, from business leaders to data stewards and developers. You can introduce self-service tools that enable even non-technical users to find and access the data they need for governance and analytics. And you can ensure that data is appropriately governed, transformed, and reliably delivered across all applications and analytics deployments in the cloud, on-premises, or both.</a:t>
            </a:r>
          </a:p>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3788541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5A983-9245-B6C4-5400-655B36F11B57}"/>
              </a:ext>
            </a:extLst>
          </p:cNvPr>
          <p:cNvSpPr>
            <a:spLocks noGrp="1"/>
          </p:cNvSpPr>
          <p:nvPr>
            <p:ph type="title"/>
          </p:nvPr>
        </p:nvSpPr>
        <p:spPr/>
        <p:txBody>
          <a:bodyPr>
            <a:normAutofit/>
          </a:bodyPr>
          <a:lstStyle/>
          <a:p>
            <a:pPr algn="l"/>
            <a:r>
              <a:rPr lang="en-US" b="1" dirty="0">
                <a:solidFill>
                  <a:srgbClr val="35364E"/>
                </a:solidFill>
                <a:latin typeface="Inter"/>
              </a:rPr>
              <a:t>Why do I need a data </a:t>
            </a:r>
            <a:br>
              <a:rPr lang="en-US" b="1" dirty="0">
                <a:solidFill>
                  <a:srgbClr val="35364E"/>
                </a:solidFill>
                <a:latin typeface="Inter"/>
              </a:rPr>
            </a:br>
            <a:r>
              <a:rPr lang="en-US" b="1" dirty="0">
                <a:solidFill>
                  <a:srgbClr val="35364E"/>
                </a:solidFill>
                <a:latin typeface="Inter"/>
              </a:rPr>
              <a:t>governance framework?</a:t>
            </a:r>
          </a:p>
        </p:txBody>
      </p:sp>
      <p:sp>
        <p:nvSpPr>
          <p:cNvPr id="3" name="Content Placeholder 2">
            <a:extLst>
              <a:ext uri="{FF2B5EF4-FFF2-40B4-BE49-F238E27FC236}">
                <a16:creationId xmlns:a16="http://schemas.microsoft.com/office/drawing/2014/main" id="{AFEE8FEF-63D6-DA45-430E-45A05C4FAF40}"/>
              </a:ext>
            </a:extLst>
          </p:cNvPr>
          <p:cNvSpPr>
            <a:spLocks noGrp="1"/>
          </p:cNvSpPr>
          <p:nvPr>
            <p:ph idx="1"/>
          </p:nvPr>
        </p:nvSpPr>
        <p:spPr/>
        <p:txBody>
          <a:bodyPr>
            <a:normAutofit fontScale="70000" lnSpcReduction="20000"/>
          </a:bodyPr>
          <a:lstStyle/>
          <a:p>
            <a:pPr algn="l"/>
            <a:r>
              <a:rPr lang="en-US" sz="2200" dirty="0">
                <a:solidFill>
                  <a:srgbClr val="35364E"/>
                </a:solidFill>
                <a:latin typeface="Inter"/>
              </a:rPr>
              <a:t>A data governance framework enables the business to define and document standards and norms, accountability, and ownership. In addition to setting out roles and responsibilities, this involves establishing key quality indicators (KQIs), key data elements (KDEs), key performance indicators (KPIs), data risk and privacy metrics, policies and processes, a shared business vocabulary and semantics, and data quality rules.</a:t>
            </a:r>
          </a:p>
          <a:p>
            <a:pPr algn="l"/>
            <a:r>
              <a:rPr lang="en-US" sz="2200" dirty="0">
                <a:solidFill>
                  <a:srgbClr val="35364E"/>
                </a:solidFill>
                <a:latin typeface="Inter"/>
              </a:rPr>
              <a:t>A data governance framework includes discovery of data to create a unified view across the enterprise. This includes not only the data itself, but data relationships and lineage, technical and enterprise metadata, data profiling, data certification, data classification, data engineering, and collaboration.</a:t>
            </a:r>
          </a:p>
          <a:p>
            <a:pPr algn="l"/>
            <a:r>
              <a:rPr lang="en-US" sz="2200" dirty="0">
                <a:solidFill>
                  <a:srgbClr val="35364E"/>
                </a:solidFill>
                <a:latin typeface="Inter"/>
              </a:rPr>
              <a:t>A data governance framework supports the execution of data governance by defining the essential process components of a data governance program, including implementing process changes to improve and manage data quality, managing data issues, identifying data owners, building a data catalog, creating reference data and master data, protecting data privacy, enforcing and monitoring data policies, driving data literacy, and provisioning and delivering data.</a:t>
            </a:r>
          </a:p>
          <a:p>
            <a:pPr algn="l"/>
            <a:r>
              <a:rPr lang="en-US" sz="2200" dirty="0">
                <a:solidFill>
                  <a:srgbClr val="35364E"/>
                </a:solidFill>
                <a:latin typeface="Inter"/>
              </a:rPr>
              <a:t>The business then uses the data governance framework to measure and monitor the results to optimize for trust, privacy, and protection. It tracks processes, data quality, and data proliferation; monitors data privacy and risk exposure; alerts you to anomalies; creates an audit trail; and facilitates issue management and workflow.</a:t>
            </a:r>
          </a:p>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4</a:t>
            </a:fld>
            <a:endParaRPr lang="en-US" dirty="0"/>
          </a:p>
        </p:txBody>
      </p:sp>
    </p:spTree>
    <p:extLst>
      <p:ext uri="{BB962C8B-B14F-4D97-AF65-F5344CB8AC3E}">
        <p14:creationId xmlns:p14="http://schemas.microsoft.com/office/powerpoint/2010/main" val="2644392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5A983-9245-B6C4-5400-655B36F11B57}"/>
              </a:ext>
            </a:extLst>
          </p:cNvPr>
          <p:cNvSpPr>
            <a:spLocks noGrp="1"/>
          </p:cNvSpPr>
          <p:nvPr>
            <p:ph type="title"/>
          </p:nvPr>
        </p:nvSpPr>
        <p:spPr/>
        <p:txBody>
          <a:bodyPr>
            <a:normAutofit/>
          </a:bodyPr>
          <a:lstStyle/>
          <a:p>
            <a:pPr algn="l"/>
            <a:r>
              <a:rPr lang="en-US" sz="4400" b="1" dirty="0">
                <a:solidFill>
                  <a:srgbClr val="35364E"/>
                </a:solidFill>
                <a:latin typeface="Inter"/>
              </a:rPr>
              <a:t>What are the pillars of data</a:t>
            </a:r>
            <a:br>
              <a:rPr lang="en-US" sz="4400" b="1" dirty="0">
                <a:solidFill>
                  <a:srgbClr val="35364E"/>
                </a:solidFill>
                <a:latin typeface="Inter"/>
              </a:rPr>
            </a:br>
            <a:r>
              <a:rPr lang="en-US" sz="4400" b="1" dirty="0">
                <a:solidFill>
                  <a:srgbClr val="35364E"/>
                </a:solidFill>
                <a:latin typeface="Inter"/>
              </a:rPr>
              <a:t> governance readiness?</a:t>
            </a:r>
          </a:p>
        </p:txBody>
      </p:sp>
      <p:sp>
        <p:nvSpPr>
          <p:cNvPr id="3" name="Content Placeholder 2">
            <a:extLst>
              <a:ext uri="{FF2B5EF4-FFF2-40B4-BE49-F238E27FC236}">
                <a16:creationId xmlns:a16="http://schemas.microsoft.com/office/drawing/2014/main" id="{AFEE8FEF-63D6-DA45-430E-45A05C4FAF40}"/>
              </a:ext>
            </a:extLst>
          </p:cNvPr>
          <p:cNvSpPr>
            <a:spLocks noGrp="1"/>
          </p:cNvSpPr>
          <p:nvPr>
            <p:ph idx="1"/>
          </p:nvPr>
        </p:nvSpPr>
        <p:spPr/>
        <p:txBody>
          <a:bodyPr>
            <a:noAutofit/>
          </a:bodyPr>
          <a:lstStyle/>
          <a:p>
            <a:pPr algn="l"/>
            <a:r>
              <a:rPr lang="en-US" sz="1500" dirty="0">
                <a:solidFill>
                  <a:srgbClr val="35364E"/>
                </a:solidFill>
                <a:latin typeface="Inter"/>
              </a:rPr>
              <a:t>The ultimate objective of data governance is to generate the greatest possible return on data (cost of data), capturing critical opportunities to leverage data assets while avoiding the risks of exposing them. These are the critical factors to consider as you assess your data governance readiness and maturity:</a:t>
            </a:r>
          </a:p>
          <a:p>
            <a:pPr algn="l">
              <a:buFont typeface="Arial" panose="020B0604020202020204" pitchFamily="34" charset="0"/>
              <a:buChar char="•"/>
            </a:pPr>
            <a:r>
              <a:rPr lang="en-US" sz="1500" b="1" dirty="0">
                <a:solidFill>
                  <a:srgbClr val="35364E"/>
                </a:solidFill>
                <a:latin typeface="Inter"/>
              </a:rPr>
              <a:t>People</a:t>
            </a:r>
            <a:r>
              <a:rPr lang="en-US" sz="1500" dirty="0">
                <a:solidFill>
                  <a:srgbClr val="35364E"/>
                </a:solidFill>
                <a:latin typeface="Inter"/>
              </a:rPr>
              <a:t>. People collaborate on determining the technology requirements, define the processes, and ultimately drive the data governance outcomes that support strategic drivers. Are your people committed to data governance? Have you formally defined their roles and responsibilities? Do they have the necessary skills? Have you developed a change management plan, including sponsors, to support organizational alignment and buy-in?</a:t>
            </a:r>
          </a:p>
          <a:p>
            <a:pPr algn="l">
              <a:buFont typeface="Arial" panose="020B0604020202020204" pitchFamily="34" charset="0"/>
              <a:buChar char="•"/>
            </a:pPr>
            <a:r>
              <a:rPr lang="en-US" sz="1500" b="1" dirty="0">
                <a:solidFill>
                  <a:srgbClr val="35364E"/>
                </a:solidFill>
                <a:latin typeface="Inter"/>
              </a:rPr>
              <a:t>Processes</a:t>
            </a:r>
            <a:r>
              <a:rPr lang="en-US" sz="1500" dirty="0">
                <a:solidFill>
                  <a:srgbClr val="35364E"/>
                </a:solidFill>
                <a:latin typeface="Inter"/>
              </a:rPr>
              <a:t>. Data governance processes allow people to confirm that your data is formally managed across the enterprise, which ensures that your critical business processes draw on trusted data. Are your data definitions, rules, and goals realistic and appropriate? Are your business processes modernized and your business rules reviewed so that they can integrate data governance cleanly and deliver meaningful results?</a:t>
            </a:r>
          </a:p>
          <a:p>
            <a:pPr algn="l">
              <a:buFont typeface="Arial" panose="020B0604020202020204" pitchFamily="34" charset="0"/>
              <a:buChar char="•"/>
            </a:pPr>
            <a:r>
              <a:rPr lang="en-US" sz="1500" b="1" dirty="0">
                <a:solidFill>
                  <a:srgbClr val="35364E"/>
                </a:solidFill>
                <a:latin typeface="Inter"/>
              </a:rPr>
              <a:t>Contributors</a:t>
            </a:r>
            <a:r>
              <a:rPr lang="en-US" sz="1500" dirty="0">
                <a:solidFill>
                  <a:srgbClr val="35364E"/>
                </a:solidFill>
                <a:latin typeface="Inter"/>
              </a:rPr>
              <a:t>: Business and IT subject matter experts who provide necessary context, including business leaders, process owners, and stewards who run the upstream and downstream processes impacted by your initiative, as well as IT architects, analysts, and systems experts</a:t>
            </a:r>
          </a:p>
          <a:p>
            <a:pPr algn="l">
              <a:buFont typeface="Arial" panose="020B0604020202020204" pitchFamily="34" charset="0"/>
              <a:buChar char="•"/>
            </a:pPr>
            <a:r>
              <a:rPr lang="en-US" sz="1500" dirty="0">
                <a:solidFill>
                  <a:srgbClr val="35364E"/>
                </a:solidFill>
                <a:latin typeface="Inter"/>
              </a:rPr>
              <a:t>Technology. Technology includes the platforms, tools, and subject matter expertise necessary to enable a sound data governance process. Even if your existing systems are already governed to some extent, platform technology enablers such as data profiling, lineage, and metadata tools are critical to your ability to automate and scale your data governance processes and accelerate time to value.</a:t>
            </a:r>
          </a:p>
        </p:txBody>
      </p:sp>
      <p:sp>
        <p:nvSpPr>
          <p:cNvPr id="4" name="Slide Number Placeholder 3"/>
          <p:cNvSpPr>
            <a:spLocks noGrp="1"/>
          </p:cNvSpPr>
          <p:nvPr>
            <p:ph type="sldNum" sz="quarter" idx="12"/>
          </p:nvPr>
        </p:nvSpPr>
        <p:spPr/>
        <p:txBody>
          <a:bodyPr/>
          <a:lstStyle/>
          <a:p>
            <a:fld id="{3A98EE3D-8CD1-4C3F-BD1C-C98C9596463C}" type="slidenum">
              <a:rPr lang="en-US" smtClean="0"/>
              <a:t>5</a:t>
            </a:fld>
            <a:endParaRPr lang="en-US" dirty="0"/>
          </a:p>
        </p:txBody>
      </p:sp>
    </p:spTree>
    <p:extLst>
      <p:ext uri="{BB962C8B-B14F-4D97-AF65-F5344CB8AC3E}">
        <p14:creationId xmlns:p14="http://schemas.microsoft.com/office/powerpoint/2010/main" val="4204965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E8C0-01DF-39CC-BAB1-0961AC43406E}"/>
              </a:ext>
            </a:extLst>
          </p:cNvPr>
          <p:cNvSpPr>
            <a:spLocks noGrp="1"/>
          </p:cNvSpPr>
          <p:nvPr>
            <p:ph type="title"/>
          </p:nvPr>
        </p:nvSpPr>
        <p:spPr/>
        <p:txBody>
          <a:bodyPr/>
          <a:lstStyle/>
          <a:p>
            <a:r>
              <a:rPr lang="en-US" dirty="0"/>
              <a:t>Modern Approach</a:t>
            </a:r>
          </a:p>
        </p:txBody>
      </p:sp>
      <p:sp>
        <p:nvSpPr>
          <p:cNvPr id="3" name="Content Placeholder 2">
            <a:extLst>
              <a:ext uri="{FF2B5EF4-FFF2-40B4-BE49-F238E27FC236}">
                <a16:creationId xmlns:a16="http://schemas.microsoft.com/office/drawing/2014/main" id="{4CB8C822-010B-E0B0-D7C5-884918F5D489}"/>
              </a:ext>
            </a:extLst>
          </p:cNvPr>
          <p:cNvSpPr>
            <a:spLocks noGrp="1"/>
          </p:cNvSpPr>
          <p:nvPr>
            <p:ph idx="1"/>
          </p:nvPr>
        </p:nvSpPr>
        <p:spPr/>
        <p:txBody>
          <a:bodyPr>
            <a:normAutofit/>
          </a:bodyPr>
          <a:lstStyle/>
          <a:p>
            <a:pPr>
              <a:buFont typeface="Arial" panose="020B0604020202020204" pitchFamily="34" charset="0"/>
              <a:buChar char="•"/>
            </a:pPr>
            <a:r>
              <a:rPr lang="en-US" dirty="0"/>
              <a:t>Empowers people with a balance of access and guidance.</a:t>
            </a:r>
          </a:p>
          <a:p>
            <a:pPr>
              <a:buFont typeface="Arial" panose="020B0604020202020204" pitchFamily="34" charset="0"/>
              <a:buChar char="•"/>
            </a:pPr>
            <a:r>
              <a:rPr lang="en-US" dirty="0"/>
              <a:t>An effective data governance program must start with, and center around, the people</a:t>
            </a:r>
          </a:p>
          <a:p>
            <a:pPr>
              <a:buFont typeface="Arial" panose="020B0604020202020204" pitchFamily="34" charset="0"/>
              <a:buChar char="•"/>
            </a:pPr>
            <a:r>
              <a:rPr lang="en-US" sz="1800" b="0" i="0" u="none" strike="noStrike" baseline="0" dirty="0">
                <a:solidFill>
                  <a:srgbClr val="1A52FF"/>
                </a:solidFill>
                <a:latin typeface="MuseoSans-700"/>
              </a:rPr>
              <a:t>Lack of focus on business impact</a:t>
            </a:r>
          </a:p>
          <a:p>
            <a:pPr>
              <a:buFont typeface="Arial" panose="020B0604020202020204" pitchFamily="34" charset="0"/>
              <a:buChar char="•"/>
            </a:pPr>
            <a:r>
              <a:rPr lang="en-US" sz="1800" b="0" i="0" u="none" strike="noStrike" baseline="0" dirty="0">
                <a:solidFill>
                  <a:srgbClr val="1A52FF"/>
                </a:solidFill>
                <a:latin typeface="MuseoSans-700"/>
              </a:rPr>
              <a:t>Prolonged, expensive, and document-centric</a:t>
            </a:r>
            <a:endParaRPr lang="en-US" sz="1800" dirty="0">
              <a:solidFill>
                <a:srgbClr val="1A52FF"/>
              </a:solidFill>
              <a:latin typeface="MuseoSans-700"/>
            </a:endParaRPr>
          </a:p>
          <a:p>
            <a:pPr>
              <a:buFont typeface="Arial" panose="020B0604020202020204" pitchFamily="34" charset="0"/>
              <a:buChar char="•"/>
            </a:pPr>
            <a:r>
              <a:rPr lang="en-US" sz="1800" b="0" i="0" u="none" strike="noStrike" baseline="0" dirty="0">
                <a:solidFill>
                  <a:srgbClr val="1A52FF"/>
                </a:solidFill>
                <a:latin typeface="MuseoSans-700"/>
              </a:rPr>
              <a:t>80% of data governance Initiatives fail: Gartner correlates failure of data governance programs with organizational inability to align with digital business outcomes.</a:t>
            </a:r>
          </a:p>
          <a:p>
            <a:pPr>
              <a:buFont typeface="Arial" panose="020B0604020202020204" pitchFamily="34" charset="0"/>
              <a:buChar char="•"/>
            </a:pPr>
            <a:r>
              <a:rPr lang="en-US" sz="1800" b="0" i="0" u="none" strike="noStrike" baseline="0" dirty="0">
                <a:solidFill>
                  <a:srgbClr val="1A52FF"/>
                </a:solidFill>
                <a:latin typeface="MuseoSans-700"/>
              </a:rPr>
              <a:t>Formalizes what already exists </a:t>
            </a:r>
            <a:r>
              <a:rPr lang="en-US" sz="1800" b="0" i="0" u="none" strike="noStrike" baseline="0" dirty="0">
                <a:solidFill>
                  <a:srgbClr val="0A2405"/>
                </a:solidFill>
                <a:latin typeface="MuseoSans-300"/>
              </a:rPr>
              <a:t>– The path to data governance has been misrepresented as a long, expensive journey. In reality, most data consumers at large organizations are already governing data informally.</a:t>
            </a:r>
            <a:endParaRPr lang="en-US" sz="1800" b="0" i="0" u="none" strike="noStrike" baseline="0" dirty="0">
              <a:solidFill>
                <a:srgbClr val="1A52FF"/>
              </a:solidFill>
              <a:latin typeface="MuseoSans-700"/>
            </a:endParaRP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840F025-47D1-9E65-1A93-9D3D8CC3C7A3}"/>
              </a:ext>
            </a:extLst>
          </p:cNvPr>
          <p:cNvSpPr>
            <a:spLocks noGrp="1"/>
          </p:cNvSpPr>
          <p:nvPr>
            <p:ph type="sldNum" sz="quarter" idx="12"/>
          </p:nvPr>
        </p:nvSpPr>
        <p:spPr/>
        <p:txBody>
          <a:bodyPr/>
          <a:lstStyle/>
          <a:p>
            <a:fld id="{3A98EE3D-8CD1-4C3F-BD1C-C98C9596463C}" type="slidenum">
              <a:rPr lang="en-US" smtClean="0"/>
              <a:t>6</a:t>
            </a:fld>
            <a:endParaRPr lang="en-US" dirty="0"/>
          </a:p>
        </p:txBody>
      </p:sp>
    </p:spTree>
    <p:extLst>
      <p:ext uri="{BB962C8B-B14F-4D97-AF65-F5344CB8AC3E}">
        <p14:creationId xmlns:p14="http://schemas.microsoft.com/office/powerpoint/2010/main" val="3237273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6F0AE-462B-6047-6473-4F7E6B758DB8}"/>
              </a:ext>
            </a:extLst>
          </p:cNvPr>
          <p:cNvSpPr>
            <a:spLocks noGrp="1"/>
          </p:cNvSpPr>
          <p:nvPr>
            <p:ph type="title"/>
          </p:nvPr>
        </p:nvSpPr>
        <p:spPr/>
        <p:txBody>
          <a:bodyPr/>
          <a:lstStyle/>
          <a:p>
            <a:r>
              <a:rPr lang="en-US" dirty="0"/>
              <a:t>Modern Approach</a:t>
            </a:r>
          </a:p>
        </p:txBody>
      </p:sp>
      <p:sp>
        <p:nvSpPr>
          <p:cNvPr id="3" name="Content Placeholder 2">
            <a:extLst>
              <a:ext uri="{FF2B5EF4-FFF2-40B4-BE49-F238E27FC236}">
                <a16:creationId xmlns:a16="http://schemas.microsoft.com/office/drawing/2014/main" id="{0A6DBA94-639C-8539-65D2-F3E3868519D3}"/>
              </a:ext>
            </a:extLst>
          </p:cNvPr>
          <p:cNvSpPr>
            <a:spLocks noGrp="1"/>
          </p:cNvSpPr>
          <p:nvPr>
            <p:ph idx="1"/>
          </p:nvPr>
        </p:nvSpPr>
        <p:spPr/>
        <p:txBody>
          <a:bodyPr/>
          <a:lstStyle/>
          <a:p>
            <a:pPr algn="l">
              <a:buFont typeface="Arial" panose="020B0604020202020204" pitchFamily="34" charset="0"/>
              <a:buChar char="•"/>
            </a:pPr>
            <a:r>
              <a:rPr lang="en-US" sz="1800" b="0" i="0" u="none" strike="noStrike" baseline="0" dirty="0">
                <a:solidFill>
                  <a:srgbClr val="1A52FF"/>
                </a:solidFill>
                <a:latin typeface="MuseoSans-700"/>
              </a:rPr>
              <a:t> Actively guides people to govern data </a:t>
            </a:r>
            <a:r>
              <a:rPr lang="en-US" sz="1800" b="0" i="0" u="none" strike="noStrike" baseline="0" dirty="0">
                <a:solidFill>
                  <a:srgbClr val="0A2405"/>
                </a:solidFill>
                <a:latin typeface="MuseoSans-300"/>
              </a:rPr>
              <a:t>– focus on guiding the people as the means to governing the data. This contrasts with legacy approaches that focus on simply documenting data and policies.</a:t>
            </a:r>
          </a:p>
          <a:p>
            <a:pPr>
              <a:buFont typeface="Arial" panose="020B0604020202020204" pitchFamily="34" charset="0"/>
              <a:buChar char="•"/>
            </a:pPr>
            <a:r>
              <a:rPr lang="en-US" sz="1800" b="0" i="0" u="none" strike="noStrike" baseline="0" dirty="0">
                <a:solidFill>
                  <a:srgbClr val="0A2405"/>
                </a:solidFill>
                <a:latin typeface="MuseoSans-300"/>
              </a:rPr>
              <a:t> Guiding people’s behavior is accomplished by embedding governance policies, standards, and terms in data consumers’ normal activities, workflows, and tools. Users have immediate access to these as a guide while searching, using data, and contributing to the corpus of knowledge.</a:t>
            </a:r>
            <a:endParaRPr lang="en-US" dirty="0"/>
          </a:p>
        </p:txBody>
      </p:sp>
      <p:sp>
        <p:nvSpPr>
          <p:cNvPr id="4" name="Slide Number Placeholder 3">
            <a:extLst>
              <a:ext uri="{FF2B5EF4-FFF2-40B4-BE49-F238E27FC236}">
                <a16:creationId xmlns:a16="http://schemas.microsoft.com/office/drawing/2014/main" id="{42365897-74AA-DE26-580A-7A7FF36ACA76}"/>
              </a:ext>
            </a:extLst>
          </p:cNvPr>
          <p:cNvSpPr>
            <a:spLocks noGrp="1"/>
          </p:cNvSpPr>
          <p:nvPr>
            <p:ph type="sldNum" sz="quarter" idx="12"/>
          </p:nvPr>
        </p:nvSpPr>
        <p:spPr/>
        <p:txBody>
          <a:bodyPr/>
          <a:lstStyle/>
          <a:p>
            <a:fld id="{3A98EE3D-8CD1-4C3F-BD1C-C98C9596463C}" type="slidenum">
              <a:rPr lang="en-US" smtClean="0"/>
              <a:t>7</a:t>
            </a:fld>
            <a:endParaRPr lang="en-US" dirty="0"/>
          </a:p>
        </p:txBody>
      </p:sp>
    </p:spTree>
    <p:extLst>
      <p:ext uri="{BB962C8B-B14F-4D97-AF65-F5344CB8AC3E}">
        <p14:creationId xmlns:p14="http://schemas.microsoft.com/office/powerpoint/2010/main" val="742327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BE88-A3BF-8DDE-83F8-4EA853E1FD4D}"/>
              </a:ext>
            </a:extLst>
          </p:cNvPr>
          <p:cNvSpPr>
            <a:spLocks noGrp="1"/>
          </p:cNvSpPr>
          <p:nvPr>
            <p:ph type="title"/>
          </p:nvPr>
        </p:nvSpPr>
        <p:spPr/>
        <p:txBody>
          <a:bodyPr/>
          <a:lstStyle/>
          <a:p>
            <a:r>
              <a:rPr lang="en-US" dirty="0"/>
              <a:t>Modern Approach</a:t>
            </a:r>
          </a:p>
        </p:txBody>
      </p:sp>
      <p:sp>
        <p:nvSpPr>
          <p:cNvPr id="3" name="Content Placeholder 2">
            <a:extLst>
              <a:ext uri="{FF2B5EF4-FFF2-40B4-BE49-F238E27FC236}">
                <a16:creationId xmlns:a16="http://schemas.microsoft.com/office/drawing/2014/main" id="{E99DDB66-6258-002A-0EA2-29B075B2D9D1}"/>
              </a:ext>
            </a:extLst>
          </p:cNvPr>
          <p:cNvSpPr>
            <a:spLocks noGrp="1"/>
          </p:cNvSpPr>
          <p:nvPr>
            <p:ph idx="1"/>
          </p:nvPr>
        </p:nvSpPr>
        <p:spPr/>
        <p:txBody>
          <a:bodyPr>
            <a:normAutofit fontScale="70000" lnSpcReduction="20000"/>
          </a:bodyPr>
          <a:lstStyle/>
          <a:p>
            <a:pPr algn="l"/>
            <a:r>
              <a:rPr lang="en-US" sz="1800" b="0" i="0" u="none" strike="noStrike" baseline="0" dirty="0">
                <a:solidFill>
                  <a:srgbClr val="FF4505"/>
                </a:solidFill>
                <a:latin typeface="MuseoSans-300"/>
              </a:rPr>
              <a:t>Key Characteristics </a:t>
            </a:r>
            <a:r>
              <a:rPr lang="en-US" sz="1800" b="0" i="0" u="none" strike="noStrike" baseline="0" dirty="0">
                <a:solidFill>
                  <a:srgbClr val="0A2405"/>
                </a:solidFill>
                <a:latin typeface="MuseoSans-300"/>
              </a:rPr>
              <a:t>The differentiating characteristics of this methodology are:</a:t>
            </a:r>
          </a:p>
          <a:p>
            <a:pPr algn="l">
              <a:buFont typeface="Arial" panose="020B0604020202020204" pitchFamily="34" charset="0"/>
              <a:buChar char="•"/>
            </a:pPr>
            <a:r>
              <a:rPr lang="en-US" sz="1800" b="0" i="0" u="none" strike="noStrike" baseline="0" dirty="0">
                <a:solidFill>
                  <a:srgbClr val="FF4505"/>
                </a:solidFill>
                <a:latin typeface="MuseoSans-700"/>
              </a:rPr>
              <a:t> </a:t>
            </a:r>
            <a:r>
              <a:rPr lang="en-US" sz="1800" b="0" i="0" u="none" strike="noStrike" baseline="0" dirty="0">
                <a:solidFill>
                  <a:srgbClr val="1A52FF"/>
                </a:solidFill>
                <a:latin typeface="MuseoSans-700"/>
              </a:rPr>
              <a:t>Pragmatic, not theoretical</a:t>
            </a:r>
          </a:p>
          <a:p>
            <a:pPr algn="l">
              <a:buFont typeface="Arial" panose="020B0604020202020204" pitchFamily="34" charset="0"/>
              <a:buChar char="•"/>
            </a:pPr>
            <a:r>
              <a:rPr lang="en-US" sz="2000" b="0" i="0" u="none" strike="noStrike" baseline="0" dirty="0">
                <a:solidFill>
                  <a:srgbClr val="1A52FF"/>
                </a:solidFill>
                <a:latin typeface="MuseoSans-700"/>
              </a:rPr>
              <a:t> Business-centric</a:t>
            </a:r>
          </a:p>
          <a:p>
            <a:pPr algn="l">
              <a:buFont typeface="Arial" panose="020B0604020202020204" pitchFamily="34" charset="0"/>
              <a:buChar char="•"/>
            </a:pPr>
            <a:r>
              <a:rPr lang="en-US" sz="2000" b="0" i="0" u="none" strike="noStrike" baseline="0" dirty="0">
                <a:solidFill>
                  <a:srgbClr val="1A52FF"/>
                </a:solidFill>
                <a:latin typeface="MuseoSans-700"/>
              </a:rPr>
              <a:t>Continuous Improvement</a:t>
            </a:r>
          </a:p>
          <a:p>
            <a:pPr algn="l">
              <a:buFont typeface="Arial" panose="020B0604020202020204" pitchFamily="34" charset="0"/>
              <a:buChar char="•"/>
            </a:pPr>
            <a:r>
              <a:rPr lang="en-US" sz="2000" b="0" i="0" u="none" strike="noStrike" baseline="0" dirty="0">
                <a:solidFill>
                  <a:srgbClr val="1A52FF"/>
                </a:solidFill>
                <a:latin typeface="MuseoSans-700"/>
              </a:rPr>
              <a:t>Intelligence</a:t>
            </a:r>
          </a:p>
          <a:p>
            <a:pPr algn="l">
              <a:buFont typeface="Arial" panose="020B0604020202020204" pitchFamily="34" charset="0"/>
              <a:buChar char="•"/>
            </a:pPr>
            <a:r>
              <a:rPr lang="en-US" sz="2000" b="0" i="0" u="none" strike="noStrike" baseline="0" dirty="0">
                <a:solidFill>
                  <a:srgbClr val="1A52FF"/>
                </a:solidFill>
                <a:latin typeface="MuseoSans-700"/>
              </a:rPr>
              <a:t>Incremental, not ‘big-bang’, implementation</a:t>
            </a:r>
          </a:p>
          <a:p>
            <a:pPr algn="l">
              <a:buFont typeface="Arial" panose="020B0604020202020204" pitchFamily="34" charset="0"/>
              <a:buChar char="•"/>
            </a:pPr>
            <a:r>
              <a:rPr lang="en-US" sz="2000" b="0" i="0" u="none" strike="noStrike" baseline="0" dirty="0">
                <a:solidFill>
                  <a:srgbClr val="1A52FF"/>
                </a:solidFill>
                <a:latin typeface="MuseoSans-700"/>
              </a:rPr>
              <a:t>Community driven, not committee controlled</a:t>
            </a:r>
          </a:p>
          <a:p>
            <a:pPr algn="l">
              <a:buFont typeface="Arial" panose="020B0604020202020204" pitchFamily="34" charset="0"/>
              <a:buChar char="•"/>
            </a:pPr>
            <a:r>
              <a:rPr lang="en-US" sz="2000" b="0" i="0" u="none" strike="noStrike" baseline="0" dirty="0">
                <a:solidFill>
                  <a:srgbClr val="1A52FF"/>
                </a:solidFill>
                <a:latin typeface="MuseoSans-700"/>
              </a:rPr>
              <a:t>Guided, not gated, participation</a:t>
            </a:r>
          </a:p>
          <a:p>
            <a:pPr algn="l">
              <a:buFont typeface="Arial" panose="020B0604020202020204" pitchFamily="34" charset="0"/>
              <a:buChar char="•"/>
            </a:pPr>
            <a:r>
              <a:rPr lang="en-US" sz="2000" b="0" i="0" u="none" strike="noStrike" baseline="0" dirty="0">
                <a:solidFill>
                  <a:srgbClr val="1A52FF"/>
                </a:solidFill>
                <a:latin typeface="MuseoSans-700"/>
              </a:rPr>
              <a:t>Employee value, not steward &amp; IT centric value</a:t>
            </a:r>
          </a:p>
          <a:p>
            <a:pPr algn="l">
              <a:buFont typeface="Arial" panose="020B0604020202020204" pitchFamily="34" charset="0"/>
              <a:buChar char="•"/>
            </a:pPr>
            <a:r>
              <a:rPr lang="en-US" sz="2000" b="0" i="0" u="none" strike="noStrike" baseline="0" dirty="0">
                <a:solidFill>
                  <a:srgbClr val="1A52FF"/>
                </a:solidFill>
                <a:latin typeface="MuseoSans-700"/>
              </a:rPr>
              <a:t>Data usage, not documentation</a:t>
            </a:r>
            <a:endParaRPr lang="en-US" sz="2000" dirty="0">
              <a:solidFill>
                <a:srgbClr val="1A52FF"/>
              </a:solidFill>
              <a:latin typeface="MuseoSans-700"/>
            </a:endParaRPr>
          </a:p>
          <a:p>
            <a:pPr algn="l">
              <a:buFont typeface="Arial" panose="020B0604020202020204" pitchFamily="34" charset="0"/>
              <a:buChar char="•"/>
            </a:pPr>
            <a:endParaRPr lang="en-US" sz="2000" dirty="0">
              <a:solidFill>
                <a:srgbClr val="1A52FF"/>
              </a:solidFill>
              <a:latin typeface="MuseoSans-700"/>
            </a:endParaRPr>
          </a:p>
          <a:p>
            <a:pPr algn="l">
              <a:buFont typeface="Arial" panose="020B0604020202020204" pitchFamily="34" charset="0"/>
              <a:buChar char="•"/>
            </a:pPr>
            <a:endParaRPr lang="en-US" dirty="0"/>
          </a:p>
          <a:p>
            <a:pPr algn="l"/>
            <a:endParaRPr lang="en-US" dirty="0"/>
          </a:p>
        </p:txBody>
      </p:sp>
      <p:sp>
        <p:nvSpPr>
          <p:cNvPr id="4" name="Slide Number Placeholder 3">
            <a:extLst>
              <a:ext uri="{FF2B5EF4-FFF2-40B4-BE49-F238E27FC236}">
                <a16:creationId xmlns:a16="http://schemas.microsoft.com/office/drawing/2014/main" id="{DB64D58B-10B8-532C-7B1C-BD793FCA8868}"/>
              </a:ext>
            </a:extLst>
          </p:cNvPr>
          <p:cNvSpPr>
            <a:spLocks noGrp="1"/>
          </p:cNvSpPr>
          <p:nvPr>
            <p:ph type="sldNum" sz="quarter" idx="12"/>
          </p:nvPr>
        </p:nvSpPr>
        <p:spPr/>
        <p:txBody>
          <a:bodyPr/>
          <a:lstStyle/>
          <a:p>
            <a:fld id="{3A98EE3D-8CD1-4C3F-BD1C-C98C9596463C}" type="slidenum">
              <a:rPr lang="en-US" smtClean="0"/>
              <a:t>8</a:t>
            </a:fld>
            <a:endParaRPr lang="en-US" dirty="0"/>
          </a:p>
        </p:txBody>
      </p:sp>
    </p:spTree>
    <p:extLst>
      <p:ext uri="{BB962C8B-B14F-4D97-AF65-F5344CB8AC3E}">
        <p14:creationId xmlns:p14="http://schemas.microsoft.com/office/powerpoint/2010/main" val="1505583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89E91-BBC4-B9C4-1A15-BBC89123D1C0}"/>
              </a:ext>
            </a:extLst>
          </p:cNvPr>
          <p:cNvSpPr>
            <a:spLocks noGrp="1"/>
          </p:cNvSpPr>
          <p:nvPr>
            <p:ph type="title"/>
          </p:nvPr>
        </p:nvSpPr>
        <p:spPr/>
        <p:txBody>
          <a:bodyPr/>
          <a:lstStyle/>
          <a:p>
            <a:r>
              <a:rPr lang="en-US" dirty="0"/>
              <a:t>Active Governance Process</a:t>
            </a:r>
          </a:p>
        </p:txBody>
      </p:sp>
      <p:sp>
        <p:nvSpPr>
          <p:cNvPr id="3" name="Content Placeholder 2">
            <a:extLst>
              <a:ext uri="{FF2B5EF4-FFF2-40B4-BE49-F238E27FC236}">
                <a16:creationId xmlns:a16="http://schemas.microsoft.com/office/drawing/2014/main" id="{6E640D93-71AF-A88A-3E67-304AB7DCFF59}"/>
              </a:ext>
            </a:extLst>
          </p:cNvPr>
          <p:cNvSpPr>
            <a:spLocks noGrp="1"/>
          </p:cNvSpPr>
          <p:nvPr>
            <p:ph idx="1"/>
          </p:nvPr>
        </p:nvSpPr>
        <p:spPr/>
        <p:txBody>
          <a:bodyPr/>
          <a:lstStyle/>
          <a:p>
            <a:pPr algn="l"/>
            <a:r>
              <a:rPr lang="en-US" sz="1800" b="0" i="0" u="none" strike="noStrike" baseline="0" dirty="0">
                <a:solidFill>
                  <a:srgbClr val="1A52FF"/>
                </a:solidFill>
                <a:latin typeface="MuseoSans-700"/>
              </a:rPr>
              <a:t>Establish Governance Framework </a:t>
            </a:r>
            <a:r>
              <a:rPr lang="en-US" sz="1800" b="0" i="0" u="none" strike="noStrike" baseline="0" dirty="0">
                <a:solidFill>
                  <a:srgbClr val="0A2405"/>
                </a:solidFill>
                <a:latin typeface="MuseoSans-300"/>
              </a:rPr>
              <a:t>- The data governance process</a:t>
            </a:r>
          </a:p>
          <a:p>
            <a:pPr algn="l"/>
            <a:r>
              <a:rPr lang="en-US" sz="1800" b="0" i="0" u="none" strike="noStrike" baseline="0" dirty="0">
                <a:solidFill>
                  <a:srgbClr val="0A2405"/>
                </a:solidFill>
                <a:latin typeface="MuseoSans-300"/>
              </a:rPr>
              <a:t>requires that some things be decided in advance; namely, what will</a:t>
            </a:r>
          </a:p>
          <a:p>
            <a:pPr algn="l"/>
            <a:r>
              <a:rPr lang="en-US" sz="1800" b="0" i="0" u="none" strike="noStrike" baseline="0" dirty="0">
                <a:solidFill>
                  <a:srgbClr val="0A2405"/>
                </a:solidFill>
                <a:latin typeface="MuseoSans-300"/>
              </a:rPr>
              <a:t>be governed, how it will be governed, and how success or failure</a:t>
            </a:r>
          </a:p>
          <a:p>
            <a:pPr algn="l"/>
            <a:r>
              <a:rPr lang="en-US" sz="1800" b="0" i="0" u="none" strike="noStrike" baseline="0" dirty="0">
                <a:solidFill>
                  <a:srgbClr val="0A2405"/>
                </a:solidFill>
                <a:latin typeface="MuseoSans-300"/>
              </a:rPr>
              <a:t>will be measured. These represent target commitments that are</a:t>
            </a:r>
          </a:p>
          <a:p>
            <a:pPr algn="l"/>
            <a:r>
              <a:rPr lang="en-US" sz="1800" b="0" i="0" u="none" strike="noStrike" baseline="0" dirty="0">
                <a:solidFill>
                  <a:srgbClr val="0A2405"/>
                </a:solidFill>
                <a:latin typeface="MuseoSans-300"/>
              </a:rPr>
              <a:t>expressed as policies and standards. Policies and standards should</a:t>
            </a:r>
          </a:p>
          <a:p>
            <a:pPr algn="l"/>
            <a:r>
              <a:rPr lang="en-US" sz="1800" b="0" i="0" u="none" strike="noStrike" baseline="0" dirty="0">
                <a:solidFill>
                  <a:srgbClr val="0A2405"/>
                </a:solidFill>
                <a:latin typeface="MuseoSans-300"/>
              </a:rPr>
              <a:t>define completeness, quality, accuracy, timeliness, usage, access and</a:t>
            </a:r>
          </a:p>
          <a:p>
            <a:pPr algn="l"/>
            <a:r>
              <a:rPr lang="en-US" sz="1800" b="0" i="0" u="none" strike="noStrike" baseline="0" dirty="0">
                <a:solidFill>
                  <a:srgbClr val="0A2405"/>
                </a:solidFill>
                <a:latin typeface="MuseoSans-300"/>
              </a:rPr>
              <a:t>classifications for both metadata and data.</a:t>
            </a:r>
          </a:p>
          <a:p>
            <a:pPr algn="l"/>
            <a:endParaRPr lang="en-US" dirty="0"/>
          </a:p>
        </p:txBody>
      </p:sp>
      <p:sp>
        <p:nvSpPr>
          <p:cNvPr id="4" name="Slide Number Placeholder 3">
            <a:extLst>
              <a:ext uri="{FF2B5EF4-FFF2-40B4-BE49-F238E27FC236}">
                <a16:creationId xmlns:a16="http://schemas.microsoft.com/office/drawing/2014/main" id="{4B465E19-B3C1-ABFC-2397-7B977BAEB764}"/>
              </a:ext>
            </a:extLst>
          </p:cNvPr>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2671864317"/>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3EEFF0-FB57-4CB4-8BFC-DF397689E2ED}">
  <ds:schemaRefs>
    <ds:schemaRef ds:uri="http://www.w3.org/XML/1998/namespace"/>
    <ds:schemaRef ds:uri="http://purl.org/dc/terms/"/>
    <ds:schemaRef ds:uri="http://schemas.microsoft.com/office/2006/documentManagement/types"/>
    <ds:schemaRef ds:uri="http://schemas.microsoft.com/office/2006/metadata/properties"/>
    <ds:schemaRef ds:uri="http://purl.org/dc/dcmitype/"/>
    <ds:schemaRef ds:uri="http://schemas.microsoft.com/office/infopath/2007/PartnerControls"/>
    <ds:schemaRef ds:uri="71af3243-3dd4-4a8d-8c0d-dd76da1f02a5"/>
    <ds:schemaRef ds:uri="http://schemas.openxmlformats.org/package/2006/metadata/core-properties"/>
    <ds:schemaRef ds:uri="16c05727-aa75-4e4a-9b5f-8a80a1165891"/>
    <ds:schemaRef ds:uri="http://purl.org/dc/elements/1.1/"/>
  </ds:schemaRefs>
</ds:datastoreItem>
</file>

<file path=customXml/itemProps3.xml><?xml version="1.0" encoding="utf-8"?>
<ds:datastoreItem xmlns:ds="http://schemas.openxmlformats.org/officeDocument/2006/customXml" ds:itemID="{AA3F7EDC-E5B4-4BBC-9D2A-CBE6D46C37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{CD855B5E-B30F-41E0-80FD-0DB27707819C}tf22712842_win32</Template>
  <TotalTime>714</TotalTime>
  <Words>3239</Words>
  <Application>Microsoft Office PowerPoint</Application>
  <PresentationFormat>Widescreen</PresentationFormat>
  <Paragraphs>216</Paragraphs>
  <Slides>23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Bookman Old Style</vt:lpstr>
      <vt:lpstr>Calibri</vt:lpstr>
      <vt:lpstr>Franklin Gothic Book</vt:lpstr>
      <vt:lpstr>inherit</vt:lpstr>
      <vt:lpstr>Inter</vt:lpstr>
      <vt:lpstr>MuseoSans-300</vt:lpstr>
      <vt:lpstr>MuseoSans-700</vt:lpstr>
      <vt:lpstr>Roboto</vt:lpstr>
      <vt:lpstr>1_RetrospectVTI</vt:lpstr>
      <vt:lpstr>Data Governance</vt:lpstr>
      <vt:lpstr>Data Governance Defined</vt:lpstr>
      <vt:lpstr>What is a data governance framework?</vt:lpstr>
      <vt:lpstr>Why do I need a data  governance framework?</vt:lpstr>
      <vt:lpstr>What are the pillars of data  governance readiness?</vt:lpstr>
      <vt:lpstr>Modern Approach</vt:lpstr>
      <vt:lpstr>Modern Approach</vt:lpstr>
      <vt:lpstr>Modern Approach</vt:lpstr>
      <vt:lpstr>Active Governance Process</vt:lpstr>
      <vt:lpstr>Data Catalog </vt:lpstr>
      <vt:lpstr>Data Business Stewards </vt:lpstr>
      <vt:lpstr>What are the pillars of data governance readiness?</vt:lpstr>
      <vt:lpstr>Data Governance Roles</vt:lpstr>
      <vt:lpstr>Data Governance Roles</vt:lpstr>
      <vt:lpstr>Data Governance Technology</vt:lpstr>
      <vt:lpstr>Data Governance Technology</vt:lpstr>
      <vt:lpstr>Data Governance Policy</vt:lpstr>
      <vt:lpstr>Stakeholders in the Data Governance Framework</vt:lpstr>
      <vt:lpstr>Compliance</vt:lpstr>
      <vt:lpstr>References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Antonio Herrera</dc:creator>
  <cp:lastModifiedBy>Antonio Herrera</cp:lastModifiedBy>
  <cp:revision>29</cp:revision>
  <dcterms:created xsi:type="dcterms:W3CDTF">2022-07-18T07:31:45Z</dcterms:created>
  <dcterms:modified xsi:type="dcterms:W3CDTF">2023-03-31T00:12:44Z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